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64" r:id="rId2"/>
    <p:sldId id="268" r:id="rId3"/>
    <p:sldId id="269" r:id="rId4"/>
    <p:sldId id="279" r:id="rId5"/>
    <p:sldId id="265" r:id="rId6"/>
    <p:sldId id="270" r:id="rId7"/>
    <p:sldId id="266" r:id="rId8"/>
    <p:sldId id="267" r:id="rId9"/>
    <p:sldId id="273" r:id="rId10"/>
    <p:sldId id="276" r:id="rId11"/>
    <p:sldId id="280" r:id="rId12"/>
    <p:sldId id="277" r:id="rId13"/>
    <p:sldId id="272" r:id="rId14"/>
    <p:sldId id="274" r:id="rId1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26" y="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0"/>
          </a:xfrm>
          <a:prstGeom prst="rect">
            <a:avLst/>
          </a:prstGeom>
        </p:spPr>
        <p:txBody>
          <a:bodyPr vert="horz" lIns="95811" tIns="47905" rIns="95811" bIns="47905" rtlCol="0"/>
          <a:lstStyle>
            <a:lvl1pPr algn="l">
              <a:defRPr sz="1300"/>
            </a:lvl1pPr>
          </a:lstStyle>
          <a:p>
            <a:endParaRPr lang="en-GB"/>
          </a:p>
        </p:txBody>
      </p:sp>
      <p:sp>
        <p:nvSpPr>
          <p:cNvPr id="3" name="Date Placeholder 2"/>
          <p:cNvSpPr>
            <a:spLocks noGrp="1"/>
          </p:cNvSpPr>
          <p:nvPr>
            <p:ph type="dt" sz="quarter" idx="1"/>
          </p:nvPr>
        </p:nvSpPr>
        <p:spPr>
          <a:xfrm>
            <a:off x="4021294" y="1"/>
            <a:ext cx="3076363" cy="511730"/>
          </a:xfrm>
          <a:prstGeom prst="rect">
            <a:avLst/>
          </a:prstGeom>
        </p:spPr>
        <p:txBody>
          <a:bodyPr vert="horz" lIns="95811" tIns="47905" rIns="95811" bIns="47905" rtlCol="0"/>
          <a:lstStyle>
            <a:lvl1pPr algn="r">
              <a:defRPr sz="1300"/>
            </a:lvl1pPr>
          </a:lstStyle>
          <a:p>
            <a:fld id="{ABCC4E90-BCE1-40BB-9103-442F098090C0}" type="datetimeFigureOut">
              <a:rPr lang="en-GB" smtClean="0"/>
              <a:pPr/>
              <a:t>07/12/2016</a:t>
            </a:fld>
            <a:endParaRPr lang="en-GB"/>
          </a:p>
        </p:txBody>
      </p:sp>
      <p:sp>
        <p:nvSpPr>
          <p:cNvPr id="4" name="Footer Placeholder 3"/>
          <p:cNvSpPr>
            <a:spLocks noGrp="1"/>
          </p:cNvSpPr>
          <p:nvPr>
            <p:ph type="ftr" sz="quarter" idx="2"/>
          </p:nvPr>
        </p:nvSpPr>
        <p:spPr>
          <a:xfrm>
            <a:off x="0" y="9721106"/>
            <a:ext cx="3076363" cy="511730"/>
          </a:xfrm>
          <a:prstGeom prst="rect">
            <a:avLst/>
          </a:prstGeom>
        </p:spPr>
        <p:txBody>
          <a:bodyPr vert="horz" lIns="95811" tIns="47905" rIns="95811" bIns="47905"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6"/>
            <a:ext cx="3076363" cy="511730"/>
          </a:xfrm>
          <a:prstGeom prst="rect">
            <a:avLst/>
          </a:prstGeom>
        </p:spPr>
        <p:txBody>
          <a:bodyPr vert="horz" lIns="95811" tIns="47905" rIns="95811" bIns="47905" rtlCol="0" anchor="b"/>
          <a:lstStyle>
            <a:lvl1pPr algn="r">
              <a:defRPr sz="1300"/>
            </a:lvl1pPr>
          </a:lstStyle>
          <a:p>
            <a:fld id="{91E57AFA-97E7-4411-828C-9710100051E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3B5FD-E590-4622-BC0A-89C218D37C22}" type="datetimeFigureOut">
              <a:rPr lang="en-GB" smtClean="0"/>
              <a:pPr/>
              <a:t>07/12/2016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E963A-3EDF-4BE0-80CA-12E51A7626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3B5FD-E590-4622-BC0A-89C218D37C22}" type="datetimeFigureOut">
              <a:rPr lang="en-GB" smtClean="0"/>
              <a:pPr/>
              <a:t>07/12/2016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E963A-3EDF-4BE0-80CA-12E51A7626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8.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bm6-sur3JAhWBnhQKHbmZC6kQjRwIBw&amp;url=http://www.stokesentinel.co.uk/Election-2015-Parties-unveil-candidates-local/story-26317272-detail/story.html&amp;bvm=bv.108538919,d.d24&amp;psig=AFQjCNFDN659BTKT6nL937KQNcNGKSPjaA&amp;ust=1449155287284708"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google.co.uk/url?sa=i&amp;rct=j&amp;q=&amp;esrc=s&amp;source=images&amp;cd=&amp;cad=rja&amp;uact=8&amp;ved=0ahUKEwjj2dGTtN3QAhUJ1RoKHXrWDHwQjRwIBw&amp;url=http://oneweekendkegworth.co.uk/&amp;psig=AFQjCNGuGfjSYA7UcGWttNRG4Y94-myfPA&amp;ust=14810366445087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ull group photo.jpg"/>
          <p:cNvPicPr>
            <a:picLocks noChangeAspect="1"/>
          </p:cNvPicPr>
          <p:nvPr/>
        </p:nvPicPr>
        <p:blipFill>
          <a:blip r:embed="rId2" cstate="print"/>
          <a:stretch>
            <a:fillRect/>
          </a:stretch>
        </p:blipFill>
        <p:spPr>
          <a:xfrm>
            <a:off x="251520" y="1916833"/>
            <a:ext cx="5257459" cy="2160240"/>
          </a:xfrm>
          <a:prstGeom prst="rect">
            <a:avLst/>
          </a:prstGeom>
        </p:spPr>
      </p:pic>
      <p:pic>
        <p:nvPicPr>
          <p:cNvPr id="2051"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205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05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2054"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14338" name="Rectangle 2"/>
          <p:cNvSpPr>
            <a:spLocks noChangeArrowheads="1"/>
          </p:cNvSpPr>
          <p:nvPr/>
        </p:nvSpPr>
        <p:spPr bwMode="auto">
          <a:xfrm>
            <a:off x="575048" y="3110627"/>
            <a:ext cx="8029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467544" y="1484784"/>
            <a:ext cx="4824536" cy="461665"/>
          </a:xfrm>
          <a:prstGeom prst="rect">
            <a:avLst/>
          </a:prstGeom>
          <a:noFill/>
        </p:spPr>
        <p:txBody>
          <a:bodyPr wrap="square" rtlCol="0">
            <a:spAutoFit/>
          </a:bodyPr>
          <a:lstStyle/>
          <a:p>
            <a:r>
              <a:rPr lang="en-GB" sz="2400" b="1" dirty="0" smtClean="0"/>
              <a:t>January – New Year, New Projects </a:t>
            </a:r>
          </a:p>
        </p:txBody>
      </p:sp>
      <p:sp>
        <p:nvSpPr>
          <p:cNvPr id="12" name="TextBox 11"/>
          <p:cNvSpPr txBox="1"/>
          <p:nvPr/>
        </p:nvSpPr>
        <p:spPr>
          <a:xfrm>
            <a:off x="5652120" y="1772816"/>
            <a:ext cx="3240360" cy="2585323"/>
          </a:xfrm>
          <a:prstGeom prst="rect">
            <a:avLst/>
          </a:prstGeom>
          <a:noFill/>
        </p:spPr>
        <p:txBody>
          <a:bodyPr wrap="square" rtlCol="0">
            <a:spAutoFit/>
          </a:bodyPr>
          <a:lstStyle/>
          <a:p>
            <a:pPr lvl="0"/>
            <a:r>
              <a:rPr lang="en-GB" dirty="0" smtClean="0">
                <a:ea typeface="Calibri" pitchFamily="34" charset="0"/>
                <a:cs typeface="Times New Roman" pitchFamily="18" charset="0"/>
              </a:rPr>
              <a:t>The grant provided to town and parish councils for 2016/17  totalled £100,000.  Despite reductions in grants received by the district council from central government, these have not been passed on to the parish and town councils of North West Leicestershire.</a:t>
            </a:r>
            <a:endParaRPr lang="en-GB" dirty="0"/>
          </a:p>
        </p:txBody>
      </p:sp>
      <p:sp>
        <p:nvSpPr>
          <p:cNvPr id="18" name="TextBox 17"/>
          <p:cNvSpPr txBox="1"/>
          <p:nvPr/>
        </p:nvSpPr>
        <p:spPr>
          <a:xfrm>
            <a:off x="251520" y="4221088"/>
            <a:ext cx="5472608" cy="2893100"/>
          </a:xfrm>
          <a:prstGeom prst="rect">
            <a:avLst/>
          </a:prstGeom>
          <a:noFill/>
        </p:spPr>
        <p:txBody>
          <a:bodyPr wrap="square" numCol="2" rtlCol="0">
            <a:spAutoFit/>
          </a:bodyPr>
          <a:lstStyle/>
          <a:p>
            <a:r>
              <a:rPr lang="en-GB" b="1" dirty="0" smtClean="0"/>
              <a:t>12 community projects receive funding</a:t>
            </a:r>
          </a:p>
          <a:p>
            <a:r>
              <a:rPr lang="en-GB" sz="1300" b="1" dirty="0" smtClean="0">
                <a:solidFill>
                  <a:schemeClr val="accent1">
                    <a:lumMod val="75000"/>
                  </a:schemeClr>
                </a:solidFill>
              </a:rPr>
              <a:t>£20,000 projects</a:t>
            </a:r>
          </a:p>
          <a:p>
            <a:pPr>
              <a:buFont typeface="Arial" pitchFamily="34" charset="0"/>
              <a:buChar char="•"/>
            </a:pPr>
            <a:r>
              <a:rPr lang="en-GB" sz="1300" b="1" dirty="0" smtClean="0"/>
              <a:t>Ashby </a:t>
            </a:r>
            <a:r>
              <a:rPr lang="en-GB" sz="1300" b="1" dirty="0" smtClean="0"/>
              <a:t>Castle Lawn Tennis Club, Clubhouse extension</a:t>
            </a:r>
          </a:p>
          <a:p>
            <a:pPr>
              <a:buFont typeface="Arial" pitchFamily="34" charset="0"/>
              <a:buChar char="•"/>
            </a:pPr>
            <a:r>
              <a:rPr lang="en-GB" sz="1300" b="1" dirty="0" smtClean="0"/>
              <a:t>Castle </a:t>
            </a:r>
            <a:r>
              <a:rPr lang="en-GB" sz="1300" b="1" dirty="0" smtClean="0"/>
              <a:t>Donington 3G multi use facility</a:t>
            </a:r>
          </a:p>
          <a:p>
            <a:pPr>
              <a:buFont typeface="Arial" pitchFamily="34" charset="0"/>
              <a:buChar char="•"/>
            </a:pPr>
            <a:r>
              <a:rPr lang="en-GB" sz="1300" b="1" dirty="0" smtClean="0"/>
              <a:t>The </a:t>
            </a:r>
            <a:r>
              <a:rPr lang="en-GB" sz="1300" b="1" dirty="0" smtClean="0"/>
              <a:t>Storey Arms Community Pub in Osgathorpe</a:t>
            </a:r>
          </a:p>
          <a:p>
            <a:pPr>
              <a:buFont typeface="Arial" pitchFamily="34" charset="0"/>
              <a:buChar char="•"/>
            </a:pPr>
            <a:r>
              <a:rPr lang="en-GB" sz="1300" b="1" dirty="0" smtClean="0"/>
              <a:t>St </a:t>
            </a:r>
            <a:r>
              <a:rPr lang="en-GB" sz="1300" b="1" dirty="0" smtClean="0"/>
              <a:t>Helens Community Heritage Centre and Churchyard in Ashby </a:t>
            </a:r>
          </a:p>
          <a:p>
            <a:endParaRPr lang="en-GB" sz="1300" b="1" dirty="0" smtClean="0">
              <a:solidFill>
                <a:schemeClr val="accent1">
                  <a:lumMod val="75000"/>
                </a:schemeClr>
              </a:solidFill>
            </a:endParaRPr>
          </a:p>
          <a:p>
            <a:endParaRPr lang="en-GB" sz="1300" b="1" dirty="0" smtClean="0">
              <a:solidFill>
                <a:schemeClr val="accent1">
                  <a:lumMod val="75000"/>
                </a:schemeClr>
              </a:solidFill>
            </a:endParaRPr>
          </a:p>
          <a:p>
            <a:endParaRPr lang="en-GB" sz="1300" b="1" dirty="0" smtClean="0">
              <a:solidFill>
                <a:schemeClr val="accent1">
                  <a:lumMod val="75000"/>
                </a:schemeClr>
              </a:solidFill>
            </a:endParaRPr>
          </a:p>
          <a:p>
            <a:endParaRPr lang="en-GB" sz="1300" b="1" dirty="0" smtClean="0">
              <a:solidFill>
                <a:schemeClr val="accent1">
                  <a:lumMod val="75000"/>
                </a:schemeClr>
              </a:solidFill>
            </a:endParaRPr>
          </a:p>
          <a:p>
            <a:endParaRPr lang="en-GB" sz="1300" b="1" dirty="0" smtClean="0">
              <a:solidFill>
                <a:schemeClr val="accent1">
                  <a:lumMod val="75000"/>
                </a:schemeClr>
              </a:solidFill>
            </a:endParaRPr>
          </a:p>
          <a:p>
            <a:endParaRPr lang="en-GB" sz="1300" b="1" dirty="0" smtClean="0">
              <a:solidFill>
                <a:schemeClr val="accent1">
                  <a:lumMod val="75000"/>
                </a:schemeClr>
              </a:solidFill>
            </a:endParaRPr>
          </a:p>
          <a:p>
            <a:r>
              <a:rPr lang="en-GB" sz="1300" b="1" dirty="0" smtClean="0">
                <a:solidFill>
                  <a:schemeClr val="accent1">
                    <a:lumMod val="75000"/>
                  </a:schemeClr>
                </a:solidFill>
              </a:rPr>
              <a:t>£10,000 projects </a:t>
            </a:r>
          </a:p>
          <a:p>
            <a:pPr>
              <a:buFont typeface="Arial" pitchFamily="34" charset="0"/>
              <a:buChar char="•"/>
            </a:pPr>
            <a:r>
              <a:rPr lang="en-GB" sz="1300" b="1" dirty="0" smtClean="0"/>
              <a:t>Castle Donington Community Library</a:t>
            </a:r>
          </a:p>
          <a:p>
            <a:pPr>
              <a:buFont typeface="Arial" pitchFamily="34" charset="0"/>
              <a:buChar char="•"/>
            </a:pPr>
            <a:r>
              <a:rPr lang="en-GB" sz="1300" b="1" dirty="0" smtClean="0"/>
              <a:t>Growing Futures in Coleorton</a:t>
            </a:r>
          </a:p>
          <a:p>
            <a:pPr>
              <a:buFont typeface="Arial" pitchFamily="34" charset="0"/>
              <a:buChar char="•"/>
            </a:pPr>
            <a:r>
              <a:rPr lang="en-GB" sz="1300" b="1" dirty="0" smtClean="0"/>
              <a:t>LIGHTS,CAMERA,ACTION! Community Calls the Shots in Coalville</a:t>
            </a:r>
          </a:p>
          <a:p>
            <a:pPr>
              <a:buFont typeface="Arial" pitchFamily="34" charset="0"/>
              <a:buChar char="•"/>
            </a:pPr>
            <a:r>
              <a:rPr lang="en-GB" sz="1300" b="1" dirty="0" smtClean="0"/>
              <a:t>Top Rope Climbing Wall in Measham </a:t>
            </a:r>
          </a:p>
          <a:p>
            <a:pPr>
              <a:buFont typeface="Arial" pitchFamily="34" charset="0"/>
              <a:buChar char="•"/>
            </a:pPr>
            <a:r>
              <a:rPr lang="en-GB" sz="1300" b="1" dirty="0" smtClean="0"/>
              <a:t>React </a:t>
            </a:r>
            <a:r>
              <a:rPr lang="en-GB" sz="1300" b="1" dirty="0" err="1" smtClean="0"/>
              <a:t>Upcycling</a:t>
            </a:r>
            <a:r>
              <a:rPr lang="en-GB" sz="1300" b="1" dirty="0" smtClean="0"/>
              <a:t> in Coalville</a:t>
            </a:r>
          </a:p>
          <a:p>
            <a:pPr>
              <a:buFont typeface="Arial" pitchFamily="34" charset="0"/>
              <a:buChar char="•"/>
            </a:pPr>
            <a:r>
              <a:rPr lang="en-GB" sz="1300" b="1" dirty="0" smtClean="0"/>
              <a:t>Oakthorpe Centre Multi Media Room </a:t>
            </a:r>
          </a:p>
          <a:p>
            <a:pPr>
              <a:buFont typeface="Arial" pitchFamily="34" charset="0"/>
              <a:buChar char="•"/>
            </a:pPr>
            <a:r>
              <a:rPr lang="en-GB" sz="1300" b="1" dirty="0" smtClean="0"/>
              <a:t>Play for Snarestone!</a:t>
            </a:r>
            <a:endParaRPr lang="en-GB" sz="1300" b="1" dirty="0"/>
          </a:p>
        </p:txBody>
      </p:sp>
      <p:pic>
        <p:nvPicPr>
          <p:cNvPr id="21" name="Picture 2" descr="See original image"/>
          <p:cNvPicPr>
            <a:picLocks noChangeAspect="1" noChangeArrowheads="1"/>
          </p:cNvPicPr>
          <p:nvPr/>
        </p:nvPicPr>
        <p:blipFill>
          <a:blip r:embed="rId4" cstate="print"/>
          <a:srcRect/>
          <a:stretch>
            <a:fillRect/>
          </a:stretch>
        </p:blipFill>
        <p:spPr bwMode="auto">
          <a:xfrm>
            <a:off x="5940152" y="4365104"/>
            <a:ext cx="2952328" cy="22142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205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05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1"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7" name="Rectangle 6"/>
          <p:cNvSpPr/>
          <p:nvPr/>
        </p:nvSpPr>
        <p:spPr>
          <a:xfrm>
            <a:off x="251520" y="1484784"/>
            <a:ext cx="3816424" cy="461665"/>
          </a:xfrm>
          <a:prstGeom prst="rect">
            <a:avLst/>
          </a:prstGeom>
        </p:spPr>
        <p:txBody>
          <a:bodyPr wrap="square">
            <a:spAutoFit/>
          </a:bodyPr>
          <a:lstStyle/>
          <a:p>
            <a:r>
              <a:rPr lang="en-GB" sz="2400" b="1" dirty="0" smtClean="0"/>
              <a:t>September – </a:t>
            </a:r>
            <a:r>
              <a:rPr lang="en-GB" sz="2400" b="1" dirty="0" err="1" smtClean="0"/>
              <a:t>Bulbalicious</a:t>
            </a:r>
            <a:r>
              <a:rPr lang="en-GB" sz="2400" b="1" dirty="0" smtClean="0"/>
              <a:t>!</a:t>
            </a:r>
            <a:endParaRPr lang="en-GB" sz="2400" b="1" dirty="0" smtClean="0">
              <a:solidFill>
                <a:schemeClr val="accent3">
                  <a:lumMod val="50000"/>
                </a:schemeClr>
              </a:solidFill>
            </a:endParaRPr>
          </a:p>
        </p:txBody>
      </p:sp>
      <p:sp>
        <p:nvSpPr>
          <p:cNvPr id="9" name="Rectangle 8"/>
          <p:cNvSpPr/>
          <p:nvPr/>
        </p:nvSpPr>
        <p:spPr>
          <a:xfrm>
            <a:off x="251520" y="1988840"/>
            <a:ext cx="4248472" cy="2031325"/>
          </a:xfrm>
          <a:prstGeom prst="rect">
            <a:avLst/>
          </a:prstGeom>
        </p:spPr>
        <p:txBody>
          <a:bodyPr wrap="square">
            <a:spAutoFit/>
          </a:bodyPr>
          <a:lstStyle/>
          <a:p>
            <a:r>
              <a:rPr lang="en-GB" dirty="0" smtClean="0">
                <a:latin typeface="+mj-lt"/>
                <a:ea typeface="Calibri" pitchFamily="34" charset="0"/>
                <a:cs typeface="Times New Roman" pitchFamily="18" charset="0"/>
              </a:rPr>
              <a:t>Everything came up smelling – not quite roses but definitely English bluebells, narcissi, daffodils and crocus.  Our very popular ‘Green Shoots’ scheme saw us deliver  a RECORD 38,500 spring flowering bulbs to 14 parish councils, schools and groups, ready for planting in October.</a:t>
            </a:r>
            <a:endParaRPr lang="en-GB" dirty="0">
              <a:latin typeface="+mj-lt"/>
            </a:endParaRPr>
          </a:p>
        </p:txBody>
      </p:sp>
      <p:pic>
        <p:nvPicPr>
          <p:cNvPr id="10" name="Picture 6" descr="See original image"/>
          <p:cNvPicPr>
            <a:picLocks noChangeAspect="1" noChangeArrowheads="1"/>
          </p:cNvPicPr>
          <p:nvPr/>
        </p:nvPicPr>
        <p:blipFill>
          <a:blip r:embed="rId3" cstate="print"/>
          <a:srcRect/>
          <a:stretch>
            <a:fillRect/>
          </a:stretch>
        </p:blipFill>
        <p:spPr bwMode="auto">
          <a:xfrm>
            <a:off x="6228184" y="1556792"/>
            <a:ext cx="2460774" cy="808383"/>
          </a:xfrm>
          <a:prstGeom prst="rect">
            <a:avLst/>
          </a:prstGeom>
          <a:noFill/>
        </p:spPr>
      </p:pic>
      <p:cxnSp>
        <p:nvCxnSpPr>
          <p:cNvPr id="12" name="Straight Connector 11"/>
          <p:cNvCxnSpPr/>
          <p:nvPr/>
        </p:nvCxnSpPr>
        <p:spPr>
          <a:xfrm>
            <a:off x="5004048" y="1412776"/>
            <a:ext cx="0" cy="5256584"/>
          </a:xfrm>
          <a:prstGeom prst="line">
            <a:avLst/>
          </a:prstGeom>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5220072" y="2492896"/>
            <a:ext cx="3672408" cy="1477328"/>
          </a:xfrm>
          <a:prstGeom prst="rect">
            <a:avLst/>
          </a:prstGeom>
          <a:noFill/>
        </p:spPr>
        <p:txBody>
          <a:bodyPr wrap="square" rtlCol="0">
            <a:spAutoFit/>
          </a:bodyPr>
          <a:lstStyle/>
          <a:p>
            <a:pPr lvl="0" algn="ctr"/>
            <a:r>
              <a:rPr lang="en-GB" dirty="0" smtClean="0">
                <a:ea typeface="Calibri" pitchFamily="34" charset="0"/>
                <a:cs typeface="Times New Roman" pitchFamily="18" charset="0"/>
              </a:rPr>
              <a:t>Throughout September our recycling </a:t>
            </a:r>
            <a:r>
              <a:rPr lang="en-GB" dirty="0" err="1" smtClean="0">
                <a:ea typeface="Calibri" pitchFamily="34" charset="0"/>
                <a:cs typeface="Times New Roman" pitchFamily="18" charset="0"/>
              </a:rPr>
              <a:t>roadshows</a:t>
            </a:r>
            <a:r>
              <a:rPr lang="en-GB" dirty="0" smtClean="0">
                <a:ea typeface="Calibri" pitchFamily="34" charset="0"/>
                <a:cs typeface="Times New Roman" pitchFamily="18" charset="0"/>
              </a:rPr>
              <a:t> visited:  Ashby de la Zouch, Castle Donington and Coalville engaging with over 230 residents.</a:t>
            </a:r>
            <a:endParaRPr lang="en-GB" dirty="0"/>
          </a:p>
        </p:txBody>
      </p:sp>
      <p:pic>
        <p:nvPicPr>
          <p:cNvPr id="14" name="Picture 5" descr="C:\Users\wmay\AppData\Local\Microsoft\Windows\Temporary Internet Files\Content.Outlook\496YC7KS\Co-op Ibstock Compost Roadshow 06 05 15.jpg"/>
          <p:cNvPicPr>
            <a:picLocks noChangeAspect="1" noChangeArrowheads="1"/>
          </p:cNvPicPr>
          <p:nvPr/>
        </p:nvPicPr>
        <p:blipFill>
          <a:blip r:embed="rId4" cstate="print"/>
          <a:srcRect/>
          <a:stretch>
            <a:fillRect/>
          </a:stretch>
        </p:blipFill>
        <p:spPr bwMode="auto">
          <a:xfrm>
            <a:off x="5436096" y="4077072"/>
            <a:ext cx="3300478" cy="2333290"/>
          </a:xfrm>
          <a:prstGeom prst="rect">
            <a:avLst/>
          </a:prstGeom>
          <a:noFill/>
        </p:spPr>
      </p:pic>
      <p:pic>
        <p:nvPicPr>
          <p:cNvPr id="15" name="Picture 14" descr="download.jpg"/>
          <p:cNvPicPr>
            <a:picLocks noChangeAspect="1"/>
          </p:cNvPicPr>
          <p:nvPr/>
        </p:nvPicPr>
        <p:blipFill>
          <a:blip r:embed="rId5" cstate="print"/>
          <a:stretch>
            <a:fillRect/>
          </a:stretch>
        </p:blipFill>
        <p:spPr>
          <a:xfrm>
            <a:off x="1187624" y="4149080"/>
            <a:ext cx="2304256" cy="23042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205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05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1"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7" name="Rectangle 6"/>
          <p:cNvSpPr/>
          <p:nvPr/>
        </p:nvSpPr>
        <p:spPr>
          <a:xfrm>
            <a:off x="251520" y="1484784"/>
            <a:ext cx="3816424" cy="461665"/>
          </a:xfrm>
          <a:prstGeom prst="rect">
            <a:avLst/>
          </a:prstGeom>
        </p:spPr>
        <p:txBody>
          <a:bodyPr wrap="square">
            <a:spAutoFit/>
          </a:bodyPr>
          <a:lstStyle/>
          <a:p>
            <a:r>
              <a:rPr lang="en-GB" sz="2400" b="1" dirty="0" smtClean="0"/>
              <a:t>September – Colour Run!</a:t>
            </a:r>
            <a:endParaRPr lang="en-GB" sz="2400" b="1" dirty="0" smtClean="0">
              <a:solidFill>
                <a:schemeClr val="accent3">
                  <a:lumMod val="50000"/>
                </a:schemeClr>
              </a:solidFill>
            </a:endParaRPr>
          </a:p>
        </p:txBody>
      </p:sp>
      <p:pic>
        <p:nvPicPr>
          <p:cNvPr id="28676" name="Picture 4" descr="Coalville colour run"/>
          <p:cNvPicPr>
            <a:picLocks noChangeAspect="1" noChangeArrowheads="1"/>
          </p:cNvPicPr>
          <p:nvPr/>
        </p:nvPicPr>
        <p:blipFill>
          <a:blip r:embed="rId3" cstate="print"/>
          <a:srcRect/>
          <a:stretch>
            <a:fillRect/>
          </a:stretch>
        </p:blipFill>
        <p:spPr bwMode="auto">
          <a:xfrm>
            <a:off x="395536" y="3645024"/>
            <a:ext cx="3960440" cy="2970330"/>
          </a:xfrm>
          <a:prstGeom prst="rect">
            <a:avLst/>
          </a:prstGeom>
          <a:noFill/>
        </p:spPr>
      </p:pic>
      <p:pic>
        <p:nvPicPr>
          <p:cNvPr id="28677" name="Picture 5" descr="C:\Users\etrahearn\AppData\Local\Microsoft\Windows\Temporary Internet Files\Content.Outlook\CZF8I3N5\file-2 (3).png"/>
          <p:cNvPicPr>
            <a:picLocks noChangeAspect="1" noChangeArrowheads="1"/>
          </p:cNvPicPr>
          <p:nvPr/>
        </p:nvPicPr>
        <p:blipFill>
          <a:blip r:embed="rId4" cstate="print"/>
          <a:srcRect/>
          <a:stretch>
            <a:fillRect/>
          </a:stretch>
        </p:blipFill>
        <p:spPr bwMode="auto">
          <a:xfrm>
            <a:off x="4994691" y="1340768"/>
            <a:ext cx="3753773" cy="5301208"/>
          </a:xfrm>
          <a:prstGeom prst="rect">
            <a:avLst/>
          </a:prstGeom>
          <a:noFill/>
        </p:spPr>
      </p:pic>
      <p:sp>
        <p:nvSpPr>
          <p:cNvPr id="9" name="TextBox 8"/>
          <p:cNvSpPr txBox="1"/>
          <p:nvPr/>
        </p:nvSpPr>
        <p:spPr>
          <a:xfrm>
            <a:off x="323528" y="1844824"/>
            <a:ext cx="4608512" cy="2585323"/>
          </a:xfrm>
          <a:prstGeom prst="rect">
            <a:avLst/>
          </a:prstGeom>
          <a:noFill/>
        </p:spPr>
        <p:txBody>
          <a:bodyPr wrap="square" rtlCol="0">
            <a:spAutoFit/>
          </a:bodyPr>
          <a:lstStyle/>
          <a:p>
            <a:pPr>
              <a:buFont typeface="Arial" pitchFamily="34" charset="0"/>
              <a:buChar char="•"/>
            </a:pPr>
            <a:r>
              <a:rPr lang="en-GB" dirty="0" smtClean="0"/>
              <a:t> </a:t>
            </a:r>
            <a:r>
              <a:rPr lang="en-GB" dirty="0" err="1" smtClean="0"/>
              <a:t>Coalville’s</a:t>
            </a:r>
            <a:r>
              <a:rPr lang="en-GB" dirty="0" smtClean="0"/>
              <a:t> </a:t>
            </a:r>
            <a:r>
              <a:rPr lang="en-GB" dirty="0" smtClean="0"/>
              <a:t>FIRST </a:t>
            </a:r>
            <a:r>
              <a:rPr lang="en-GB" dirty="0" smtClean="0"/>
              <a:t>fun </a:t>
            </a:r>
            <a:r>
              <a:rPr lang="en-GB" dirty="0" smtClean="0"/>
              <a:t>run event  and FIRST Colour Run in North West Leicestershire.</a:t>
            </a:r>
          </a:p>
          <a:p>
            <a:pPr>
              <a:buFont typeface="Arial" pitchFamily="34" charset="0"/>
              <a:buChar char="•"/>
            </a:pPr>
            <a:r>
              <a:rPr lang="en-GB" dirty="0" smtClean="0"/>
              <a:t> 500 runners took part </a:t>
            </a:r>
            <a:r>
              <a:rPr lang="en-GB" dirty="0" smtClean="0"/>
              <a:t>in the event</a:t>
            </a:r>
          </a:p>
          <a:p>
            <a:pPr>
              <a:buFont typeface="Arial" pitchFamily="34" charset="0"/>
              <a:buChar char="•"/>
            </a:pPr>
            <a:r>
              <a:rPr lang="en-GB" dirty="0" smtClean="0"/>
              <a:t> The </a:t>
            </a:r>
            <a:r>
              <a:rPr lang="en-GB" dirty="0" smtClean="0"/>
              <a:t>event raised £15,000 for Living Without Abuse charity)</a:t>
            </a:r>
          </a:p>
          <a:p>
            <a:pPr>
              <a:buFont typeface="Arial" pitchFamily="34" charset="0"/>
              <a:buChar char="•"/>
            </a:pPr>
            <a:r>
              <a:rPr lang="en-GB" dirty="0" smtClean="0"/>
              <a:t> Great </a:t>
            </a:r>
            <a:r>
              <a:rPr lang="en-GB" dirty="0" smtClean="0"/>
              <a:t>community spirit!</a:t>
            </a:r>
          </a:p>
          <a:p>
            <a:pPr>
              <a:buFont typeface="Arial" pitchFamily="34" charset="0"/>
              <a:buChar char="•"/>
            </a:pPr>
            <a:endParaRPr lang="en-GB" dirty="0" smtClean="0"/>
          </a:p>
          <a:p>
            <a:endParaRPr lang="en-GB" dirty="0" smtClean="0"/>
          </a:p>
          <a:p>
            <a:r>
              <a:rPr lang="en-GB" dirty="0" smtClean="0"/>
              <a:t>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205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05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10" name="Rectangle 9"/>
          <p:cNvSpPr/>
          <p:nvPr/>
        </p:nvSpPr>
        <p:spPr>
          <a:xfrm>
            <a:off x="467544" y="1484784"/>
            <a:ext cx="4572000" cy="461665"/>
          </a:xfrm>
          <a:prstGeom prst="rect">
            <a:avLst/>
          </a:prstGeom>
        </p:spPr>
        <p:txBody>
          <a:bodyPr>
            <a:spAutoFit/>
          </a:bodyPr>
          <a:lstStyle/>
          <a:p>
            <a:pPr lvl="0" eaLnBrk="0" fontAlgn="base" hangingPunct="0">
              <a:spcBef>
                <a:spcPct val="0"/>
              </a:spcBef>
              <a:spcAft>
                <a:spcPct val="0"/>
              </a:spcAft>
            </a:pPr>
            <a:r>
              <a:rPr lang="en-GB" sz="2400" b="1" dirty="0" smtClean="0">
                <a:latin typeface="+mj-lt"/>
                <a:ea typeface="Calibri" pitchFamily="34" charset="0"/>
                <a:cs typeface="Times New Roman" pitchFamily="18" charset="0"/>
              </a:rPr>
              <a:t>October – Grants, grants , grants! </a:t>
            </a:r>
            <a:endParaRPr lang="en-GB" sz="2400" b="1" dirty="0" smtClean="0">
              <a:latin typeface="+mj-lt"/>
              <a:cs typeface="Arial" pitchFamily="34" charset="0"/>
            </a:endParaRPr>
          </a:p>
        </p:txBody>
      </p:sp>
      <p:pic>
        <p:nvPicPr>
          <p:cNvPr id="12" name="Picture 5"/>
          <p:cNvPicPr>
            <a:picLocks noChangeAspect="1" noChangeArrowheads="1"/>
          </p:cNvPicPr>
          <p:nvPr/>
        </p:nvPicPr>
        <p:blipFill>
          <a:blip r:embed="rId3" cstate="print"/>
          <a:srcRect l="7625" t="20900" r="4948" b="19841"/>
          <a:stretch>
            <a:fillRect/>
          </a:stretch>
        </p:blipFill>
        <p:spPr bwMode="auto">
          <a:xfrm>
            <a:off x="5940152" y="3861048"/>
            <a:ext cx="2808312" cy="2687684"/>
          </a:xfrm>
          <a:prstGeom prst="rect">
            <a:avLst/>
          </a:prstGeom>
          <a:noFill/>
          <a:ln w="9525" algn="in">
            <a:noFill/>
            <a:miter lim="800000"/>
            <a:headEnd/>
            <a:tailEnd/>
          </a:ln>
          <a:effectLst/>
        </p:spPr>
      </p:pic>
      <p:sp>
        <p:nvSpPr>
          <p:cNvPr id="13" name="TextBox 12"/>
          <p:cNvSpPr txBox="1"/>
          <p:nvPr/>
        </p:nvSpPr>
        <p:spPr>
          <a:xfrm>
            <a:off x="539552" y="1988840"/>
            <a:ext cx="4248472" cy="2862322"/>
          </a:xfrm>
          <a:prstGeom prst="rect">
            <a:avLst/>
          </a:prstGeom>
          <a:noFill/>
        </p:spPr>
        <p:txBody>
          <a:bodyPr wrap="square" rtlCol="0">
            <a:spAutoFit/>
          </a:bodyPr>
          <a:lstStyle/>
          <a:p>
            <a:r>
              <a:rPr lang="en-GB" b="1" dirty="0" smtClean="0"/>
              <a:t>Small Grants applications</a:t>
            </a:r>
          </a:p>
          <a:p>
            <a:pPr>
              <a:buFont typeface="Arial" pitchFamily="34" charset="0"/>
              <a:buChar char="•"/>
            </a:pPr>
            <a:r>
              <a:rPr lang="en-GB" dirty="0" smtClean="0"/>
              <a:t> Agar </a:t>
            </a:r>
            <a:r>
              <a:rPr lang="en-GB" dirty="0" smtClean="0"/>
              <a:t>Nook Community </a:t>
            </a:r>
            <a:r>
              <a:rPr lang="en-GB" dirty="0" smtClean="0"/>
              <a:t>Association</a:t>
            </a:r>
            <a:endParaRPr lang="en-GB" dirty="0" smtClean="0"/>
          </a:p>
          <a:p>
            <a:pPr>
              <a:buFont typeface="Arial" pitchFamily="34" charset="0"/>
              <a:buChar char="•"/>
            </a:pPr>
            <a:r>
              <a:rPr lang="en-GB" dirty="0" smtClean="0"/>
              <a:t> Castle </a:t>
            </a:r>
            <a:r>
              <a:rPr lang="en-GB" dirty="0" err="1" smtClean="0"/>
              <a:t>Donington</a:t>
            </a:r>
            <a:r>
              <a:rPr lang="en-GB" dirty="0" smtClean="0"/>
              <a:t> </a:t>
            </a:r>
            <a:r>
              <a:rPr lang="en-GB" dirty="0" smtClean="0"/>
              <a:t>British Legion</a:t>
            </a:r>
            <a:endParaRPr lang="en-GB" dirty="0" smtClean="0"/>
          </a:p>
          <a:p>
            <a:pPr>
              <a:buFont typeface="Arial" pitchFamily="34" charset="0"/>
              <a:buChar char="•"/>
            </a:pPr>
            <a:r>
              <a:rPr lang="en-GB" dirty="0" smtClean="0"/>
              <a:t> Castle </a:t>
            </a:r>
            <a:r>
              <a:rPr lang="en-GB" dirty="0" smtClean="0"/>
              <a:t>Donington Street Party Committee </a:t>
            </a:r>
          </a:p>
          <a:p>
            <a:pPr>
              <a:buFont typeface="Arial" pitchFamily="34" charset="0"/>
              <a:buChar char="•"/>
            </a:pPr>
            <a:r>
              <a:rPr lang="en-GB" dirty="0" smtClean="0"/>
              <a:t> Coleorton </a:t>
            </a:r>
            <a:r>
              <a:rPr lang="en-GB" dirty="0" smtClean="0"/>
              <a:t>&amp; New </a:t>
            </a:r>
            <a:r>
              <a:rPr lang="en-GB" dirty="0" err="1" smtClean="0"/>
              <a:t>Lount</a:t>
            </a:r>
            <a:r>
              <a:rPr lang="en-GB" dirty="0" smtClean="0"/>
              <a:t> Heritage Group</a:t>
            </a:r>
          </a:p>
          <a:p>
            <a:pPr>
              <a:buFont typeface="Arial" pitchFamily="34" charset="0"/>
              <a:buChar char="•"/>
            </a:pPr>
            <a:r>
              <a:rPr lang="en-GB" dirty="0" smtClean="0"/>
              <a:t> </a:t>
            </a:r>
            <a:r>
              <a:rPr lang="en-GB" dirty="0" err="1" smtClean="0"/>
              <a:t>Diseworth</a:t>
            </a:r>
            <a:r>
              <a:rPr lang="en-GB" dirty="0" smtClean="0"/>
              <a:t> </a:t>
            </a:r>
            <a:r>
              <a:rPr lang="en-GB" dirty="0" smtClean="0"/>
              <a:t>Heritage Trust</a:t>
            </a:r>
          </a:p>
          <a:p>
            <a:pPr>
              <a:buFont typeface="Arial" pitchFamily="34" charset="0"/>
              <a:buChar char="•"/>
            </a:pPr>
            <a:r>
              <a:rPr lang="en-GB" dirty="0" smtClean="0"/>
              <a:t> </a:t>
            </a:r>
            <a:r>
              <a:rPr lang="en-GB" dirty="0" err="1" smtClean="0"/>
              <a:t>Donisthorpe</a:t>
            </a:r>
            <a:r>
              <a:rPr lang="en-GB" dirty="0" smtClean="0"/>
              <a:t> </a:t>
            </a:r>
            <a:r>
              <a:rPr lang="en-GB" dirty="0" smtClean="0"/>
              <a:t>Community Fund </a:t>
            </a:r>
          </a:p>
          <a:p>
            <a:pPr>
              <a:buFont typeface="Arial" pitchFamily="34" charset="0"/>
              <a:buChar char="•"/>
            </a:pPr>
            <a:r>
              <a:rPr lang="en-GB" dirty="0" smtClean="0"/>
              <a:t> Hermitage </a:t>
            </a:r>
            <a:r>
              <a:rPr lang="en-GB" dirty="0" smtClean="0"/>
              <a:t>FM </a:t>
            </a:r>
          </a:p>
          <a:p>
            <a:pPr>
              <a:buFont typeface="Arial" pitchFamily="34" charset="0"/>
              <a:buChar char="•"/>
            </a:pPr>
            <a:r>
              <a:rPr lang="en-GB" dirty="0" smtClean="0"/>
              <a:t> </a:t>
            </a:r>
            <a:r>
              <a:rPr lang="en-GB" dirty="0" err="1" smtClean="0"/>
              <a:t>Ibstock</a:t>
            </a:r>
            <a:r>
              <a:rPr lang="en-GB" dirty="0" smtClean="0"/>
              <a:t> </a:t>
            </a:r>
            <a:r>
              <a:rPr lang="en-GB" dirty="0" smtClean="0"/>
              <a:t>Christmas Festival Committee</a:t>
            </a:r>
          </a:p>
          <a:p>
            <a:endParaRPr lang="en-GB" dirty="0" smtClean="0"/>
          </a:p>
        </p:txBody>
      </p:sp>
      <p:sp>
        <p:nvSpPr>
          <p:cNvPr id="14" name="TextBox 13"/>
          <p:cNvSpPr txBox="1"/>
          <p:nvPr/>
        </p:nvSpPr>
        <p:spPr>
          <a:xfrm>
            <a:off x="5076056" y="1988840"/>
            <a:ext cx="3384376" cy="2031325"/>
          </a:xfrm>
          <a:prstGeom prst="rect">
            <a:avLst/>
          </a:prstGeom>
          <a:noFill/>
        </p:spPr>
        <p:txBody>
          <a:bodyPr wrap="square" rtlCol="0">
            <a:spAutoFit/>
          </a:bodyPr>
          <a:lstStyle/>
          <a:p>
            <a:r>
              <a:rPr lang="en-GB" b="1" dirty="0" smtClean="0"/>
              <a:t>Coalville Special Expenses Community Chest applications</a:t>
            </a:r>
            <a:r>
              <a:rPr lang="en-GB" dirty="0" smtClean="0"/>
              <a:t> </a:t>
            </a:r>
          </a:p>
          <a:p>
            <a:pPr>
              <a:buFont typeface="Arial" pitchFamily="34" charset="0"/>
              <a:buChar char="•"/>
            </a:pPr>
            <a:r>
              <a:rPr lang="en-GB" dirty="0" smtClean="0"/>
              <a:t> Without </a:t>
            </a:r>
            <a:r>
              <a:rPr lang="en-GB" dirty="0" smtClean="0"/>
              <a:t>Walls Christian Fellowship</a:t>
            </a:r>
          </a:p>
          <a:p>
            <a:pPr>
              <a:buFont typeface="Arial" pitchFamily="34" charset="0"/>
              <a:buChar char="•"/>
            </a:pPr>
            <a:r>
              <a:rPr lang="en-GB" dirty="0" smtClean="0"/>
              <a:t> Ebenezer </a:t>
            </a:r>
            <a:r>
              <a:rPr lang="en-GB" dirty="0" smtClean="0"/>
              <a:t>Baptist Church</a:t>
            </a:r>
          </a:p>
          <a:p>
            <a:pPr>
              <a:buFont typeface="Arial" pitchFamily="34" charset="0"/>
              <a:buChar char="•"/>
            </a:pPr>
            <a:r>
              <a:rPr lang="en-GB" dirty="0" smtClean="0"/>
              <a:t> </a:t>
            </a:r>
            <a:r>
              <a:rPr lang="en-GB" dirty="0" err="1" smtClean="0"/>
              <a:t>Thringstone</a:t>
            </a:r>
            <a:r>
              <a:rPr lang="en-GB" dirty="0" smtClean="0"/>
              <a:t> </a:t>
            </a:r>
            <a:r>
              <a:rPr lang="en-GB" dirty="0" smtClean="0"/>
              <a:t>Retired </a:t>
            </a:r>
            <a:r>
              <a:rPr lang="en-GB" dirty="0" smtClean="0"/>
              <a:t>People’s </a:t>
            </a:r>
            <a:r>
              <a:rPr lang="en-GB" dirty="0" smtClean="0"/>
              <a:t>Fellowship</a:t>
            </a:r>
            <a:endParaRPr lang="en-GB" dirty="0"/>
          </a:p>
        </p:txBody>
      </p:sp>
      <p:sp>
        <p:nvSpPr>
          <p:cNvPr id="15" name="TextBox 14"/>
          <p:cNvSpPr txBox="1"/>
          <p:nvPr/>
        </p:nvSpPr>
        <p:spPr>
          <a:xfrm>
            <a:off x="1475656" y="4797152"/>
            <a:ext cx="3312368" cy="1477328"/>
          </a:xfrm>
          <a:prstGeom prst="rect">
            <a:avLst/>
          </a:prstGeom>
          <a:noFill/>
        </p:spPr>
        <p:txBody>
          <a:bodyPr wrap="square" rtlCol="0">
            <a:spAutoFit/>
          </a:bodyPr>
          <a:lstStyle/>
          <a:p>
            <a:r>
              <a:rPr lang="en-GB" b="1" dirty="0" smtClean="0"/>
              <a:t>Green Grants applications</a:t>
            </a:r>
          </a:p>
          <a:p>
            <a:pPr>
              <a:buFont typeface="Arial" pitchFamily="34" charset="0"/>
              <a:buChar char="•"/>
            </a:pPr>
            <a:r>
              <a:rPr lang="en-GB" dirty="0" smtClean="0"/>
              <a:t> Trent </a:t>
            </a:r>
            <a:r>
              <a:rPr lang="en-GB" dirty="0" smtClean="0"/>
              <a:t>Rivers Trust</a:t>
            </a:r>
          </a:p>
          <a:p>
            <a:pPr>
              <a:buFont typeface="Arial" pitchFamily="34" charset="0"/>
              <a:buChar char="•"/>
            </a:pPr>
            <a:r>
              <a:rPr lang="en-GB" dirty="0" smtClean="0"/>
              <a:t> </a:t>
            </a:r>
            <a:r>
              <a:rPr lang="en-GB" dirty="0" err="1" smtClean="0"/>
              <a:t>Measham</a:t>
            </a:r>
            <a:r>
              <a:rPr lang="en-GB" dirty="0" smtClean="0"/>
              <a:t> </a:t>
            </a:r>
            <a:r>
              <a:rPr lang="en-GB" dirty="0" smtClean="0"/>
              <a:t>Parish Council </a:t>
            </a:r>
          </a:p>
          <a:p>
            <a:pPr>
              <a:buFont typeface="Arial" pitchFamily="34" charset="0"/>
              <a:buChar char="•"/>
            </a:pPr>
            <a:r>
              <a:rPr lang="en-GB" dirty="0" smtClean="0"/>
              <a:t> Castle </a:t>
            </a:r>
            <a:r>
              <a:rPr lang="en-GB" dirty="0" smtClean="0"/>
              <a:t>Rock High School  </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205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05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5"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18" name="Rectangle 17"/>
          <p:cNvSpPr/>
          <p:nvPr/>
        </p:nvSpPr>
        <p:spPr>
          <a:xfrm>
            <a:off x="251520" y="1484784"/>
            <a:ext cx="3816424" cy="461665"/>
          </a:xfrm>
          <a:prstGeom prst="rect">
            <a:avLst/>
          </a:prstGeom>
        </p:spPr>
        <p:txBody>
          <a:bodyPr wrap="square">
            <a:spAutoFit/>
          </a:bodyPr>
          <a:lstStyle/>
          <a:p>
            <a:r>
              <a:rPr lang="en-GB" sz="2400" b="1" dirty="0" smtClean="0">
                <a:solidFill>
                  <a:schemeClr val="accent3">
                    <a:lumMod val="50000"/>
                  </a:schemeClr>
                </a:solidFill>
              </a:rPr>
              <a:t>November – </a:t>
            </a:r>
            <a:r>
              <a:rPr lang="en-GB" sz="2400" b="1" dirty="0" err="1" smtClean="0">
                <a:solidFill>
                  <a:schemeClr val="accent3">
                    <a:lumMod val="50000"/>
                  </a:schemeClr>
                </a:solidFill>
              </a:rPr>
              <a:t>Treemendous</a:t>
            </a:r>
            <a:r>
              <a:rPr lang="en-GB" sz="2400" b="1" dirty="0" smtClean="0">
                <a:solidFill>
                  <a:schemeClr val="accent3">
                    <a:lumMod val="50000"/>
                  </a:schemeClr>
                </a:solidFill>
              </a:rPr>
              <a:t>!</a:t>
            </a:r>
          </a:p>
        </p:txBody>
      </p:sp>
      <p:sp>
        <p:nvSpPr>
          <p:cNvPr id="19" name="TextBox 18"/>
          <p:cNvSpPr txBox="1"/>
          <p:nvPr/>
        </p:nvSpPr>
        <p:spPr>
          <a:xfrm>
            <a:off x="323528" y="1916832"/>
            <a:ext cx="3240360" cy="3693319"/>
          </a:xfrm>
          <a:prstGeom prst="rect">
            <a:avLst/>
          </a:prstGeom>
          <a:noFill/>
        </p:spPr>
        <p:txBody>
          <a:bodyPr wrap="square" rtlCol="0">
            <a:spAutoFit/>
          </a:bodyPr>
          <a:lstStyle/>
          <a:p>
            <a:pPr lvl="0"/>
            <a:r>
              <a:rPr lang="en-GB" dirty="0" smtClean="0">
                <a:ea typeface="Calibri" pitchFamily="34" charset="0"/>
                <a:cs typeface="Times New Roman" pitchFamily="18" charset="0"/>
              </a:rPr>
              <a:t>Over 14,500 trees were given away to residents across the district through the free tree and hedge fund scheme.  Collections were arranged from Ashby de la Zouch, Coalville and Castle Donington.</a:t>
            </a:r>
          </a:p>
          <a:p>
            <a:pPr lvl="0"/>
            <a:endParaRPr lang="en-GB" dirty="0" smtClean="0">
              <a:ea typeface="Calibri" pitchFamily="34" charset="0"/>
              <a:cs typeface="Times New Roman" pitchFamily="18" charset="0"/>
            </a:endParaRPr>
          </a:p>
          <a:p>
            <a:pPr lvl="0"/>
            <a:r>
              <a:rPr lang="en-GB" dirty="0" smtClean="0">
                <a:ea typeface="Calibri" pitchFamily="34" charset="0"/>
                <a:cs typeface="Times New Roman" pitchFamily="18" charset="0"/>
              </a:rPr>
              <a:t>This year the National Forest Company attended the free tree give </a:t>
            </a:r>
            <a:r>
              <a:rPr lang="en-GB" dirty="0" smtClean="0">
                <a:ea typeface="Calibri" pitchFamily="34" charset="0"/>
                <a:cs typeface="Times New Roman" pitchFamily="18" charset="0"/>
              </a:rPr>
              <a:t>away, handing out 32 </a:t>
            </a:r>
            <a:r>
              <a:rPr lang="en-GB" dirty="0" smtClean="0">
                <a:ea typeface="Calibri" pitchFamily="34" charset="0"/>
                <a:cs typeface="Times New Roman" pitchFamily="18" charset="0"/>
              </a:rPr>
              <a:t>resilience packs for planting!</a:t>
            </a:r>
          </a:p>
          <a:p>
            <a:pPr lvl="0"/>
            <a:endParaRPr lang="en-GB" dirty="0" smtClean="0">
              <a:solidFill>
                <a:schemeClr val="accent3">
                  <a:lumMod val="50000"/>
                </a:schemeClr>
              </a:solidFill>
              <a:ea typeface="Calibri" pitchFamily="34" charset="0"/>
              <a:cs typeface="Times New Roman" pitchFamily="18" charset="0"/>
            </a:endParaRPr>
          </a:p>
        </p:txBody>
      </p:sp>
      <p:pic>
        <p:nvPicPr>
          <p:cNvPr id="23561" name="Picture 9"/>
          <p:cNvPicPr>
            <a:picLocks noChangeAspect="1" noChangeArrowheads="1"/>
          </p:cNvPicPr>
          <p:nvPr/>
        </p:nvPicPr>
        <p:blipFill>
          <a:blip r:embed="rId3" cstate="print"/>
          <a:srcRect l="72267" r="2534" b="11601"/>
          <a:stretch>
            <a:fillRect/>
          </a:stretch>
        </p:blipFill>
        <p:spPr bwMode="auto">
          <a:xfrm>
            <a:off x="395536" y="5733256"/>
            <a:ext cx="1908175" cy="900112"/>
          </a:xfrm>
          <a:prstGeom prst="rect">
            <a:avLst/>
          </a:prstGeom>
          <a:noFill/>
          <a:ln w="9525" algn="in">
            <a:noFill/>
            <a:miter lim="800000"/>
            <a:headEnd/>
            <a:tailEnd/>
          </a:ln>
          <a:effectLst/>
        </p:spPr>
      </p:pic>
      <p:pic>
        <p:nvPicPr>
          <p:cNvPr id="23562" name="Picture 10" descr="C:\Users\wmay\AppData\Local\Microsoft\Windows\Temporary Internet Files\Content.Outlook\496YC7KS\Nat Forest Logo1 Green.jpg"/>
          <p:cNvPicPr>
            <a:picLocks noChangeAspect="1" noChangeArrowheads="1"/>
          </p:cNvPicPr>
          <p:nvPr/>
        </p:nvPicPr>
        <p:blipFill>
          <a:blip r:embed="rId4" cstate="print"/>
          <a:srcRect/>
          <a:stretch>
            <a:fillRect/>
          </a:stretch>
        </p:blipFill>
        <p:spPr bwMode="auto">
          <a:xfrm>
            <a:off x="2771800" y="5661248"/>
            <a:ext cx="1501920" cy="1021731"/>
          </a:xfrm>
          <a:prstGeom prst="rect">
            <a:avLst/>
          </a:prstGeom>
          <a:noFill/>
        </p:spPr>
      </p:pic>
      <p:pic>
        <p:nvPicPr>
          <p:cNvPr id="4097" name="Picture 1" descr="C:\Users\etrahearn\AppData\Local\Microsoft\Windows\Temporary Internet Files\Content.Outlook\CZF8I3N5\collection day 1.jpeg"/>
          <p:cNvPicPr>
            <a:picLocks noChangeAspect="1" noChangeArrowheads="1"/>
          </p:cNvPicPr>
          <p:nvPr/>
        </p:nvPicPr>
        <p:blipFill>
          <a:blip r:embed="rId5" cstate="print"/>
          <a:srcRect/>
          <a:stretch>
            <a:fillRect/>
          </a:stretch>
        </p:blipFill>
        <p:spPr bwMode="auto">
          <a:xfrm>
            <a:off x="4499992" y="1556792"/>
            <a:ext cx="3384376" cy="2538282"/>
          </a:xfrm>
          <a:prstGeom prst="rect">
            <a:avLst/>
          </a:prstGeom>
          <a:noFill/>
        </p:spPr>
      </p:pic>
      <p:pic>
        <p:nvPicPr>
          <p:cNvPr id="14" name="Picture 4" descr="https://scontent-cdg2-1.xx.fbcdn.net/v/t1.0-9/15135815_1164926396889077_3605474028874656111_n.jpg?oh=1cc3f96af2bc46acfc3464f796bbea08&amp;oe=58B2AE5B"/>
          <p:cNvPicPr>
            <a:picLocks noChangeAspect="1" noChangeArrowheads="1"/>
          </p:cNvPicPr>
          <p:nvPr/>
        </p:nvPicPr>
        <p:blipFill>
          <a:blip r:embed="rId6" cstate="print"/>
          <a:srcRect t="25606"/>
          <a:stretch>
            <a:fillRect/>
          </a:stretch>
        </p:blipFill>
        <p:spPr bwMode="auto">
          <a:xfrm>
            <a:off x="6516216" y="4437112"/>
            <a:ext cx="2036745" cy="2020295"/>
          </a:xfrm>
          <a:prstGeom prst="rect">
            <a:avLst/>
          </a:prstGeom>
          <a:noFill/>
        </p:spPr>
      </p:pic>
      <p:sp>
        <p:nvSpPr>
          <p:cNvPr id="12" name="TextBox 11"/>
          <p:cNvSpPr txBox="1"/>
          <p:nvPr/>
        </p:nvSpPr>
        <p:spPr>
          <a:xfrm>
            <a:off x="4211960" y="4293096"/>
            <a:ext cx="2160240" cy="1754326"/>
          </a:xfrm>
          <a:prstGeom prst="rect">
            <a:avLst/>
          </a:prstGeom>
          <a:noFill/>
        </p:spPr>
        <p:txBody>
          <a:bodyPr wrap="square" rtlCol="0">
            <a:spAutoFit/>
          </a:bodyPr>
          <a:lstStyle/>
          <a:p>
            <a:r>
              <a:rPr lang="en-GB" dirty="0" smtClean="0"/>
              <a:t>Thank you to all the town and parish councils who have </a:t>
            </a:r>
            <a:r>
              <a:rPr lang="en-GB" dirty="0" smtClean="0"/>
              <a:t>helped </a:t>
            </a:r>
            <a:r>
              <a:rPr lang="en-GB" dirty="0" smtClean="0"/>
              <a:t>promote this </a:t>
            </a:r>
            <a:r>
              <a:rPr lang="en-GB" dirty="0" smtClean="0"/>
              <a:t>year’s  </a:t>
            </a:r>
            <a:r>
              <a:rPr lang="en-GB" dirty="0" smtClean="0"/>
              <a:t>free tree scheme!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205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05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10" name="Rectangle 9"/>
          <p:cNvSpPr/>
          <p:nvPr/>
        </p:nvSpPr>
        <p:spPr>
          <a:xfrm>
            <a:off x="467544" y="1700808"/>
            <a:ext cx="6048672" cy="461665"/>
          </a:xfrm>
          <a:prstGeom prst="rect">
            <a:avLst/>
          </a:prstGeom>
        </p:spPr>
        <p:txBody>
          <a:bodyPr wrap="square">
            <a:spAutoFit/>
          </a:bodyPr>
          <a:lstStyle/>
          <a:p>
            <a:pPr lvl="0" eaLnBrk="0" fontAlgn="base" hangingPunct="0">
              <a:spcBef>
                <a:spcPct val="0"/>
              </a:spcBef>
              <a:spcAft>
                <a:spcPct val="0"/>
              </a:spcAft>
            </a:pPr>
            <a:r>
              <a:rPr lang="en-GB" sz="2400" b="1" dirty="0" smtClean="0">
                <a:latin typeface="+mj-lt"/>
                <a:ea typeface="Calibri" pitchFamily="34" charset="0"/>
                <a:cs typeface="Times New Roman" pitchFamily="18" charset="0"/>
              </a:rPr>
              <a:t>December – Celebrating you!</a:t>
            </a:r>
            <a:endParaRPr lang="en-GB" sz="2400" b="1" dirty="0" smtClean="0">
              <a:latin typeface="+mj-lt"/>
              <a:cs typeface="Arial" pitchFamily="34" charset="0"/>
            </a:endParaRPr>
          </a:p>
        </p:txBody>
      </p:sp>
      <p:sp>
        <p:nvSpPr>
          <p:cNvPr id="12" name="5-Point Star 11"/>
          <p:cNvSpPr/>
          <p:nvPr/>
        </p:nvSpPr>
        <p:spPr>
          <a:xfrm>
            <a:off x="35496" y="2132856"/>
            <a:ext cx="4536504" cy="3168352"/>
          </a:xfrm>
          <a:prstGeom prst="star5">
            <a:avLst/>
          </a:prstGeom>
          <a:gradFill>
            <a:gsLst>
              <a:gs pos="0">
                <a:srgbClr val="FFEFD1"/>
              </a:gs>
              <a:gs pos="64999">
                <a:srgbClr val="F0EBD5"/>
              </a:gs>
              <a:gs pos="100000">
                <a:srgbClr val="D1C39F"/>
              </a:gs>
            </a:gsLst>
            <a:lin ang="5400000" scaled="0"/>
          </a:gra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 Parish Liaisons</a:t>
            </a:r>
          </a:p>
          <a:p>
            <a:pPr algn="ctr"/>
            <a:r>
              <a:rPr lang="en-GB" dirty="0" smtClean="0">
                <a:solidFill>
                  <a:schemeClr val="tx1"/>
                </a:solidFill>
              </a:rPr>
              <a:t>85% attendance</a:t>
            </a:r>
          </a:p>
          <a:p>
            <a:pPr algn="ctr"/>
            <a:r>
              <a:rPr lang="en-GB" dirty="0" smtClean="0">
                <a:solidFill>
                  <a:schemeClr val="tx1"/>
                </a:solidFill>
              </a:rPr>
              <a:t>85% satisfaction  </a:t>
            </a:r>
            <a:endParaRPr lang="en-GB" dirty="0">
              <a:solidFill>
                <a:schemeClr val="tx1"/>
              </a:solidFill>
            </a:endParaRPr>
          </a:p>
        </p:txBody>
      </p:sp>
      <p:pic>
        <p:nvPicPr>
          <p:cNvPr id="1026" name="Picture 2" descr="C:\Users\etrahearn\AppData\Local\Microsoft\Windows\Temporary Internet Files\Content.Outlook\CZF8I3N5\Christmas Cheer 2016 crowd.jpg"/>
          <p:cNvPicPr>
            <a:picLocks noChangeAspect="1" noChangeArrowheads="1"/>
          </p:cNvPicPr>
          <p:nvPr/>
        </p:nvPicPr>
        <p:blipFill>
          <a:blip r:embed="rId3" cstate="print"/>
          <a:srcRect/>
          <a:stretch>
            <a:fillRect/>
          </a:stretch>
        </p:blipFill>
        <p:spPr bwMode="auto">
          <a:xfrm>
            <a:off x="3779912" y="4941168"/>
            <a:ext cx="5148064" cy="1651671"/>
          </a:xfrm>
          <a:prstGeom prst="rect">
            <a:avLst/>
          </a:prstGeom>
          <a:noFill/>
        </p:spPr>
      </p:pic>
      <p:sp>
        <p:nvSpPr>
          <p:cNvPr id="16" name="TextBox 15"/>
          <p:cNvSpPr txBox="1"/>
          <p:nvPr/>
        </p:nvSpPr>
        <p:spPr>
          <a:xfrm>
            <a:off x="4572000" y="3645024"/>
            <a:ext cx="4320480" cy="1200329"/>
          </a:xfrm>
          <a:prstGeom prst="rect">
            <a:avLst/>
          </a:prstGeom>
          <a:noFill/>
        </p:spPr>
        <p:txBody>
          <a:bodyPr wrap="square" rtlCol="0">
            <a:spAutoFit/>
          </a:bodyPr>
          <a:lstStyle/>
          <a:p>
            <a:r>
              <a:rPr lang="en-GB" dirty="0" smtClean="0"/>
              <a:t> The Community Focus Team has been out and about having fun at your Christmas events throughout the </a:t>
            </a:r>
            <a:r>
              <a:rPr lang="en-GB" dirty="0" smtClean="0"/>
              <a:t>district; </a:t>
            </a:r>
            <a:r>
              <a:rPr lang="en-GB" dirty="0" smtClean="0"/>
              <a:t>spread good messages and good cheer!</a:t>
            </a:r>
            <a:endParaRPr lang="en-GB" dirty="0"/>
          </a:p>
        </p:txBody>
      </p:sp>
      <p:pic>
        <p:nvPicPr>
          <p:cNvPr id="1028" name="Picture 4" descr="Christmas in Coalville 2016"/>
          <p:cNvPicPr>
            <a:picLocks noChangeAspect="1" noChangeArrowheads="1"/>
          </p:cNvPicPr>
          <p:nvPr/>
        </p:nvPicPr>
        <p:blipFill>
          <a:blip r:embed="rId4" cstate="print"/>
          <a:srcRect/>
          <a:stretch>
            <a:fillRect/>
          </a:stretch>
        </p:blipFill>
        <p:spPr bwMode="auto">
          <a:xfrm>
            <a:off x="5364088" y="1556792"/>
            <a:ext cx="3048000" cy="20288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712"/>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7" name="Rectangle 6"/>
          <p:cNvSpPr/>
          <p:nvPr/>
        </p:nvSpPr>
        <p:spPr>
          <a:xfrm>
            <a:off x="467544" y="1700808"/>
            <a:ext cx="4680520" cy="615553"/>
          </a:xfrm>
          <a:prstGeom prst="rect">
            <a:avLst/>
          </a:prstGeom>
        </p:spPr>
        <p:txBody>
          <a:bodyPr wrap="square">
            <a:spAutoFit/>
          </a:bodyPr>
          <a:lstStyle/>
          <a:p>
            <a:pPr lvl="0" eaLnBrk="0" fontAlgn="base" hangingPunct="0">
              <a:spcBef>
                <a:spcPct val="0"/>
              </a:spcBef>
              <a:spcAft>
                <a:spcPct val="0"/>
              </a:spcAft>
            </a:pPr>
            <a:r>
              <a:rPr lang="en-GB" sz="2400" b="1" dirty="0" smtClean="0">
                <a:latin typeface="+mj-lt"/>
                <a:ea typeface="Calibri" pitchFamily="34" charset="0"/>
                <a:cs typeface="Times New Roman" pitchFamily="18" charset="0"/>
              </a:rPr>
              <a:t>February – NWL tackle dog fouling</a:t>
            </a:r>
          </a:p>
          <a:p>
            <a:pPr lvl="0" eaLnBrk="0" fontAlgn="base" hangingPunct="0">
              <a:spcBef>
                <a:spcPct val="0"/>
              </a:spcBef>
              <a:spcAft>
                <a:spcPct val="0"/>
              </a:spcAft>
            </a:pPr>
            <a:endParaRPr lang="en-GB" sz="1000" dirty="0" smtClean="0">
              <a:latin typeface="+mj-lt"/>
              <a:ea typeface="Calibri" pitchFamily="34" charset="0"/>
              <a:cs typeface="Times New Roman" pitchFamily="18" charset="0"/>
            </a:endParaRPr>
          </a:p>
        </p:txBody>
      </p:sp>
      <p:sp>
        <p:nvSpPr>
          <p:cNvPr id="17"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2" name="AutoShape 2" descr="Image result for gras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314" name="Picture 2" descr="Keep Britain Tidy Awards 2016"/>
          <p:cNvPicPr>
            <a:picLocks noChangeAspect="1" noChangeArrowheads="1"/>
          </p:cNvPicPr>
          <p:nvPr/>
        </p:nvPicPr>
        <p:blipFill>
          <a:blip r:embed="rId3" cstate="print"/>
          <a:srcRect/>
          <a:stretch>
            <a:fillRect/>
          </a:stretch>
        </p:blipFill>
        <p:spPr bwMode="auto">
          <a:xfrm>
            <a:off x="683568" y="4509120"/>
            <a:ext cx="3048273" cy="2029007"/>
          </a:xfrm>
          <a:prstGeom prst="rect">
            <a:avLst/>
          </a:prstGeom>
          <a:noFill/>
        </p:spPr>
      </p:pic>
      <p:sp>
        <p:nvSpPr>
          <p:cNvPr id="15" name="TextBox 14"/>
          <p:cNvSpPr txBox="1"/>
          <p:nvPr/>
        </p:nvSpPr>
        <p:spPr>
          <a:xfrm>
            <a:off x="467544" y="2132856"/>
            <a:ext cx="4104456" cy="2308324"/>
          </a:xfrm>
          <a:prstGeom prst="rect">
            <a:avLst/>
          </a:prstGeom>
          <a:noFill/>
        </p:spPr>
        <p:txBody>
          <a:bodyPr wrap="square" rtlCol="0">
            <a:spAutoFit/>
          </a:bodyPr>
          <a:lstStyle/>
          <a:p>
            <a:r>
              <a:rPr lang="en-GB" dirty="0" smtClean="0"/>
              <a:t>NWLDC was the winner of the Keep Britain Tidy award for </a:t>
            </a:r>
            <a:r>
              <a:rPr lang="en-GB" dirty="0" smtClean="0"/>
              <a:t>its </a:t>
            </a:r>
            <a:r>
              <a:rPr lang="en-GB" dirty="0" smtClean="0"/>
              <a:t>Dog Watch Campaign.  This was only achieved with the help of partners who enabled the pilot to be a success. A big ‘thank you’ to Measham Parish Council, Castle Donington Parish Council and Kegworth Parish Council</a:t>
            </a:r>
            <a:endParaRPr lang="en-GB" dirty="0"/>
          </a:p>
        </p:txBody>
      </p:sp>
      <p:pic>
        <p:nvPicPr>
          <p:cNvPr id="14337" name="Picture 1"/>
          <p:cNvPicPr>
            <a:picLocks noChangeAspect="1" noChangeArrowheads="1"/>
          </p:cNvPicPr>
          <p:nvPr/>
        </p:nvPicPr>
        <p:blipFill>
          <a:blip r:embed="rId4" cstate="print"/>
          <a:srcRect l="17900" t="23250" r="66596" b="17689"/>
          <a:stretch>
            <a:fillRect/>
          </a:stretch>
        </p:blipFill>
        <p:spPr bwMode="auto">
          <a:xfrm>
            <a:off x="5220072" y="2060848"/>
            <a:ext cx="302433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Thringstone 2016 - smile for the camera"/>
          <p:cNvPicPr>
            <a:picLocks noChangeAspect="1" noChangeArrowheads="1"/>
          </p:cNvPicPr>
          <p:nvPr/>
        </p:nvPicPr>
        <p:blipFill>
          <a:blip r:embed="rId2" cstate="print"/>
          <a:srcRect/>
          <a:stretch>
            <a:fillRect/>
          </a:stretch>
        </p:blipFill>
        <p:spPr bwMode="auto">
          <a:xfrm>
            <a:off x="5868144" y="2564904"/>
            <a:ext cx="3048000" cy="2286001"/>
          </a:xfrm>
          <a:prstGeom prst="rect">
            <a:avLst/>
          </a:prstGeom>
          <a:noFill/>
        </p:spPr>
      </p:pic>
      <p:pic>
        <p:nvPicPr>
          <p:cNvPr id="12302" name="Picture 14" descr="Litter Pick 2016 (2)"/>
          <p:cNvPicPr>
            <a:picLocks noChangeAspect="1" noChangeArrowheads="1"/>
          </p:cNvPicPr>
          <p:nvPr/>
        </p:nvPicPr>
        <p:blipFill>
          <a:blip r:embed="rId3" cstate="print"/>
          <a:srcRect/>
          <a:stretch>
            <a:fillRect/>
          </a:stretch>
        </p:blipFill>
        <p:spPr bwMode="auto">
          <a:xfrm>
            <a:off x="6012160" y="4365104"/>
            <a:ext cx="2880320" cy="2150308"/>
          </a:xfrm>
          <a:prstGeom prst="rect">
            <a:avLst/>
          </a:prstGeom>
          <a:noFill/>
        </p:spPr>
      </p:pic>
      <p:pic>
        <p:nvPicPr>
          <p:cNvPr id="12294" name="Picture 6" descr="Kegworth 2016 - a wheelie good one"/>
          <p:cNvPicPr>
            <a:picLocks noChangeAspect="1" noChangeArrowheads="1"/>
          </p:cNvPicPr>
          <p:nvPr/>
        </p:nvPicPr>
        <p:blipFill>
          <a:blip r:embed="rId4" cstate="print"/>
          <a:srcRect/>
          <a:stretch>
            <a:fillRect/>
          </a:stretch>
        </p:blipFill>
        <p:spPr bwMode="auto">
          <a:xfrm>
            <a:off x="3203848" y="2564904"/>
            <a:ext cx="2736304" cy="2052229"/>
          </a:xfrm>
          <a:prstGeom prst="rect">
            <a:avLst/>
          </a:prstGeom>
          <a:noFill/>
        </p:spPr>
      </p:pic>
      <p:pic>
        <p:nvPicPr>
          <p:cNvPr id="12290" name="Picture 4" descr="NWLDC_logo"/>
          <p:cNvPicPr>
            <a:picLocks noChangeAspect="1" noChangeArrowheads="1"/>
          </p:cNvPicPr>
          <p:nvPr/>
        </p:nvPicPr>
        <p:blipFill>
          <a:blip r:embed="rId5"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712"/>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7" name="Rectangle 6"/>
          <p:cNvSpPr/>
          <p:nvPr/>
        </p:nvSpPr>
        <p:spPr>
          <a:xfrm>
            <a:off x="467544" y="1700808"/>
            <a:ext cx="4032448" cy="461665"/>
          </a:xfrm>
          <a:prstGeom prst="rect">
            <a:avLst/>
          </a:prstGeom>
        </p:spPr>
        <p:txBody>
          <a:bodyPr wrap="square">
            <a:spAutoFit/>
          </a:bodyPr>
          <a:lstStyle/>
          <a:p>
            <a:pPr lvl="0" eaLnBrk="0" fontAlgn="base" hangingPunct="0">
              <a:spcBef>
                <a:spcPct val="0"/>
              </a:spcBef>
              <a:spcAft>
                <a:spcPct val="0"/>
              </a:spcAft>
            </a:pPr>
            <a:r>
              <a:rPr lang="en-GB" sz="2400" b="1" dirty="0" smtClean="0">
                <a:latin typeface="+mj-lt"/>
                <a:ea typeface="Calibri" pitchFamily="34" charset="0"/>
                <a:cs typeface="Times New Roman" pitchFamily="18" charset="0"/>
              </a:rPr>
              <a:t>March – A Right Royal Tidy Up</a:t>
            </a:r>
            <a:endParaRPr lang="en-GB" sz="2400" b="1" dirty="0" smtClean="0">
              <a:latin typeface="+mj-lt"/>
              <a:cs typeface="Arial" pitchFamily="34" charset="0"/>
            </a:endParaRPr>
          </a:p>
        </p:txBody>
      </p:sp>
      <p:sp>
        <p:nvSpPr>
          <p:cNvPr id="18"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pic>
        <p:nvPicPr>
          <p:cNvPr id="2" name="Picture 2" descr="Clean for the queen#1"/>
          <p:cNvPicPr>
            <a:picLocks noChangeAspect="1" noChangeArrowheads="1"/>
          </p:cNvPicPr>
          <p:nvPr/>
        </p:nvPicPr>
        <p:blipFill>
          <a:blip r:embed="rId6" cstate="print"/>
          <a:srcRect/>
          <a:stretch>
            <a:fillRect/>
          </a:stretch>
        </p:blipFill>
        <p:spPr bwMode="auto">
          <a:xfrm>
            <a:off x="4644008" y="1484784"/>
            <a:ext cx="4248472" cy="1012613"/>
          </a:xfrm>
          <a:prstGeom prst="rect">
            <a:avLst/>
          </a:prstGeom>
          <a:noFill/>
        </p:spPr>
      </p:pic>
      <p:pic>
        <p:nvPicPr>
          <p:cNvPr id="3" name="Picture 4" descr="Castle Donington 2016 - ready, steady GO"/>
          <p:cNvPicPr>
            <a:picLocks noChangeAspect="1" noChangeArrowheads="1"/>
          </p:cNvPicPr>
          <p:nvPr/>
        </p:nvPicPr>
        <p:blipFill>
          <a:blip r:embed="rId7" cstate="print"/>
          <a:srcRect/>
          <a:stretch>
            <a:fillRect/>
          </a:stretch>
        </p:blipFill>
        <p:spPr bwMode="auto">
          <a:xfrm>
            <a:off x="323528" y="2546970"/>
            <a:ext cx="3048000" cy="1962150"/>
          </a:xfrm>
          <a:prstGeom prst="rect">
            <a:avLst/>
          </a:prstGeom>
          <a:noFill/>
        </p:spPr>
      </p:pic>
      <p:pic>
        <p:nvPicPr>
          <p:cNvPr id="12296" name="Picture 8" descr="Kegworth 2016 - smile for the camera"/>
          <p:cNvPicPr>
            <a:picLocks noChangeAspect="1" noChangeArrowheads="1"/>
          </p:cNvPicPr>
          <p:nvPr/>
        </p:nvPicPr>
        <p:blipFill>
          <a:blip r:embed="rId8" cstate="print"/>
          <a:srcRect/>
          <a:stretch>
            <a:fillRect/>
          </a:stretch>
        </p:blipFill>
        <p:spPr bwMode="auto">
          <a:xfrm>
            <a:off x="323528" y="4365104"/>
            <a:ext cx="3048000" cy="2160240"/>
          </a:xfrm>
          <a:prstGeom prst="rect">
            <a:avLst/>
          </a:prstGeom>
          <a:noFill/>
        </p:spPr>
      </p:pic>
      <p:pic>
        <p:nvPicPr>
          <p:cNvPr id="12298" name="Picture 10" descr="Coalville Big Tidy Up 2016 - Coalville Air Cadets"/>
          <p:cNvPicPr>
            <a:picLocks noChangeAspect="1" noChangeArrowheads="1"/>
          </p:cNvPicPr>
          <p:nvPr/>
        </p:nvPicPr>
        <p:blipFill>
          <a:blip r:embed="rId9" cstate="print"/>
          <a:srcRect/>
          <a:stretch>
            <a:fillRect/>
          </a:stretch>
        </p:blipFill>
        <p:spPr bwMode="auto">
          <a:xfrm>
            <a:off x="3203848" y="4365104"/>
            <a:ext cx="3048000" cy="21602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elebration of volunteers invite A5"/>
          <p:cNvPicPr>
            <a:picLocks noChangeAspect="1" noChangeArrowheads="1"/>
          </p:cNvPicPr>
          <p:nvPr/>
        </p:nvPicPr>
        <p:blipFill>
          <a:blip r:embed="rId2" cstate="print"/>
          <a:srcRect t="79791" b="1289"/>
          <a:stretch>
            <a:fillRect/>
          </a:stretch>
        </p:blipFill>
        <p:spPr bwMode="auto">
          <a:xfrm>
            <a:off x="755576" y="5589240"/>
            <a:ext cx="7559675" cy="1006475"/>
          </a:xfrm>
          <a:prstGeom prst="rect">
            <a:avLst/>
          </a:prstGeom>
          <a:noFill/>
          <a:ln w="9525" algn="in">
            <a:noFill/>
            <a:miter lim="800000"/>
            <a:headEnd/>
            <a:tailEnd/>
          </a:ln>
          <a:effectLst/>
        </p:spPr>
      </p:pic>
      <p:pic>
        <p:nvPicPr>
          <p:cNvPr id="12290" name="Picture 4" descr="NWLDC_logo"/>
          <p:cNvPicPr>
            <a:picLocks noChangeAspect="1" noChangeArrowheads="1"/>
          </p:cNvPicPr>
          <p:nvPr/>
        </p:nvPicPr>
        <p:blipFill>
          <a:blip r:embed="rId3" cstate="print"/>
          <a:srcRect/>
          <a:stretch>
            <a:fillRect/>
          </a:stretch>
        </p:blipFill>
        <p:spPr bwMode="auto">
          <a:xfrm>
            <a:off x="755650" y="188913"/>
            <a:ext cx="2590800" cy="1139825"/>
          </a:xfrm>
          <a:prstGeom prst="rect">
            <a:avLst/>
          </a:prstGeom>
          <a:noFill/>
          <a:ln w="9525">
            <a:noFill/>
            <a:miter lim="800000"/>
            <a:headEnd/>
            <a:tailEnd/>
          </a:ln>
        </p:spPr>
      </p:pic>
      <p:sp>
        <p:nvSpPr>
          <p:cNvPr id="12291" name="Rectangle 5"/>
          <p:cNvSpPr>
            <a:spLocks noChangeArrowheads="1"/>
          </p:cNvSpPr>
          <p:nvPr/>
        </p:nvSpPr>
        <p:spPr bwMode="auto">
          <a:xfrm>
            <a:off x="3492500" y="836712"/>
            <a:ext cx="5651500" cy="431800"/>
          </a:xfrm>
          <a:prstGeom prst="rect">
            <a:avLst/>
          </a:prstGeom>
          <a:solidFill>
            <a:srgbClr val="333399"/>
          </a:solidFill>
          <a:ln w="9525">
            <a:noFill/>
            <a:miter lim="800000"/>
            <a:headEnd/>
            <a:tailEnd/>
          </a:ln>
        </p:spPr>
        <p:txBody>
          <a:bodyPr wrap="none" anchor="ctr"/>
          <a:lstStyle/>
          <a:p>
            <a:pPr algn="ctr"/>
            <a:endParaRPr lang="en-US">
              <a:solidFill>
                <a:srgbClr val="800080"/>
              </a:solidFill>
            </a:endParaRPr>
          </a:p>
        </p:txBody>
      </p:sp>
      <p:sp>
        <p:nvSpPr>
          <p:cNvPr id="12292"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7" name="Rectangle 6"/>
          <p:cNvSpPr/>
          <p:nvPr/>
        </p:nvSpPr>
        <p:spPr>
          <a:xfrm>
            <a:off x="467544" y="1700808"/>
            <a:ext cx="4536504" cy="461665"/>
          </a:xfrm>
          <a:prstGeom prst="rect">
            <a:avLst/>
          </a:prstGeom>
        </p:spPr>
        <p:txBody>
          <a:bodyPr wrap="square">
            <a:spAutoFit/>
          </a:bodyPr>
          <a:lstStyle/>
          <a:p>
            <a:pPr lvl="0" eaLnBrk="0" fontAlgn="base" hangingPunct="0">
              <a:spcBef>
                <a:spcPct val="0"/>
              </a:spcBef>
              <a:spcAft>
                <a:spcPct val="0"/>
              </a:spcAft>
            </a:pPr>
            <a:r>
              <a:rPr lang="en-GB" sz="2400" b="1" dirty="0" smtClean="0">
                <a:latin typeface="+mj-lt"/>
                <a:ea typeface="Calibri" pitchFamily="34" charset="0"/>
                <a:cs typeface="Times New Roman" pitchFamily="18" charset="0"/>
              </a:rPr>
              <a:t>March – Thanks and Celebrations </a:t>
            </a:r>
            <a:endParaRPr lang="en-GB" sz="2400" b="1" dirty="0" smtClean="0">
              <a:latin typeface="+mj-lt"/>
              <a:cs typeface="Arial" pitchFamily="34" charset="0"/>
            </a:endParaRPr>
          </a:p>
        </p:txBody>
      </p:sp>
      <p:pic>
        <p:nvPicPr>
          <p:cNvPr id="18435" name="Picture 3" descr="Celebration of volunteers invite A5"/>
          <p:cNvPicPr>
            <a:picLocks noChangeAspect="1" noChangeArrowheads="1"/>
          </p:cNvPicPr>
          <p:nvPr/>
        </p:nvPicPr>
        <p:blipFill>
          <a:blip r:embed="rId2" cstate="print"/>
          <a:srcRect l="24765" t="13515" b="72972"/>
          <a:stretch>
            <a:fillRect/>
          </a:stretch>
        </p:blipFill>
        <p:spPr bwMode="auto">
          <a:xfrm>
            <a:off x="5004048" y="1629742"/>
            <a:ext cx="3978261" cy="503114"/>
          </a:xfrm>
          <a:prstGeom prst="rect">
            <a:avLst/>
          </a:prstGeom>
          <a:noFill/>
          <a:ln w="9525" algn="in">
            <a:noFill/>
            <a:miter lim="800000"/>
            <a:headEnd/>
            <a:tailEnd/>
          </a:ln>
          <a:effectLst/>
        </p:spPr>
      </p:pic>
      <p:sp>
        <p:nvSpPr>
          <p:cNvPr id="17" name="TextBox 16"/>
          <p:cNvSpPr txBox="1"/>
          <p:nvPr/>
        </p:nvSpPr>
        <p:spPr>
          <a:xfrm>
            <a:off x="323528" y="2348880"/>
            <a:ext cx="2304256" cy="2862322"/>
          </a:xfrm>
          <a:prstGeom prst="rect">
            <a:avLst/>
          </a:prstGeom>
          <a:noFill/>
        </p:spPr>
        <p:txBody>
          <a:bodyPr wrap="square" rtlCol="0">
            <a:spAutoFit/>
          </a:bodyPr>
          <a:lstStyle/>
          <a:p>
            <a:r>
              <a:rPr lang="en-GB" dirty="0" smtClean="0"/>
              <a:t>Over 100 volunteers from across the district were thanked for their hard work and commitment to making the communities of North West Leicestershire a place that people are proud of.</a:t>
            </a:r>
            <a:endParaRPr lang="en-GB" dirty="0"/>
          </a:p>
        </p:txBody>
      </p:sp>
      <p:sp>
        <p:nvSpPr>
          <p:cNvPr id="18"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pic>
        <p:nvPicPr>
          <p:cNvPr id="10" name="Picture 3" descr="Z:\1. CELEBRATION OF VOLUNTEERS 2016\Photos\S17_3209.JPG"/>
          <p:cNvPicPr>
            <a:picLocks noChangeAspect="1" noChangeArrowheads="1"/>
          </p:cNvPicPr>
          <p:nvPr/>
        </p:nvPicPr>
        <p:blipFill>
          <a:blip r:embed="rId4" cstate="print"/>
          <a:srcRect/>
          <a:stretch>
            <a:fillRect/>
          </a:stretch>
        </p:blipFill>
        <p:spPr bwMode="auto">
          <a:xfrm>
            <a:off x="2699792" y="2245725"/>
            <a:ext cx="6258240" cy="2551427"/>
          </a:xfrm>
          <a:prstGeom prst="rect">
            <a:avLst/>
          </a:prstGeom>
          <a:noFill/>
        </p:spPr>
      </p:pic>
      <p:sp>
        <p:nvSpPr>
          <p:cNvPr id="11" name="TextBox 10"/>
          <p:cNvSpPr txBox="1"/>
          <p:nvPr/>
        </p:nvSpPr>
        <p:spPr>
          <a:xfrm>
            <a:off x="2699792" y="4797152"/>
            <a:ext cx="6264696" cy="923330"/>
          </a:xfrm>
          <a:prstGeom prst="rect">
            <a:avLst/>
          </a:prstGeom>
          <a:noFill/>
        </p:spPr>
        <p:txBody>
          <a:bodyPr wrap="square" rtlCol="0">
            <a:spAutoFit/>
          </a:bodyPr>
          <a:lstStyle/>
          <a:p>
            <a:r>
              <a:rPr lang="en-GB" dirty="0" smtClean="0"/>
              <a:t>We also announced the two winners of the additional  funding through the £20,000 for Seven Programme; Ashby Castle Lawn Tennis Club and MRC Community Action.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717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717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1" name="Rectangle 10"/>
          <p:cNvSpPr/>
          <p:nvPr/>
        </p:nvSpPr>
        <p:spPr>
          <a:xfrm>
            <a:off x="467544" y="1700808"/>
            <a:ext cx="6912768" cy="461665"/>
          </a:xfrm>
          <a:prstGeom prst="rect">
            <a:avLst/>
          </a:prstGeom>
        </p:spPr>
        <p:txBody>
          <a:bodyPr wrap="square">
            <a:spAutoFit/>
          </a:bodyPr>
          <a:lstStyle/>
          <a:p>
            <a:pPr lvl="0" eaLnBrk="0" fontAlgn="base" hangingPunct="0">
              <a:spcBef>
                <a:spcPct val="0"/>
              </a:spcBef>
              <a:spcAft>
                <a:spcPct val="0"/>
              </a:spcAft>
            </a:pPr>
            <a:r>
              <a:rPr lang="en-GB" sz="2400" b="1" dirty="0" smtClean="0">
                <a:latin typeface="+mj-lt"/>
                <a:ea typeface="Calibri" pitchFamily="34" charset="0"/>
                <a:cs typeface="Times New Roman" pitchFamily="18" charset="0"/>
              </a:rPr>
              <a:t>April – Information is Key – Knowledge is Power </a:t>
            </a:r>
            <a:endParaRPr lang="en-GB" sz="2400" b="1" dirty="0" smtClean="0">
              <a:latin typeface="+mj-lt"/>
              <a:cs typeface="Arial" pitchFamily="34" charset="0"/>
            </a:endParaRPr>
          </a:p>
        </p:txBody>
      </p:sp>
      <p:sp>
        <p:nvSpPr>
          <p:cNvPr id="16"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11266" name="AutoShape 2" descr="Image result for training and inform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68" name="AutoShape 4" descr="Image result for training and inform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395536" y="2276872"/>
            <a:ext cx="4032448" cy="3754874"/>
          </a:xfrm>
          <a:prstGeom prst="rect">
            <a:avLst/>
          </a:prstGeom>
          <a:noFill/>
        </p:spPr>
        <p:txBody>
          <a:bodyPr wrap="square" rtlCol="0">
            <a:spAutoFit/>
          </a:bodyPr>
          <a:lstStyle/>
          <a:p>
            <a:r>
              <a:rPr lang="en-GB" dirty="0" smtClean="0"/>
              <a:t>Information from town and parish </a:t>
            </a:r>
            <a:r>
              <a:rPr lang="en-GB" dirty="0" smtClean="0"/>
              <a:t>councils  </a:t>
            </a:r>
            <a:r>
              <a:rPr lang="en-GB" dirty="0" smtClean="0"/>
              <a:t>helped us to develop a suite of training </a:t>
            </a:r>
            <a:r>
              <a:rPr lang="en-GB" dirty="0" smtClean="0"/>
              <a:t>workshops </a:t>
            </a:r>
            <a:r>
              <a:rPr lang="en-GB" dirty="0" smtClean="0"/>
              <a:t>over the year:</a:t>
            </a:r>
          </a:p>
          <a:p>
            <a:endParaRPr lang="en-GB" dirty="0" smtClean="0"/>
          </a:p>
          <a:p>
            <a:pPr>
              <a:buFont typeface="Arial" pitchFamily="34" charset="0"/>
              <a:buChar char="•"/>
            </a:pPr>
            <a:r>
              <a:rPr lang="en-GB" dirty="0" smtClean="0"/>
              <a:t> S106 and Community Infrastructure Levy training</a:t>
            </a:r>
          </a:p>
          <a:p>
            <a:pPr>
              <a:buFont typeface="Arial" pitchFamily="34" charset="0"/>
              <a:buChar char="•"/>
            </a:pPr>
            <a:r>
              <a:rPr lang="en-GB" dirty="0" smtClean="0"/>
              <a:t> Calling in Planning Applications</a:t>
            </a:r>
          </a:p>
          <a:p>
            <a:pPr>
              <a:buFont typeface="Arial" pitchFamily="34" charset="0"/>
              <a:buChar char="•"/>
            </a:pPr>
            <a:r>
              <a:rPr lang="en-GB" dirty="0" smtClean="0"/>
              <a:t> Gypsy and Traveller workshop  - run by G.A.T.E  at MRC Community Action </a:t>
            </a:r>
          </a:p>
          <a:p>
            <a:pPr>
              <a:buFont typeface="Arial" pitchFamily="34" charset="0"/>
              <a:buChar char="•"/>
            </a:pPr>
            <a:r>
              <a:rPr lang="en-GB" dirty="0" smtClean="0"/>
              <a:t> Licensing workshop</a:t>
            </a:r>
          </a:p>
          <a:p>
            <a:pPr>
              <a:buFont typeface="Arial" pitchFamily="34" charset="0"/>
              <a:buChar char="•"/>
            </a:pPr>
            <a:endParaRPr lang="en-GB" dirty="0" smtClean="0"/>
          </a:p>
          <a:p>
            <a:r>
              <a:rPr lang="en-GB" sz="2200" b="1" dirty="0" smtClean="0"/>
              <a:t>88</a:t>
            </a:r>
            <a:r>
              <a:rPr lang="en-GB" dirty="0" smtClean="0"/>
              <a:t> parish and town councillors have engaged in the training this year.</a:t>
            </a:r>
            <a:endParaRPr lang="en-GB" dirty="0"/>
          </a:p>
        </p:txBody>
      </p:sp>
      <p:pic>
        <p:nvPicPr>
          <p:cNvPr id="11269" name="Picture 5" descr="H:\COMMUNITY FOCUS\5.  DISTRICTWIDE\a. PROJECTS\Parish Liaison Meetings\1. MEETINGS\2016\4. 7 Dec 2016\Presentations\End of year highlight photos\Licensee Workshop.jpg"/>
          <p:cNvPicPr>
            <a:picLocks noChangeAspect="1" noChangeArrowheads="1"/>
          </p:cNvPicPr>
          <p:nvPr/>
        </p:nvPicPr>
        <p:blipFill>
          <a:blip r:embed="rId3" cstate="print"/>
          <a:srcRect/>
          <a:stretch>
            <a:fillRect/>
          </a:stretch>
        </p:blipFill>
        <p:spPr bwMode="auto">
          <a:xfrm>
            <a:off x="4499992" y="2564904"/>
            <a:ext cx="4224469" cy="31683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717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717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1"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13" name="Rectangle 12"/>
          <p:cNvSpPr/>
          <p:nvPr/>
        </p:nvSpPr>
        <p:spPr>
          <a:xfrm>
            <a:off x="251520" y="1412776"/>
            <a:ext cx="6408712" cy="461665"/>
          </a:xfrm>
          <a:prstGeom prst="rect">
            <a:avLst/>
          </a:prstGeom>
        </p:spPr>
        <p:txBody>
          <a:bodyPr wrap="square">
            <a:spAutoFit/>
          </a:bodyPr>
          <a:lstStyle/>
          <a:p>
            <a:pPr lvl="0" eaLnBrk="0" fontAlgn="base" hangingPunct="0">
              <a:spcBef>
                <a:spcPct val="0"/>
              </a:spcBef>
              <a:spcAft>
                <a:spcPct val="0"/>
              </a:spcAft>
            </a:pPr>
            <a:r>
              <a:rPr lang="en-GB" sz="2400" b="1" dirty="0" smtClean="0">
                <a:ea typeface="Calibri" pitchFamily="34" charset="0"/>
                <a:cs typeface="Times New Roman" pitchFamily="18" charset="0"/>
              </a:rPr>
              <a:t>May – Business As Usual </a:t>
            </a:r>
          </a:p>
        </p:txBody>
      </p:sp>
      <p:sp>
        <p:nvSpPr>
          <p:cNvPr id="14" name="TextBox 13"/>
          <p:cNvSpPr txBox="1"/>
          <p:nvPr/>
        </p:nvSpPr>
        <p:spPr>
          <a:xfrm>
            <a:off x="4823520" y="1412776"/>
            <a:ext cx="4320480" cy="984885"/>
          </a:xfrm>
          <a:prstGeom prst="rect">
            <a:avLst/>
          </a:prstGeom>
          <a:noFill/>
        </p:spPr>
        <p:txBody>
          <a:bodyPr wrap="square" rtlCol="0">
            <a:spAutoFit/>
          </a:bodyPr>
          <a:lstStyle/>
          <a:p>
            <a:pPr lvl="0"/>
            <a:r>
              <a:rPr lang="en-GB" sz="2000" b="1" dirty="0" smtClean="0">
                <a:ea typeface="Calibri" pitchFamily="34" charset="0"/>
                <a:cs typeface="Times New Roman" pitchFamily="18" charset="0"/>
              </a:rPr>
              <a:t>Police and Crime Commissioner Elections</a:t>
            </a:r>
          </a:p>
          <a:p>
            <a:pPr lvl="0"/>
            <a:endParaRPr lang="en-GB" dirty="0"/>
          </a:p>
        </p:txBody>
      </p:sp>
      <p:pic>
        <p:nvPicPr>
          <p:cNvPr id="9220" name="Picture 4" descr="http://www.stokesentinel.co.uk/images/localworld/ugc-images/276370/Article/images/26317272/9833065-large.jpg">
            <a:hlinkClick r:id="rId3"/>
          </p:cNvPr>
          <p:cNvPicPr>
            <a:picLocks noChangeAspect="1" noChangeArrowheads="1"/>
          </p:cNvPicPr>
          <p:nvPr/>
        </p:nvPicPr>
        <p:blipFill>
          <a:blip r:embed="rId4" cstate="print"/>
          <a:srcRect/>
          <a:stretch>
            <a:fillRect/>
          </a:stretch>
        </p:blipFill>
        <p:spPr bwMode="auto">
          <a:xfrm>
            <a:off x="5608846" y="4895260"/>
            <a:ext cx="2635562" cy="1774100"/>
          </a:xfrm>
          <a:prstGeom prst="rect">
            <a:avLst/>
          </a:prstGeom>
          <a:noFill/>
        </p:spPr>
      </p:pic>
      <p:cxnSp>
        <p:nvCxnSpPr>
          <p:cNvPr id="9" name="Straight Connector 8"/>
          <p:cNvCxnSpPr/>
          <p:nvPr/>
        </p:nvCxnSpPr>
        <p:spPr>
          <a:xfrm>
            <a:off x="4644008" y="1412776"/>
            <a:ext cx="0" cy="5256584"/>
          </a:xfrm>
          <a:prstGeom prst="line">
            <a:avLst/>
          </a:prstGeom>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4860032" y="2060848"/>
            <a:ext cx="4104456" cy="2862322"/>
          </a:xfrm>
          <a:prstGeom prst="rect">
            <a:avLst/>
          </a:prstGeom>
          <a:noFill/>
        </p:spPr>
        <p:txBody>
          <a:bodyPr wrap="square" rtlCol="0">
            <a:spAutoFit/>
          </a:bodyPr>
          <a:lstStyle/>
          <a:p>
            <a:pPr lvl="0">
              <a:buFont typeface="Arial" pitchFamily="34" charset="0"/>
              <a:buChar char="•"/>
            </a:pPr>
            <a:r>
              <a:rPr lang="en-GB" dirty="0" smtClean="0"/>
              <a:t> Four </a:t>
            </a:r>
            <a:r>
              <a:rPr lang="en-GB" dirty="0" smtClean="0"/>
              <a:t>candidates stood for election for the Leicestershire Police </a:t>
            </a:r>
            <a:r>
              <a:rPr lang="en-GB" dirty="0" smtClean="0"/>
              <a:t>area</a:t>
            </a:r>
            <a:endParaRPr lang="en-GB" dirty="0" smtClean="0"/>
          </a:p>
          <a:p>
            <a:pPr lvl="0">
              <a:buFont typeface="Arial" pitchFamily="34" charset="0"/>
              <a:buChar char="•"/>
            </a:pPr>
            <a:r>
              <a:rPr lang="en-GB" dirty="0" smtClean="0"/>
              <a:t> A </a:t>
            </a:r>
            <a:r>
              <a:rPr lang="en-GB" dirty="0" smtClean="0"/>
              <a:t>total of 11,760 votes were cast in North West Leicestershire</a:t>
            </a:r>
          </a:p>
          <a:p>
            <a:pPr lvl="0">
              <a:buFont typeface="Arial" pitchFamily="34" charset="0"/>
              <a:buChar char="•"/>
            </a:pPr>
            <a:r>
              <a:rPr lang="en-GB" dirty="0" smtClean="0"/>
              <a:t> Overall </a:t>
            </a:r>
            <a:r>
              <a:rPr lang="en-GB" dirty="0" smtClean="0"/>
              <a:t>turnout  </a:t>
            </a:r>
            <a:r>
              <a:rPr lang="en-GB" dirty="0" smtClean="0"/>
              <a:t>for the </a:t>
            </a:r>
            <a:r>
              <a:rPr lang="en-GB" dirty="0" smtClean="0"/>
              <a:t>whole of the Leicestershire </a:t>
            </a:r>
            <a:r>
              <a:rPr lang="en-GB" dirty="0" smtClean="0"/>
              <a:t>Police area </a:t>
            </a:r>
            <a:r>
              <a:rPr lang="en-GB" dirty="0" smtClean="0"/>
              <a:t>was 20.25%.</a:t>
            </a:r>
          </a:p>
          <a:p>
            <a:pPr lvl="0">
              <a:buFont typeface="Arial" pitchFamily="34" charset="0"/>
              <a:buChar char="•"/>
            </a:pPr>
            <a:r>
              <a:rPr lang="en-GB" dirty="0" smtClean="0"/>
              <a:t> The </a:t>
            </a:r>
            <a:r>
              <a:rPr lang="en-GB" dirty="0" smtClean="0"/>
              <a:t>turnout for North West Leicestershire was 16.04%</a:t>
            </a:r>
          </a:p>
          <a:p>
            <a:pPr lvl="0">
              <a:buFont typeface="Arial" pitchFamily="34" charset="0"/>
              <a:buChar char="•"/>
            </a:pPr>
            <a:r>
              <a:rPr lang="en-GB" dirty="0" smtClean="0"/>
              <a:t> Duly </a:t>
            </a:r>
            <a:r>
              <a:rPr lang="en-GB" dirty="0" smtClean="0"/>
              <a:t>Elected as the PCC for Leicestershire Police Area : BACH, Willy </a:t>
            </a:r>
            <a:endParaRPr lang="en-GB" dirty="0"/>
          </a:p>
        </p:txBody>
      </p:sp>
      <p:pic>
        <p:nvPicPr>
          <p:cNvPr id="15" name="Picture 14" descr="Rob McClumpha David Phipson Councillor Richard Blunt.jpg"/>
          <p:cNvPicPr>
            <a:picLocks noChangeAspect="1"/>
          </p:cNvPicPr>
          <p:nvPr/>
        </p:nvPicPr>
        <p:blipFill>
          <a:blip r:embed="rId5" cstate="print"/>
          <a:stretch>
            <a:fillRect/>
          </a:stretch>
        </p:blipFill>
        <p:spPr>
          <a:xfrm>
            <a:off x="827584" y="1916832"/>
            <a:ext cx="3048000" cy="2028825"/>
          </a:xfrm>
          <a:prstGeom prst="rect">
            <a:avLst/>
          </a:prstGeom>
        </p:spPr>
      </p:pic>
      <p:sp>
        <p:nvSpPr>
          <p:cNvPr id="16" name="TextBox 15"/>
          <p:cNvSpPr txBox="1"/>
          <p:nvPr/>
        </p:nvSpPr>
        <p:spPr>
          <a:xfrm>
            <a:off x="251520" y="4077072"/>
            <a:ext cx="4176464" cy="2769989"/>
          </a:xfrm>
          <a:prstGeom prst="rect">
            <a:avLst/>
          </a:prstGeom>
          <a:noFill/>
        </p:spPr>
        <p:txBody>
          <a:bodyPr wrap="square" rtlCol="0">
            <a:spAutoFit/>
          </a:bodyPr>
          <a:lstStyle/>
          <a:p>
            <a:r>
              <a:rPr lang="en-GB" sz="2000" b="1" dirty="0" smtClean="0"/>
              <a:t>Supporting the business </a:t>
            </a:r>
            <a:r>
              <a:rPr lang="en-GB" sz="2000" b="1" dirty="0" smtClean="0"/>
              <a:t>community</a:t>
            </a:r>
            <a:endParaRPr lang="en-GB" sz="2000" b="1" dirty="0" smtClean="0"/>
          </a:p>
          <a:p>
            <a:r>
              <a:rPr lang="en-GB" dirty="0" smtClean="0"/>
              <a:t>13 small to medium sized businesses across the district have received grants to help grow their </a:t>
            </a:r>
            <a:r>
              <a:rPr lang="en-GB" dirty="0" smtClean="0"/>
              <a:t>organisations </a:t>
            </a:r>
            <a:r>
              <a:rPr lang="en-GB" dirty="0" smtClean="0"/>
              <a:t>and help take on 41 new employees.  </a:t>
            </a:r>
            <a:endParaRPr lang="en-GB" dirty="0" smtClean="0"/>
          </a:p>
          <a:p>
            <a:endParaRPr lang="en-GB" sz="1000" dirty="0" smtClean="0"/>
          </a:p>
          <a:p>
            <a:r>
              <a:rPr lang="en-GB" dirty="0" smtClean="0"/>
              <a:t>Businesses such as </a:t>
            </a:r>
            <a:r>
              <a:rPr lang="en-GB" dirty="0" err="1" smtClean="0"/>
              <a:t>Trunature</a:t>
            </a:r>
            <a:r>
              <a:rPr lang="en-GB" dirty="0" smtClean="0"/>
              <a:t> Holdings in Measham, The Castle Inn in Castle Donington and Sapphire Products in Ashby. </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10244"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10245"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1" name="Rectangle 10"/>
          <p:cNvSpPr/>
          <p:nvPr/>
        </p:nvSpPr>
        <p:spPr>
          <a:xfrm>
            <a:off x="251520" y="1484784"/>
            <a:ext cx="5616624" cy="461665"/>
          </a:xfrm>
          <a:prstGeom prst="rect">
            <a:avLst/>
          </a:prstGeom>
        </p:spPr>
        <p:txBody>
          <a:bodyPr wrap="square">
            <a:spAutoFit/>
          </a:bodyPr>
          <a:lstStyle/>
          <a:p>
            <a:r>
              <a:rPr lang="en-GB" sz="2400" b="1" dirty="0" smtClean="0"/>
              <a:t>June – From the EU Referendum to Events </a:t>
            </a:r>
          </a:p>
        </p:txBody>
      </p:sp>
      <p:sp>
        <p:nvSpPr>
          <p:cNvPr id="14"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pic>
        <p:nvPicPr>
          <p:cNvPr id="16" name="Picture 15" descr="brexit_-_Google_Search_-_2015-08-18_22.25.30.png"/>
          <p:cNvPicPr>
            <a:picLocks noChangeAspect="1"/>
          </p:cNvPicPr>
          <p:nvPr/>
        </p:nvPicPr>
        <p:blipFill>
          <a:blip r:embed="rId3" cstate="print"/>
          <a:stretch>
            <a:fillRect/>
          </a:stretch>
        </p:blipFill>
        <p:spPr>
          <a:xfrm>
            <a:off x="467544" y="2132856"/>
            <a:ext cx="2592288" cy="1719857"/>
          </a:xfrm>
          <a:prstGeom prst="rect">
            <a:avLst/>
          </a:prstGeom>
        </p:spPr>
      </p:pic>
      <p:sp>
        <p:nvSpPr>
          <p:cNvPr id="17" name="TextBox 16"/>
          <p:cNvSpPr txBox="1"/>
          <p:nvPr/>
        </p:nvSpPr>
        <p:spPr>
          <a:xfrm>
            <a:off x="395536" y="3717032"/>
            <a:ext cx="3312368" cy="2862322"/>
          </a:xfrm>
          <a:prstGeom prst="rect">
            <a:avLst/>
          </a:prstGeom>
          <a:noFill/>
        </p:spPr>
        <p:txBody>
          <a:bodyPr wrap="square" rtlCol="0">
            <a:spAutoFit/>
          </a:bodyPr>
          <a:lstStyle/>
          <a:p>
            <a:r>
              <a:rPr lang="en-GB" b="1" dirty="0" smtClean="0"/>
              <a:t>EU Referendum </a:t>
            </a:r>
          </a:p>
          <a:p>
            <a:pPr lvl="0">
              <a:buFont typeface="Arial" pitchFamily="34" charset="0"/>
              <a:buChar char="•"/>
            </a:pPr>
            <a:r>
              <a:rPr lang="en-GB" dirty="0" smtClean="0"/>
              <a:t> The </a:t>
            </a:r>
            <a:r>
              <a:rPr lang="en-GB" dirty="0" smtClean="0"/>
              <a:t>turnout </a:t>
            </a:r>
            <a:r>
              <a:rPr lang="en-GB" dirty="0" smtClean="0"/>
              <a:t>in North </a:t>
            </a:r>
            <a:r>
              <a:rPr lang="en-GB" dirty="0" smtClean="0"/>
              <a:t>West Leicestershire was 78% </a:t>
            </a:r>
            <a:r>
              <a:rPr lang="en-GB" dirty="0" smtClean="0"/>
              <a:t>with </a:t>
            </a:r>
            <a:r>
              <a:rPr lang="en-GB" dirty="0" smtClean="0"/>
              <a:t>22,642 votes for Remain and 34,969 votes to </a:t>
            </a:r>
            <a:r>
              <a:rPr lang="en-GB" dirty="0" smtClean="0"/>
              <a:t>Leave</a:t>
            </a:r>
            <a:endParaRPr lang="en-GB" dirty="0" smtClean="0"/>
          </a:p>
          <a:p>
            <a:pPr lvl="0">
              <a:buFont typeface="Arial" pitchFamily="34" charset="0"/>
              <a:buChar char="•"/>
            </a:pPr>
            <a:r>
              <a:rPr lang="en-GB" dirty="0" smtClean="0"/>
              <a:t> 27 </a:t>
            </a:r>
            <a:r>
              <a:rPr lang="en-GB" dirty="0" smtClean="0"/>
              <a:t>ballot papers were </a:t>
            </a:r>
            <a:r>
              <a:rPr lang="en-GB" dirty="0" smtClean="0"/>
              <a:t>rejected </a:t>
            </a:r>
            <a:endParaRPr lang="en-GB" dirty="0" smtClean="0"/>
          </a:p>
          <a:p>
            <a:pPr lvl="0">
              <a:buFont typeface="Arial" pitchFamily="34" charset="0"/>
              <a:buChar char="•"/>
            </a:pPr>
            <a:r>
              <a:rPr lang="en-GB" dirty="0" smtClean="0"/>
              <a:t> Supported </a:t>
            </a:r>
            <a:r>
              <a:rPr lang="en-GB" dirty="0" smtClean="0"/>
              <a:t>by town and parish councils through staff, venues or communication of </a:t>
            </a:r>
            <a:r>
              <a:rPr lang="en-GB" dirty="0" smtClean="0"/>
              <a:t>election</a:t>
            </a:r>
            <a:endParaRPr lang="en-GB" dirty="0" smtClean="0"/>
          </a:p>
          <a:p>
            <a:endParaRPr lang="en-GB" dirty="0"/>
          </a:p>
        </p:txBody>
      </p:sp>
      <p:pic>
        <p:nvPicPr>
          <p:cNvPr id="18" name="Picture 4" descr="Image result for One Kegworth event">
            <a:hlinkClick r:id="rId4"/>
          </p:cNvPr>
          <p:cNvPicPr>
            <a:picLocks noChangeAspect="1" noChangeArrowheads="1"/>
          </p:cNvPicPr>
          <p:nvPr/>
        </p:nvPicPr>
        <p:blipFill>
          <a:blip r:embed="rId5" cstate="print"/>
          <a:srcRect/>
          <a:stretch>
            <a:fillRect/>
          </a:stretch>
        </p:blipFill>
        <p:spPr bwMode="auto">
          <a:xfrm>
            <a:off x="3995936" y="4365104"/>
            <a:ext cx="2180853" cy="2180853"/>
          </a:xfrm>
          <a:prstGeom prst="rect">
            <a:avLst/>
          </a:prstGeom>
          <a:noFill/>
        </p:spPr>
      </p:pic>
      <p:pic>
        <p:nvPicPr>
          <p:cNvPr id="19" name="Picture 2" descr="C:\Users\gsquires\AppData\Local\Microsoft\Windows\Temporary Internet Files\Content.Outlook\V6K8GTDS\Kaggi 130.JPG"/>
          <p:cNvPicPr>
            <a:picLocks noChangeAspect="1" noChangeArrowheads="1"/>
          </p:cNvPicPr>
          <p:nvPr/>
        </p:nvPicPr>
        <p:blipFill>
          <a:blip r:embed="rId6" cstate="print"/>
          <a:srcRect l="16925" t="15744" r="3538"/>
          <a:stretch>
            <a:fillRect/>
          </a:stretch>
        </p:blipFill>
        <p:spPr bwMode="auto">
          <a:xfrm>
            <a:off x="6329554" y="4509120"/>
            <a:ext cx="2638911" cy="1863663"/>
          </a:xfrm>
          <a:prstGeom prst="rect">
            <a:avLst/>
          </a:prstGeom>
          <a:noFill/>
        </p:spPr>
      </p:pic>
      <p:sp>
        <p:nvSpPr>
          <p:cNvPr id="20" name="TextBox 19"/>
          <p:cNvSpPr txBox="1"/>
          <p:nvPr/>
        </p:nvSpPr>
        <p:spPr>
          <a:xfrm>
            <a:off x="4283968" y="2132856"/>
            <a:ext cx="4176464" cy="2031325"/>
          </a:xfrm>
          <a:prstGeom prst="rect">
            <a:avLst/>
          </a:prstGeom>
          <a:noFill/>
        </p:spPr>
        <p:txBody>
          <a:bodyPr wrap="square" rtlCol="0">
            <a:spAutoFit/>
          </a:bodyPr>
          <a:lstStyle/>
          <a:p>
            <a:r>
              <a:rPr lang="en-GB" dirty="0" smtClean="0"/>
              <a:t>Kegworth held their</a:t>
            </a:r>
            <a:r>
              <a:rPr lang="en-GB" u="sng" dirty="0" smtClean="0"/>
              <a:t> first </a:t>
            </a:r>
            <a:r>
              <a:rPr lang="en-GB" dirty="0" smtClean="0"/>
              <a:t>ONE WEEKEND IN KEGWORTH event!  </a:t>
            </a:r>
          </a:p>
          <a:p>
            <a:endParaRPr lang="en-GB" dirty="0" smtClean="0"/>
          </a:p>
          <a:p>
            <a:r>
              <a:rPr lang="en-GB" dirty="0" smtClean="0"/>
              <a:t>It was a huge success and they have secured just under £10,000 to be able to run the </a:t>
            </a:r>
            <a:r>
              <a:rPr lang="en-GB" dirty="0" smtClean="0"/>
              <a:t>event again </a:t>
            </a:r>
            <a:r>
              <a:rPr lang="en-GB" dirty="0" smtClean="0"/>
              <a:t>in 2017!</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205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05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8"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9" name="Rectangle 8"/>
          <p:cNvSpPr/>
          <p:nvPr/>
        </p:nvSpPr>
        <p:spPr>
          <a:xfrm>
            <a:off x="251520" y="1484784"/>
            <a:ext cx="5832648" cy="461665"/>
          </a:xfrm>
          <a:prstGeom prst="rect">
            <a:avLst/>
          </a:prstGeom>
        </p:spPr>
        <p:txBody>
          <a:bodyPr wrap="square">
            <a:spAutoFit/>
          </a:bodyPr>
          <a:lstStyle/>
          <a:p>
            <a:r>
              <a:rPr lang="en-GB" sz="2400" b="1" dirty="0" smtClean="0"/>
              <a:t>July – out and about at community events</a:t>
            </a:r>
          </a:p>
        </p:txBody>
      </p:sp>
      <p:pic>
        <p:nvPicPr>
          <p:cNvPr id="3076" name="Picture 4" descr="C:\Users\wmay\AppData\Local\Microsoft\Windows\Temporary Internet Files\Content.Outlook\496YC7KS\IMG_6188.JPG"/>
          <p:cNvPicPr>
            <a:picLocks noChangeAspect="1" noChangeArrowheads="1"/>
          </p:cNvPicPr>
          <p:nvPr/>
        </p:nvPicPr>
        <p:blipFill>
          <a:blip r:embed="rId3" cstate="print"/>
          <a:srcRect/>
          <a:stretch>
            <a:fillRect/>
          </a:stretch>
        </p:blipFill>
        <p:spPr bwMode="auto">
          <a:xfrm>
            <a:off x="3131840" y="4581128"/>
            <a:ext cx="2916323" cy="1944216"/>
          </a:xfrm>
          <a:prstGeom prst="rect">
            <a:avLst/>
          </a:prstGeom>
          <a:noFill/>
        </p:spPr>
      </p:pic>
      <p:pic>
        <p:nvPicPr>
          <p:cNvPr id="3077" name="Picture 5" descr="C:\Users\wmay\AppData\Local\Microsoft\Windows\Temporary Internet Files\Content.Outlook\496YC7KS\IMG_6186.JPG"/>
          <p:cNvPicPr>
            <a:picLocks noChangeAspect="1" noChangeArrowheads="1"/>
          </p:cNvPicPr>
          <p:nvPr/>
        </p:nvPicPr>
        <p:blipFill>
          <a:blip r:embed="rId4" cstate="print"/>
          <a:srcRect/>
          <a:stretch>
            <a:fillRect/>
          </a:stretch>
        </p:blipFill>
        <p:spPr bwMode="auto">
          <a:xfrm>
            <a:off x="6156176" y="4581128"/>
            <a:ext cx="2916323" cy="1944216"/>
          </a:xfrm>
          <a:prstGeom prst="rect">
            <a:avLst/>
          </a:prstGeom>
          <a:noFill/>
        </p:spPr>
      </p:pic>
      <p:sp>
        <p:nvSpPr>
          <p:cNvPr id="15" name="Rectangle 14"/>
          <p:cNvSpPr/>
          <p:nvPr/>
        </p:nvSpPr>
        <p:spPr>
          <a:xfrm>
            <a:off x="323528" y="1997839"/>
            <a:ext cx="7344816" cy="2308324"/>
          </a:xfrm>
          <a:prstGeom prst="rect">
            <a:avLst/>
          </a:prstGeom>
        </p:spPr>
        <p:txBody>
          <a:bodyPr wrap="square">
            <a:spAutoFit/>
          </a:bodyPr>
          <a:lstStyle/>
          <a:p>
            <a:r>
              <a:rPr lang="en-GB" dirty="0" smtClean="0">
                <a:latin typeface="+mj-lt"/>
                <a:ea typeface="Calibri" pitchFamily="34" charset="0"/>
                <a:cs typeface="Times New Roman" pitchFamily="18" charset="0"/>
              </a:rPr>
              <a:t>The district council trailer visited:</a:t>
            </a:r>
          </a:p>
          <a:p>
            <a:pPr>
              <a:buFont typeface="Arial" pitchFamily="34" charset="0"/>
              <a:buChar char="•"/>
            </a:pPr>
            <a:r>
              <a:rPr lang="en-GB" dirty="0" smtClean="0">
                <a:latin typeface="+mj-lt"/>
                <a:cs typeface="Times New Roman" pitchFamily="18" charset="0"/>
              </a:rPr>
              <a:t>  Picnic in the Park, Coalville</a:t>
            </a:r>
          </a:p>
          <a:p>
            <a:pPr>
              <a:buFont typeface="Arial" pitchFamily="34" charset="0"/>
              <a:buChar char="•"/>
            </a:pPr>
            <a:r>
              <a:rPr lang="en-GB" dirty="0" smtClean="0">
                <a:latin typeface="+mj-lt"/>
                <a:cs typeface="Times New Roman" pitchFamily="18" charset="0"/>
              </a:rPr>
              <a:t>  Music in the Park, Castle Donington</a:t>
            </a:r>
          </a:p>
          <a:p>
            <a:pPr>
              <a:buFont typeface="Arial" pitchFamily="34" charset="0"/>
              <a:buChar char="•"/>
            </a:pPr>
            <a:r>
              <a:rPr lang="en-GB" dirty="0" smtClean="0">
                <a:latin typeface="+mj-lt"/>
                <a:cs typeface="Times New Roman" pitchFamily="18" charset="0"/>
              </a:rPr>
              <a:t>  </a:t>
            </a:r>
            <a:r>
              <a:rPr lang="en-GB" dirty="0" smtClean="0">
                <a:latin typeface="+mj-lt"/>
                <a:cs typeface="Times New Roman" pitchFamily="18" charset="0"/>
              </a:rPr>
              <a:t>Jim’s </a:t>
            </a:r>
            <a:r>
              <a:rPr lang="en-GB" dirty="0" smtClean="0">
                <a:latin typeface="+mj-lt"/>
                <a:cs typeface="Times New Roman" pitchFamily="18" charset="0"/>
              </a:rPr>
              <a:t>Tractor Run, Ashby</a:t>
            </a:r>
          </a:p>
          <a:p>
            <a:endParaRPr lang="en-GB" dirty="0" smtClean="0">
              <a:latin typeface="+mj-lt"/>
              <a:cs typeface="Times New Roman" pitchFamily="18" charset="0"/>
            </a:endParaRPr>
          </a:p>
          <a:p>
            <a:r>
              <a:rPr lang="en-GB" dirty="0" smtClean="0">
                <a:latin typeface="+mj-lt"/>
                <a:cs typeface="Times New Roman" pitchFamily="18" charset="0"/>
              </a:rPr>
              <a:t>Over 500 residents were engaged with at these events, with 213 people receiving a cholesterol and blood pressure test.</a:t>
            </a:r>
          </a:p>
          <a:p>
            <a:endParaRPr lang="en-GB" dirty="0">
              <a:latin typeface="+mj-lt"/>
            </a:endParaRPr>
          </a:p>
        </p:txBody>
      </p:sp>
      <p:pic>
        <p:nvPicPr>
          <p:cNvPr id="8193" name="Picture 1" descr="C:\Users\etrahearn\AppData\Local\Microsoft\Windows\Temporary Internet Files\Content.Outlook\CZF8I3N5\file.jpeg"/>
          <p:cNvPicPr>
            <a:picLocks noChangeAspect="1" noChangeArrowheads="1"/>
          </p:cNvPicPr>
          <p:nvPr/>
        </p:nvPicPr>
        <p:blipFill>
          <a:blip r:embed="rId5" cstate="print"/>
          <a:srcRect/>
          <a:stretch>
            <a:fillRect/>
          </a:stretch>
        </p:blipFill>
        <p:spPr bwMode="auto">
          <a:xfrm>
            <a:off x="251520" y="4581128"/>
            <a:ext cx="2664296" cy="199822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NWLDC_logo"/>
          <p:cNvPicPr>
            <a:picLocks noChangeAspect="1" noChangeArrowheads="1"/>
          </p:cNvPicPr>
          <p:nvPr/>
        </p:nvPicPr>
        <p:blipFill>
          <a:blip r:embed="rId2" cstate="print"/>
          <a:srcRect/>
          <a:stretch>
            <a:fillRect/>
          </a:stretch>
        </p:blipFill>
        <p:spPr bwMode="auto">
          <a:xfrm>
            <a:off x="755650" y="188913"/>
            <a:ext cx="2590800" cy="1139825"/>
          </a:xfrm>
          <a:prstGeom prst="rect">
            <a:avLst/>
          </a:prstGeom>
          <a:noFill/>
          <a:ln w="9525">
            <a:noFill/>
            <a:miter lim="800000"/>
            <a:headEnd/>
            <a:tailEnd/>
          </a:ln>
        </p:spPr>
      </p:pic>
      <p:sp>
        <p:nvSpPr>
          <p:cNvPr id="2052" name="Rectangle 5"/>
          <p:cNvSpPr>
            <a:spLocks noChangeArrowheads="1"/>
          </p:cNvSpPr>
          <p:nvPr/>
        </p:nvSpPr>
        <p:spPr bwMode="auto">
          <a:xfrm>
            <a:off x="3492500" y="836613"/>
            <a:ext cx="5651500" cy="431800"/>
          </a:xfrm>
          <a:prstGeom prst="rect">
            <a:avLst/>
          </a:prstGeom>
          <a:solidFill>
            <a:srgbClr val="333399"/>
          </a:solidFill>
          <a:ln w="9525">
            <a:noFill/>
            <a:miter lim="800000"/>
            <a:headEnd/>
            <a:tailEnd/>
          </a:ln>
        </p:spPr>
        <p:txBody>
          <a:bodyPr wrap="none" anchor="ctr"/>
          <a:lstStyle/>
          <a:p>
            <a:pPr algn="ctr"/>
            <a:endParaRPr lang="en-US"/>
          </a:p>
        </p:txBody>
      </p:sp>
      <p:sp>
        <p:nvSpPr>
          <p:cNvPr id="2053" name="Rectangle 6"/>
          <p:cNvSpPr>
            <a:spLocks noChangeArrowheads="1"/>
          </p:cNvSpPr>
          <p:nvPr/>
        </p:nvSpPr>
        <p:spPr bwMode="auto">
          <a:xfrm>
            <a:off x="0" y="836613"/>
            <a:ext cx="611188" cy="431800"/>
          </a:xfrm>
          <a:prstGeom prst="rect">
            <a:avLst/>
          </a:prstGeom>
          <a:solidFill>
            <a:srgbClr val="333399"/>
          </a:solidFill>
          <a:ln w="9525">
            <a:noFill/>
            <a:miter lim="800000"/>
            <a:headEnd/>
            <a:tailEnd/>
          </a:ln>
        </p:spPr>
        <p:txBody>
          <a:bodyPr wrap="none" anchor="ctr"/>
          <a:lstStyle/>
          <a:p>
            <a:endParaRPr lang="en-US"/>
          </a:p>
        </p:txBody>
      </p:sp>
      <p:sp>
        <p:nvSpPr>
          <p:cNvPr id="11" name="Text Box 7"/>
          <p:cNvSpPr txBox="1">
            <a:spLocks noChangeArrowheads="1"/>
          </p:cNvSpPr>
          <p:nvPr/>
        </p:nvSpPr>
        <p:spPr bwMode="auto">
          <a:xfrm>
            <a:off x="3924820" y="836613"/>
            <a:ext cx="5183684"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bg1"/>
                </a:solidFill>
              </a:rPr>
              <a:t>A year in the life of district, parish and town councils </a:t>
            </a:r>
            <a:endParaRPr lang="en-US" b="1" dirty="0">
              <a:solidFill>
                <a:schemeClr val="bg1"/>
              </a:solidFill>
            </a:endParaRPr>
          </a:p>
        </p:txBody>
      </p:sp>
      <p:sp>
        <p:nvSpPr>
          <p:cNvPr id="12" name="Rectangle 11"/>
          <p:cNvSpPr/>
          <p:nvPr/>
        </p:nvSpPr>
        <p:spPr>
          <a:xfrm>
            <a:off x="251520" y="1484784"/>
            <a:ext cx="5832648" cy="461665"/>
          </a:xfrm>
          <a:prstGeom prst="rect">
            <a:avLst/>
          </a:prstGeom>
        </p:spPr>
        <p:txBody>
          <a:bodyPr wrap="square">
            <a:spAutoFit/>
          </a:bodyPr>
          <a:lstStyle/>
          <a:p>
            <a:r>
              <a:rPr lang="en-GB" sz="2400" b="1" dirty="0" smtClean="0"/>
              <a:t>August – Flood Forums   </a:t>
            </a:r>
          </a:p>
        </p:txBody>
      </p:sp>
      <p:pic>
        <p:nvPicPr>
          <p:cNvPr id="7169" name="Picture 1" descr="C:\Users\etrahearn\AppData\Local\Microsoft\Windows\Temporary Internet Files\Content.Outlook\CZF8I3N5\file-3 (2).png"/>
          <p:cNvPicPr>
            <a:picLocks noChangeAspect="1" noChangeArrowheads="1"/>
          </p:cNvPicPr>
          <p:nvPr/>
        </p:nvPicPr>
        <p:blipFill>
          <a:blip r:embed="rId3" cstate="print"/>
          <a:srcRect/>
          <a:stretch>
            <a:fillRect/>
          </a:stretch>
        </p:blipFill>
        <p:spPr bwMode="auto">
          <a:xfrm>
            <a:off x="971600" y="2204864"/>
            <a:ext cx="2664296" cy="1998222"/>
          </a:xfrm>
          <a:prstGeom prst="rect">
            <a:avLst/>
          </a:prstGeom>
          <a:noFill/>
        </p:spPr>
      </p:pic>
      <p:sp>
        <p:nvSpPr>
          <p:cNvPr id="13" name="TextBox 12"/>
          <p:cNvSpPr txBox="1"/>
          <p:nvPr/>
        </p:nvSpPr>
        <p:spPr>
          <a:xfrm>
            <a:off x="4067944" y="1628800"/>
            <a:ext cx="4104456" cy="2585323"/>
          </a:xfrm>
          <a:prstGeom prst="rect">
            <a:avLst/>
          </a:prstGeom>
          <a:noFill/>
        </p:spPr>
        <p:txBody>
          <a:bodyPr wrap="square" rtlCol="0">
            <a:spAutoFit/>
          </a:bodyPr>
          <a:lstStyle/>
          <a:p>
            <a:r>
              <a:rPr lang="en-GB" b="1" dirty="0" smtClean="0"/>
              <a:t>Flood Forums</a:t>
            </a:r>
          </a:p>
          <a:p>
            <a:endParaRPr lang="en-GB" dirty="0" smtClean="0"/>
          </a:p>
          <a:p>
            <a:r>
              <a:rPr lang="en-GB" dirty="0" smtClean="0"/>
              <a:t>In August North West Leicestershire District Council supported two flood forums looking how we can address any future risk.  The two areas they were </a:t>
            </a:r>
            <a:r>
              <a:rPr lang="en-GB" dirty="0" smtClean="0"/>
              <a:t>held in: </a:t>
            </a:r>
            <a:endParaRPr lang="en-GB" dirty="0" smtClean="0"/>
          </a:p>
          <a:p>
            <a:pPr>
              <a:buFont typeface="Arial" pitchFamily="34" charset="0"/>
              <a:buChar char="•"/>
            </a:pPr>
            <a:r>
              <a:rPr lang="en-GB" dirty="0" smtClean="0"/>
              <a:t> </a:t>
            </a:r>
            <a:r>
              <a:rPr lang="en-GB" dirty="0" err="1" smtClean="0"/>
              <a:t>Breedon</a:t>
            </a:r>
            <a:r>
              <a:rPr lang="en-GB" dirty="0" smtClean="0"/>
              <a:t> </a:t>
            </a:r>
            <a:endParaRPr lang="en-GB" dirty="0" smtClean="0"/>
          </a:p>
          <a:p>
            <a:pPr>
              <a:buFont typeface="Arial" pitchFamily="34" charset="0"/>
              <a:buChar char="•"/>
            </a:pPr>
            <a:r>
              <a:rPr lang="en-GB" dirty="0" smtClean="0"/>
              <a:t> </a:t>
            </a:r>
            <a:r>
              <a:rPr lang="en-GB" dirty="0" err="1" smtClean="0"/>
              <a:t>Thringstone</a:t>
            </a:r>
            <a:r>
              <a:rPr lang="en-GB" dirty="0" smtClean="0"/>
              <a:t> </a:t>
            </a:r>
            <a:r>
              <a:rPr lang="en-GB" dirty="0" smtClean="0"/>
              <a:t>and Whitwick </a:t>
            </a:r>
          </a:p>
        </p:txBody>
      </p:sp>
      <p:pic>
        <p:nvPicPr>
          <p:cNvPr id="14" name="Picture 13" descr="download.png"/>
          <p:cNvPicPr>
            <a:picLocks noChangeAspect="1"/>
          </p:cNvPicPr>
          <p:nvPr/>
        </p:nvPicPr>
        <p:blipFill>
          <a:blip r:embed="rId4" cstate="print"/>
          <a:stretch>
            <a:fillRect/>
          </a:stretch>
        </p:blipFill>
        <p:spPr>
          <a:xfrm>
            <a:off x="6012160" y="4653136"/>
            <a:ext cx="3131840" cy="1412776"/>
          </a:xfrm>
          <a:prstGeom prst="rect">
            <a:avLst/>
          </a:prstGeom>
        </p:spPr>
      </p:pic>
      <p:sp>
        <p:nvSpPr>
          <p:cNvPr id="17" name="TextBox 16"/>
          <p:cNvSpPr txBox="1"/>
          <p:nvPr/>
        </p:nvSpPr>
        <p:spPr>
          <a:xfrm>
            <a:off x="467544" y="4365104"/>
            <a:ext cx="5616624" cy="2308324"/>
          </a:xfrm>
          <a:prstGeom prst="rect">
            <a:avLst/>
          </a:prstGeom>
          <a:noFill/>
        </p:spPr>
        <p:txBody>
          <a:bodyPr wrap="square" rtlCol="0">
            <a:spAutoFit/>
          </a:bodyPr>
          <a:lstStyle/>
          <a:p>
            <a:r>
              <a:rPr lang="en-GB" b="1" dirty="0" smtClean="0"/>
              <a:t>A cleaner, safer and positive night time </a:t>
            </a:r>
            <a:r>
              <a:rPr lang="en-GB" b="1" dirty="0" smtClean="0"/>
              <a:t>economy</a:t>
            </a:r>
            <a:endParaRPr lang="en-GB" b="1" dirty="0" smtClean="0"/>
          </a:p>
          <a:p>
            <a:r>
              <a:rPr lang="en-GB" dirty="0" smtClean="0"/>
              <a:t>North West Leicestershire District Council </a:t>
            </a:r>
            <a:r>
              <a:rPr lang="en-GB" dirty="0" smtClean="0"/>
              <a:t>is </a:t>
            </a:r>
            <a:r>
              <a:rPr lang="en-GB" dirty="0" smtClean="0"/>
              <a:t>working in </a:t>
            </a:r>
            <a:r>
              <a:rPr lang="en-GB" dirty="0" smtClean="0"/>
              <a:t>partnership </a:t>
            </a:r>
            <a:r>
              <a:rPr lang="en-GB" dirty="0" smtClean="0"/>
              <a:t>with Ashby de la Zouch Town Council and the night time economy in Ashby to apply for the Purple Flag status in January 2017.  A perception survey was carried out  in Ashby: </a:t>
            </a:r>
          </a:p>
          <a:p>
            <a:r>
              <a:rPr lang="en-GB" dirty="0" smtClean="0"/>
              <a:t>Total  number of </a:t>
            </a:r>
            <a:r>
              <a:rPr lang="en-GB" dirty="0" smtClean="0"/>
              <a:t>surveys = </a:t>
            </a:r>
            <a:r>
              <a:rPr lang="en-GB" dirty="0" smtClean="0"/>
              <a:t>382 </a:t>
            </a:r>
            <a:r>
              <a:rPr lang="en-GB" dirty="0" smtClean="0"/>
              <a:t>with </a:t>
            </a:r>
            <a:r>
              <a:rPr lang="en-GB" dirty="0" smtClean="0"/>
              <a:t>95% of people feeling safe on a night out in Ashby.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TotalTime>
  <Words>1128</Words>
  <Application>Microsoft Office PowerPoint</Application>
  <PresentationFormat>On-screen Show (4:3)</PresentationFormat>
  <Paragraphs>126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etrahearn</dc:creator>
  <cp:lastModifiedBy>gsquires</cp:lastModifiedBy>
  <cp:revision>142</cp:revision>
  <dcterms:created xsi:type="dcterms:W3CDTF">2015-02-25T09:31:44Z</dcterms:created>
  <dcterms:modified xsi:type="dcterms:W3CDTF">2016-12-07T15:06:30Z</dcterms:modified>
</cp:coreProperties>
</file>