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90" r:id="rId18"/>
    <p:sldId id="331" r:id="rId19"/>
    <p:sldId id="328" r:id="rId20"/>
    <p:sldId id="329" r:id="rId21"/>
    <p:sldId id="330" r:id="rId22"/>
    <p:sldId id="273" r:id="rId23"/>
    <p:sldId id="277" r:id="rId24"/>
    <p:sldId id="278" r:id="rId25"/>
    <p:sldId id="279" r:id="rId26"/>
    <p:sldId id="280" r:id="rId27"/>
    <p:sldId id="287" r:id="rId28"/>
    <p:sldId id="288" r:id="rId29"/>
    <p:sldId id="346" r:id="rId30"/>
    <p:sldId id="347" r:id="rId31"/>
    <p:sldId id="348" r:id="rId32"/>
    <p:sldId id="349" r:id="rId33"/>
    <p:sldId id="286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74" r:id="rId43"/>
    <p:sldId id="299" r:id="rId44"/>
    <p:sldId id="300" r:id="rId45"/>
    <p:sldId id="283" r:id="rId46"/>
    <p:sldId id="284" r:id="rId47"/>
    <p:sldId id="285" r:id="rId48"/>
    <p:sldId id="323" r:id="rId49"/>
    <p:sldId id="320" r:id="rId50"/>
    <p:sldId id="321" r:id="rId51"/>
    <p:sldId id="322" r:id="rId52"/>
    <p:sldId id="324" r:id="rId53"/>
    <p:sldId id="325" r:id="rId54"/>
    <p:sldId id="326" r:id="rId55"/>
    <p:sldId id="327" r:id="rId56"/>
    <p:sldId id="332" r:id="rId57"/>
    <p:sldId id="336" r:id="rId58"/>
    <p:sldId id="337" r:id="rId59"/>
    <p:sldId id="276" r:id="rId60"/>
    <p:sldId id="354" r:id="rId61"/>
    <p:sldId id="355" r:id="rId62"/>
    <p:sldId id="356" r:id="rId63"/>
    <p:sldId id="275" r:id="rId64"/>
    <p:sldId id="338" r:id="rId65"/>
    <p:sldId id="339" r:id="rId66"/>
    <p:sldId id="345" r:id="rId67"/>
    <p:sldId id="340" r:id="rId68"/>
    <p:sldId id="341" r:id="rId69"/>
    <p:sldId id="342" r:id="rId70"/>
    <p:sldId id="343" r:id="rId71"/>
    <p:sldId id="301" r:id="rId72"/>
    <p:sldId id="306" r:id="rId73"/>
    <p:sldId id="307" r:id="rId74"/>
    <p:sldId id="308" r:id="rId75"/>
    <p:sldId id="309" r:id="rId76"/>
    <p:sldId id="310" r:id="rId77"/>
    <p:sldId id="305" r:id="rId78"/>
    <p:sldId id="312" r:id="rId79"/>
    <p:sldId id="313" r:id="rId80"/>
    <p:sldId id="314" r:id="rId81"/>
    <p:sldId id="315" r:id="rId82"/>
    <p:sldId id="316" r:id="rId83"/>
    <p:sldId id="350" r:id="rId8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5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024474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9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17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17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17.jpe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0.jpe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17.jpe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17.jpeg"/><Relationship Id="rId9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5.jpeg"/><Relationship Id="rId4" Type="http://schemas.openxmlformats.org/officeDocument/2006/relationships/image" Target="../media/image17.jpeg"/><Relationship Id="rId9" Type="http://schemas.openxmlformats.org/officeDocument/2006/relationships/image" Target="../media/image33.jpe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5.jpeg"/><Relationship Id="rId4" Type="http://schemas.openxmlformats.org/officeDocument/2006/relationships/image" Target="../media/image17.jpeg"/><Relationship Id="rId9" Type="http://schemas.openxmlformats.org/officeDocument/2006/relationships/image" Target="../media/image33.jpe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5.jpeg"/><Relationship Id="rId4" Type="http://schemas.openxmlformats.org/officeDocument/2006/relationships/image" Target="../media/image17.jpeg"/><Relationship Id="rId9" Type="http://schemas.openxmlformats.org/officeDocument/2006/relationships/image" Target="../media/image33.jpe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ubtitle 2"/>
          <p:cNvSpPr>
            <a:spLocks noGrp="1"/>
          </p:cNvSpPr>
          <p:nvPr>
            <p:ph type="subTitle" sz="quarter" idx="1"/>
          </p:nvPr>
        </p:nvSpPr>
        <p:spPr>
          <a:xfrm>
            <a:off x="1371600" y="3936334"/>
            <a:ext cx="6400800" cy="175260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1100"/>
              </a:spcBef>
              <a:defRPr sz="4600" b="1">
                <a:solidFill>
                  <a:srgbClr val="003300"/>
                </a:solidFill>
              </a:defRPr>
            </a:pPr>
            <a:r>
              <a:rPr dirty="0"/>
              <a:t>THE COMMUNITY HUB</a:t>
            </a:r>
            <a:endParaRPr sz="2900" dirty="0"/>
          </a:p>
          <a:p>
            <a:pPr>
              <a:lnSpc>
                <a:spcPct val="90000"/>
              </a:lnSpc>
              <a:spcBef>
                <a:spcPts val="600"/>
              </a:spcBef>
              <a:defRPr sz="2000" b="1">
                <a:solidFill>
                  <a:srgbClr val="003300"/>
                </a:solidFill>
              </a:defRPr>
            </a:pPr>
            <a:endParaRPr sz="2900" dirty="0"/>
          </a:p>
          <a:p>
            <a:pPr>
              <a:lnSpc>
                <a:spcPct val="90000"/>
              </a:lnSpc>
              <a:spcBef>
                <a:spcPts val="600"/>
              </a:spcBef>
              <a:defRPr sz="2000" b="1">
                <a:solidFill>
                  <a:srgbClr val="003300"/>
                </a:solidFill>
              </a:defRPr>
            </a:pPr>
            <a:endParaRPr sz="2900" dirty="0"/>
          </a:p>
          <a:p>
            <a:pPr algn="r">
              <a:lnSpc>
                <a:spcPct val="90000"/>
              </a:lnSpc>
              <a:spcBef>
                <a:spcPts val="400"/>
              </a:spcBef>
              <a:defRPr sz="1800" b="1">
                <a:solidFill>
                  <a:srgbClr val="003300"/>
                </a:solidFill>
              </a:defRPr>
            </a:pPr>
            <a:r>
              <a:rPr dirty="0"/>
              <a:t>7</a:t>
            </a:r>
            <a:r>
              <a:rPr baseline="30000" dirty="0"/>
              <a:t>TH</a:t>
            </a:r>
            <a:r>
              <a:rPr dirty="0"/>
              <a:t> June 2017</a:t>
            </a:r>
          </a:p>
        </p:txBody>
      </p:sp>
      <p:pic>
        <p:nvPicPr>
          <p:cNvPr id="113" name="Picture 4" descr="Picture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85800" y="1012030"/>
            <a:ext cx="7538474" cy="19057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icture 3" descr="Picture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199146" y="2119773"/>
            <a:ext cx="5025768" cy="418814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TextBox 4"/>
          <p:cNvSpPr/>
          <p:nvPr/>
        </p:nvSpPr>
        <p:spPr>
          <a:xfrm>
            <a:off x="2382944" y="1554174"/>
            <a:ext cx="442264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 b="1"/>
            </a:lvl1pPr>
          </a:lstStyle>
          <a:p>
            <a:r>
              <a:rPr lang="en-US" dirty="0"/>
              <a:t>BUT…..For a Parish Council?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extBox 1"/>
          <p:cNvSpPr/>
          <p:nvPr/>
        </p:nvSpPr>
        <p:spPr>
          <a:xfrm>
            <a:off x="718485" y="2072231"/>
            <a:ext cx="7786397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003300"/>
                </a:solidFill>
              </a:defRPr>
            </a:lvl1pPr>
          </a:lstStyle>
          <a:p>
            <a:r>
              <a:rPr dirty="0"/>
              <a:t>Castle Donington Parish Council went for the “crazy” option!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TextBox 1"/>
          <p:cNvSpPr/>
          <p:nvPr/>
        </p:nvSpPr>
        <p:spPr>
          <a:xfrm>
            <a:off x="718485" y="2072231"/>
            <a:ext cx="7786397" cy="18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003300"/>
                </a:solidFill>
              </a:defRPr>
            </a:pPr>
            <a:r>
              <a:rPr dirty="0"/>
              <a:t>Castle Donington Parish Council went for the “crazy” option!</a:t>
            </a:r>
          </a:p>
          <a:p>
            <a:pPr>
              <a:defRPr sz="2400">
                <a:solidFill>
                  <a:srgbClr val="003300"/>
                </a:solidFill>
              </a:defRPr>
            </a:pPr>
            <a:endParaRPr dirty="0"/>
          </a:p>
          <a:p>
            <a:pPr>
              <a:defRPr sz="2400">
                <a:solidFill>
                  <a:srgbClr val="003300"/>
                </a:solidFill>
              </a:defRPr>
            </a:pPr>
            <a:r>
              <a:rPr dirty="0"/>
              <a:t>However in its defence: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extBox 1"/>
          <p:cNvSpPr/>
          <p:nvPr/>
        </p:nvSpPr>
        <p:spPr>
          <a:xfrm>
            <a:off x="718485" y="2072231"/>
            <a:ext cx="7786397" cy="258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003300"/>
                </a:solidFill>
              </a:defRPr>
            </a:pPr>
            <a:r>
              <a:rPr dirty="0"/>
              <a:t>Castle Donington Parish Council went for the “crazy” option!</a:t>
            </a:r>
          </a:p>
          <a:p>
            <a:pPr>
              <a:defRPr sz="2400">
                <a:solidFill>
                  <a:srgbClr val="003300"/>
                </a:solidFill>
              </a:defRPr>
            </a:pPr>
            <a:endParaRPr dirty="0"/>
          </a:p>
          <a:p>
            <a:pPr>
              <a:defRPr sz="2400">
                <a:solidFill>
                  <a:srgbClr val="003300"/>
                </a:solidFill>
              </a:defRPr>
            </a:pPr>
            <a:r>
              <a:rPr dirty="0"/>
              <a:t>However in its defence:</a:t>
            </a:r>
          </a:p>
          <a:p>
            <a:pPr>
              <a:defRPr sz="2400">
                <a:solidFill>
                  <a:srgbClr val="003300"/>
                </a:solidFill>
              </a:defRPr>
            </a:pPr>
            <a:endParaRPr dirty="0"/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003300"/>
                </a:solidFill>
              </a:defRPr>
            </a:pPr>
            <a:r>
              <a:rPr dirty="0"/>
              <a:t>2001 Community Appraisal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TextBox 1"/>
          <p:cNvSpPr/>
          <p:nvPr/>
        </p:nvSpPr>
        <p:spPr>
          <a:xfrm>
            <a:off x="718485" y="2072231"/>
            <a:ext cx="7786397" cy="329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003300"/>
                </a:solidFill>
              </a:defRPr>
            </a:pPr>
            <a:r>
              <a:t>Castle Donington Parish Council went for the “crazy” option!</a:t>
            </a:r>
          </a:p>
          <a:p>
            <a:pPr>
              <a:defRPr sz="2400">
                <a:solidFill>
                  <a:srgbClr val="003300"/>
                </a:solidFill>
              </a:defRPr>
            </a:pPr>
            <a:endParaRPr/>
          </a:p>
          <a:p>
            <a:pPr>
              <a:defRPr sz="2400">
                <a:solidFill>
                  <a:srgbClr val="003300"/>
                </a:solidFill>
              </a:defRPr>
            </a:pPr>
            <a:r>
              <a:t>However in its defence:</a:t>
            </a:r>
          </a:p>
          <a:p>
            <a:pPr>
              <a:defRPr sz="2400">
                <a:solidFill>
                  <a:srgbClr val="003300"/>
                </a:solidFill>
              </a:defRPr>
            </a:pPr>
            <a:endParaRPr/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003300"/>
                </a:solidFill>
              </a:defRPr>
            </a:pPr>
            <a:r>
              <a:t>2001 Community Appraisal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003300"/>
                </a:solidFill>
              </a:defRPr>
            </a:pPr>
            <a:endParaRPr/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003300"/>
                </a:solidFill>
              </a:defRPr>
            </a:pPr>
            <a:r>
              <a:t>2008 Official Parish Plan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extBox 1"/>
          <p:cNvSpPr/>
          <p:nvPr/>
        </p:nvSpPr>
        <p:spPr>
          <a:xfrm>
            <a:off x="718485" y="2072230"/>
            <a:ext cx="7786397" cy="364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003300"/>
                </a:solidFill>
              </a:defRPr>
            </a:pPr>
            <a:r>
              <a:rPr dirty="0"/>
              <a:t>Castle Donington Parish Council went for the “crazy” option!</a:t>
            </a:r>
          </a:p>
          <a:p>
            <a:pPr>
              <a:defRPr sz="2400">
                <a:solidFill>
                  <a:srgbClr val="003300"/>
                </a:solidFill>
              </a:defRPr>
            </a:pPr>
            <a:endParaRPr dirty="0"/>
          </a:p>
          <a:p>
            <a:pPr>
              <a:defRPr sz="2400">
                <a:solidFill>
                  <a:srgbClr val="003300"/>
                </a:solidFill>
              </a:defRPr>
            </a:pPr>
            <a:r>
              <a:rPr dirty="0"/>
              <a:t>However in its defence:</a:t>
            </a:r>
          </a:p>
          <a:p>
            <a:pPr>
              <a:defRPr sz="2400">
                <a:solidFill>
                  <a:srgbClr val="003300"/>
                </a:solidFill>
              </a:defRPr>
            </a:pPr>
            <a:endParaRPr dirty="0"/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003300"/>
                </a:solidFill>
              </a:defRPr>
            </a:pPr>
            <a:r>
              <a:rPr dirty="0"/>
              <a:t>2001 Community Appraisal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003300"/>
                </a:solidFill>
              </a:defRPr>
            </a:pPr>
            <a:endParaRPr dirty="0"/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003300"/>
                </a:solidFill>
              </a:defRPr>
            </a:pPr>
            <a:r>
              <a:rPr dirty="0"/>
              <a:t>2008 Official Parish Plan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003300"/>
                </a:solidFill>
              </a:defRPr>
            </a:pPr>
            <a:endParaRPr dirty="0"/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003300"/>
                </a:solidFill>
              </a:defRPr>
            </a:pPr>
            <a:r>
              <a:rPr dirty="0"/>
              <a:t>2013 Parish Plan update (Survey Monkey)…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screenshot.png" descr="screenshot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04730" y="1135956"/>
            <a:ext cx="7109474" cy="56331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extBox 1"/>
          <p:cNvSpPr/>
          <p:nvPr/>
        </p:nvSpPr>
        <p:spPr>
          <a:xfrm>
            <a:off x="718485" y="2072230"/>
            <a:ext cx="7786397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003300"/>
                </a:solidFill>
              </a:defRPr>
            </a:pPr>
            <a:r>
              <a:rPr dirty="0"/>
              <a:t>Castle Donington Parish Council went for the “crazy” option!</a:t>
            </a:r>
          </a:p>
          <a:p>
            <a:pPr>
              <a:defRPr sz="2400">
                <a:solidFill>
                  <a:srgbClr val="003300"/>
                </a:solidFill>
              </a:defRPr>
            </a:pPr>
            <a:endParaRPr dirty="0"/>
          </a:p>
          <a:p>
            <a:pPr>
              <a:defRPr sz="2400">
                <a:solidFill>
                  <a:srgbClr val="003300"/>
                </a:solidFill>
              </a:defRPr>
            </a:pPr>
            <a:r>
              <a:rPr lang="en-US" dirty="0"/>
              <a:t>However in its </a:t>
            </a:r>
            <a:r>
              <a:rPr lang="en-US" dirty="0" err="1"/>
              <a:t>defence</a:t>
            </a:r>
            <a:r>
              <a:rPr lang="en-US" dirty="0"/>
              <a:t> - continued:</a:t>
            </a:r>
          </a:p>
          <a:p>
            <a:pPr>
              <a:buSzPct val="100000"/>
              <a:defRPr sz="2400">
                <a:solidFill>
                  <a:srgbClr val="003300"/>
                </a:solidFill>
              </a:defRP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1301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extBox 1"/>
          <p:cNvSpPr/>
          <p:nvPr/>
        </p:nvSpPr>
        <p:spPr>
          <a:xfrm>
            <a:off x="718485" y="2072230"/>
            <a:ext cx="7786397" cy="2677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003300"/>
                </a:solidFill>
              </a:defRPr>
            </a:pPr>
            <a:r>
              <a:rPr dirty="0"/>
              <a:t>Castle Donington Parish Council went for the “crazy” option!</a:t>
            </a:r>
          </a:p>
          <a:p>
            <a:pPr>
              <a:defRPr sz="2400">
                <a:solidFill>
                  <a:srgbClr val="003300"/>
                </a:solidFill>
              </a:defRPr>
            </a:pPr>
            <a:endParaRPr dirty="0"/>
          </a:p>
          <a:p>
            <a:pPr>
              <a:defRPr sz="2400">
                <a:solidFill>
                  <a:srgbClr val="003300"/>
                </a:solidFill>
              </a:defRPr>
            </a:pPr>
            <a:r>
              <a:rPr dirty="0"/>
              <a:t>However in its </a:t>
            </a:r>
            <a:r>
              <a:rPr dirty="0" smtClean="0"/>
              <a:t>defence</a:t>
            </a:r>
            <a:r>
              <a:rPr lang="en-GB" dirty="0" smtClean="0"/>
              <a:t> - continued</a:t>
            </a:r>
            <a:r>
              <a:rPr dirty="0" smtClean="0"/>
              <a:t>:</a:t>
            </a:r>
            <a:endParaRPr dirty="0"/>
          </a:p>
          <a:p>
            <a:pPr>
              <a:buSzPct val="100000"/>
              <a:defRPr sz="2400">
                <a:solidFill>
                  <a:srgbClr val="003300"/>
                </a:solidFill>
              </a:defRPr>
            </a:pPr>
            <a:endParaRPr lang="en-GB" dirty="0"/>
          </a:p>
          <a:p>
            <a:pPr>
              <a:buSzPct val="100000"/>
              <a:defRPr sz="2400">
                <a:solidFill>
                  <a:srgbClr val="003300"/>
                </a:solidFill>
              </a:defRPr>
            </a:pPr>
            <a:r>
              <a:rPr lang="en-GB" dirty="0" smtClean="0"/>
              <a:t>CDPC also knew that significant funds would become available specifically for “Community Projects”:</a:t>
            </a:r>
          </a:p>
          <a:p>
            <a:pPr>
              <a:buSzPct val="100000"/>
              <a:defRPr sz="2400">
                <a:solidFill>
                  <a:srgbClr val="003300"/>
                </a:solidFill>
              </a:defRPr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47916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extBox 1"/>
          <p:cNvSpPr/>
          <p:nvPr/>
        </p:nvSpPr>
        <p:spPr>
          <a:xfrm>
            <a:off x="718485" y="2072230"/>
            <a:ext cx="7786397" cy="3416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003300"/>
                </a:solidFill>
              </a:defRPr>
            </a:pPr>
            <a:r>
              <a:rPr dirty="0"/>
              <a:t>Castle Donington Parish Council went for the “crazy” option!</a:t>
            </a:r>
          </a:p>
          <a:p>
            <a:pPr>
              <a:defRPr sz="2400">
                <a:solidFill>
                  <a:srgbClr val="003300"/>
                </a:solidFill>
              </a:defRPr>
            </a:pPr>
            <a:endParaRPr dirty="0"/>
          </a:p>
          <a:p>
            <a:pPr>
              <a:defRPr sz="2400">
                <a:solidFill>
                  <a:srgbClr val="003300"/>
                </a:solidFill>
              </a:defRPr>
            </a:pPr>
            <a:r>
              <a:rPr dirty="0"/>
              <a:t>However in its </a:t>
            </a:r>
            <a:r>
              <a:rPr dirty="0" smtClean="0"/>
              <a:t>defence</a:t>
            </a:r>
            <a:r>
              <a:rPr lang="en-GB" dirty="0"/>
              <a:t> -</a:t>
            </a:r>
            <a:r>
              <a:rPr lang="en-GB" dirty="0" smtClean="0"/>
              <a:t> continued:</a:t>
            </a:r>
            <a:endParaRPr dirty="0"/>
          </a:p>
          <a:p>
            <a:pPr>
              <a:buSzPct val="100000"/>
              <a:defRPr sz="2400">
                <a:solidFill>
                  <a:srgbClr val="003300"/>
                </a:solidFill>
              </a:defRPr>
            </a:pPr>
            <a:endParaRPr lang="en-GB" dirty="0"/>
          </a:p>
          <a:p>
            <a:pPr>
              <a:buSzPct val="100000"/>
              <a:defRPr sz="2400">
                <a:solidFill>
                  <a:srgbClr val="003300"/>
                </a:solidFill>
              </a:defRPr>
            </a:pPr>
            <a:r>
              <a:rPr lang="en-GB" dirty="0" smtClean="0"/>
              <a:t>CDPC also knew that significant funds would become available specifically for “Community Projects”:</a:t>
            </a:r>
          </a:p>
          <a:p>
            <a:pPr>
              <a:buSzPct val="100000"/>
              <a:defRPr sz="2400">
                <a:solidFill>
                  <a:srgbClr val="003300"/>
                </a:solidFill>
              </a:defRPr>
            </a:pPr>
            <a:endParaRPr lang="en-GB" dirty="0" smtClean="0"/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003300"/>
                </a:solidFill>
              </a:defRPr>
            </a:pPr>
            <a:r>
              <a:rPr lang="en-GB" dirty="0" err="1" smtClean="0"/>
              <a:t>Roxhill</a:t>
            </a:r>
            <a:r>
              <a:rPr lang="en-GB" dirty="0"/>
              <a:t> </a:t>
            </a:r>
            <a:r>
              <a:rPr lang="en-GB" dirty="0" smtClean="0"/>
              <a:t>- £100,000</a:t>
            </a:r>
          </a:p>
          <a:p>
            <a:pPr>
              <a:buSzPct val="100000"/>
              <a:defRPr sz="2400">
                <a:solidFill>
                  <a:srgbClr val="003300"/>
                </a:solidFill>
              </a:defRP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2944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1"/>
          <p:cNvSpPr/>
          <p:nvPr/>
        </p:nvSpPr>
        <p:spPr>
          <a:xfrm>
            <a:off x="768613" y="1202392"/>
            <a:ext cx="7702851" cy="293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003300"/>
                </a:solidFill>
              </a:defRPr>
            </a:pPr>
            <a:r>
              <a:rPr dirty="0"/>
              <a:t>What if your community had repeatedly asked for a “one stop shop”?  A single place to access Council Information, Citizens’ Advice, Police Support, Transport for the Elderly &amp; Disabled, Library Books </a:t>
            </a:r>
            <a:r>
              <a:rPr dirty="0" err="1"/>
              <a:t>etc</a:t>
            </a:r>
            <a:endParaRPr dirty="0"/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003300"/>
                </a:solidFill>
              </a:defRPr>
            </a:pPr>
            <a:endParaRPr dirty="0"/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003300"/>
                </a:solidFill>
              </a:defRPr>
            </a:pP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extBox 1"/>
          <p:cNvSpPr/>
          <p:nvPr/>
        </p:nvSpPr>
        <p:spPr>
          <a:xfrm>
            <a:off x="718485" y="2072230"/>
            <a:ext cx="7786397" cy="4154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003300"/>
                </a:solidFill>
              </a:defRPr>
            </a:pPr>
            <a:r>
              <a:rPr dirty="0"/>
              <a:t>Castle Donington Parish Council went for the “crazy” option!</a:t>
            </a:r>
          </a:p>
          <a:p>
            <a:pPr>
              <a:defRPr sz="2400">
                <a:solidFill>
                  <a:srgbClr val="003300"/>
                </a:solidFill>
              </a:defRPr>
            </a:pPr>
            <a:endParaRPr dirty="0"/>
          </a:p>
          <a:p>
            <a:pPr>
              <a:defRPr sz="2400">
                <a:solidFill>
                  <a:srgbClr val="003300"/>
                </a:solidFill>
              </a:defRPr>
            </a:pPr>
            <a:r>
              <a:rPr lang="en-US" dirty="0"/>
              <a:t>However in its </a:t>
            </a:r>
            <a:r>
              <a:rPr lang="en-US" dirty="0" err="1"/>
              <a:t>defence</a:t>
            </a:r>
            <a:r>
              <a:rPr lang="en-US" dirty="0"/>
              <a:t> - continued:</a:t>
            </a:r>
          </a:p>
          <a:p>
            <a:pPr>
              <a:buSzPct val="100000"/>
              <a:defRPr sz="2400">
                <a:solidFill>
                  <a:srgbClr val="003300"/>
                </a:solidFill>
              </a:defRPr>
            </a:pPr>
            <a:endParaRPr lang="en-GB" dirty="0"/>
          </a:p>
          <a:p>
            <a:pPr>
              <a:buSzPct val="100000"/>
              <a:defRPr sz="2400">
                <a:solidFill>
                  <a:srgbClr val="003300"/>
                </a:solidFill>
              </a:defRPr>
            </a:pPr>
            <a:r>
              <a:rPr lang="en-GB" dirty="0" smtClean="0"/>
              <a:t>CDPC also knew that significant funds would become available specifically for “Community Projects”:</a:t>
            </a:r>
          </a:p>
          <a:p>
            <a:pPr>
              <a:buSzPct val="100000"/>
              <a:defRPr sz="2400">
                <a:solidFill>
                  <a:srgbClr val="003300"/>
                </a:solidFill>
              </a:defRPr>
            </a:pPr>
            <a:endParaRPr lang="en-GB" dirty="0" smtClean="0"/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003300"/>
                </a:solidFill>
              </a:defRPr>
            </a:pPr>
            <a:r>
              <a:rPr lang="en-GB" dirty="0" err="1" smtClean="0"/>
              <a:t>Roxhill</a:t>
            </a:r>
            <a:r>
              <a:rPr lang="en-GB" dirty="0"/>
              <a:t> </a:t>
            </a:r>
            <a:r>
              <a:rPr lang="en-GB" dirty="0" smtClean="0"/>
              <a:t>- £100,000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003300"/>
                </a:solidFill>
              </a:defRPr>
            </a:pPr>
            <a:endParaRPr lang="en-GB" dirty="0"/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003300"/>
                </a:solidFill>
              </a:defRPr>
            </a:pPr>
            <a:r>
              <a:rPr lang="en-GB" dirty="0" smtClean="0"/>
              <a:t>NWLDC - £100,000</a:t>
            </a:r>
          </a:p>
          <a:p>
            <a:pPr>
              <a:buSzPct val="100000"/>
              <a:defRPr sz="2400">
                <a:solidFill>
                  <a:srgbClr val="003300"/>
                </a:solidFill>
              </a:defRP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2944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extBox 1"/>
          <p:cNvSpPr/>
          <p:nvPr/>
        </p:nvSpPr>
        <p:spPr>
          <a:xfrm>
            <a:off x="718485" y="2072230"/>
            <a:ext cx="7786397" cy="4524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003300"/>
                </a:solidFill>
              </a:defRPr>
            </a:pPr>
            <a:r>
              <a:rPr dirty="0"/>
              <a:t>Castle Donington Parish Council went for the “crazy” option!</a:t>
            </a:r>
          </a:p>
          <a:p>
            <a:pPr>
              <a:defRPr sz="2400">
                <a:solidFill>
                  <a:srgbClr val="003300"/>
                </a:solidFill>
              </a:defRPr>
            </a:pPr>
            <a:endParaRPr dirty="0"/>
          </a:p>
          <a:p>
            <a:pPr>
              <a:defRPr sz="2400">
                <a:solidFill>
                  <a:srgbClr val="003300"/>
                </a:solidFill>
              </a:defRPr>
            </a:pPr>
            <a:r>
              <a:rPr lang="en-US" dirty="0"/>
              <a:t>However in its </a:t>
            </a:r>
            <a:r>
              <a:rPr lang="en-US" dirty="0" err="1"/>
              <a:t>defence</a:t>
            </a:r>
            <a:r>
              <a:rPr lang="en-US" dirty="0"/>
              <a:t> - continued:</a:t>
            </a:r>
          </a:p>
          <a:p>
            <a:pPr>
              <a:buSzPct val="100000"/>
              <a:defRPr sz="2400">
                <a:solidFill>
                  <a:srgbClr val="003300"/>
                </a:solidFill>
              </a:defRPr>
            </a:pPr>
            <a:endParaRPr lang="en-GB" dirty="0"/>
          </a:p>
          <a:p>
            <a:pPr>
              <a:buSzPct val="100000"/>
              <a:defRPr sz="2400">
                <a:solidFill>
                  <a:srgbClr val="003300"/>
                </a:solidFill>
              </a:defRPr>
            </a:pPr>
            <a:r>
              <a:rPr lang="en-GB" dirty="0" smtClean="0"/>
              <a:t>CDPC also knew that significant funds would become available specifically for “Community Projects”:</a:t>
            </a:r>
          </a:p>
          <a:p>
            <a:pPr>
              <a:buSzPct val="100000"/>
              <a:defRPr sz="2400">
                <a:solidFill>
                  <a:srgbClr val="003300"/>
                </a:solidFill>
              </a:defRPr>
            </a:pPr>
            <a:endParaRPr lang="en-GB" dirty="0" smtClean="0"/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003300"/>
                </a:solidFill>
              </a:defRPr>
            </a:pPr>
            <a:r>
              <a:rPr lang="en-GB" dirty="0" err="1" smtClean="0"/>
              <a:t>Roxhill</a:t>
            </a:r>
            <a:r>
              <a:rPr lang="en-GB" dirty="0"/>
              <a:t> </a:t>
            </a:r>
            <a:r>
              <a:rPr lang="en-GB" dirty="0" smtClean="0"/>
              <a:t>- £100,000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003300"/>
                </a:solidFill>
              </a:defRPr>
            </a:pPr>
            <a:endParaRPr lang="en-GB" dirty="0"/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003300"/>
                </a:solidFill>
              </a:defRPr>
            </a:pPr>
            <a:r>
              <a:rPr lang="en-GB" dirty="0" smtClean="0"/>
              <a:t>NWLDC - £100,000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003300"/>
                </a:solidFill>
              </a:defRPr>
            </a:pPr>
            <a:endParaRPr lang="en-GB" dirty="0"/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003300"/>
                </a:solidFill>
              </a:defRPr>
            </a:pPr>
            <a:r>
              <a:rPr lang="en-GB" dirty="0" smtClean="0"/>
              <a:t>Section 106 – 895 new housing development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2944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597346" y="1050123"/>
            <a:ext cx="169042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The Options:</a:t>
            </a:r>
          </a:p>
        </p:txBody>
      </p:sp>
      <p:pic>
        <p:nvPicPr>
          <p:cNvPr id="4" name="Picture 3" descr="Maharaja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5" y="1568936"/>
            <a:ext cx="5842000" cy="4381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9771" y="4796275"/>
            <a:ext cx="5191125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sym typeface="Calibri"/>
              </a:rPr>
              <a:t>Great Location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b="1" dirty="0" smtClean="0">
                <a:solidFill>
                  <a:srgbClr val="003300"/>
                </a:solidFill>
              </a:rPr>
              <a:t>4,000 </a:t>
            </a:r>
            <a:r>
              <a:rPr lang="en-US" b="1" dirty="0" err="1" smtClean="0">
                <a:solidFill>
                  <a:srgbClr val="003300"/>
                </a:solidFill>
              </a:rPr>
              <a:t>sq</a:t>
            </a:r>
            <a:r>
              <a:rPr lang="en-US" b="1" dirty="0" smtClean="0">
                <a:solidFill>
                  <a:srgbClr val="003300"/>
                </a:solidFill>
              </a:rPr>
              <a:t> </a:t>
            </a:r>
            <a:r>
              <a:rPr lang="en-US" b="1" dirty="0" err="1" smtClean="0">
                <a:solidFill>
                  <a:srgbClr val="003300"/>
                </a:solidFill>
              </a:rPr>
              <a:t>ft</a:t>
            </a:r>
            <a:endParaRPr kumimoji="0" lang="en-US" sz="1800" b="1" i="0" u="none" strike="noStrike" cap="none" spc="0" normalizeH="0" baseline="0" dirty="0" smtClean="0">
              <a:ln>
                <a:noFill/>
              </a:ln>
              <a:solidFill>
                <a:srgbClr val="003300"/>
              </a:solidFill>
              <a:effectLst/>
              <a:uFillTx/>
              <a:sym typeface="Calibri"/>
            </a:endParaRP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b="1" dirty="0" smtClean="0">
                <a:solidFill>
                  <a:srgbClr val="003300"/>
                </a:solidFill>
              </a:rPr>
              <a:t>Extra Parking (10 cars)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597346" y="1050123"/>
            <a:ext cx="169042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The Options:</a:t>
            </a:r>
          </a:p>
        </p:txBody>
      </p:sp>
      <p:pic>
        <p:nvPicPr>
          <p:cNvPr id="4" name="Picture 3" descr="Maharaja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5" y="1568936"/>
            <a:ext cx="5842000" cy="4381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9771" y="4796275"/>
            <a:ext cx="5191125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sym typeface="Calibri"/>
              </a:rPr>
              <a:t>Great Location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b="1" dirty="0" smtClean="0">
                <a:solidFill>
                  <a:srgbClr val="003300"/>
                </a:solidFill>
              </a:rPr>
              <a:t>4,000 </a:t>
            </a:r>
            <a:r>
              <a:rPr lang="en-US" b="1" dirty="0" err="1" smtClean="0">
                <a:solidFill>
                  <a:srgbClr val="003300"/>
                </a:solidFill>
              </a:rPr>
              <a:t>sq</a:t>
            </a:r>
            <a:r>
              <a:rPr lang="en-US" b="1" dirty="0" smtClean="0">
                <a:solidFill>
                  <a:srgbClr val="003300"/>
                </a:solidFill>
              </a:rPr>
              <a:t> </a:t>
            </a:r>
            <a:r>
              <a:rPr lang="en-US" b="1" dirty="0" err="1" smtClean="0">
                <a:solidFill>
                  <a:srgbClr val="003300"/>
                </a:solidFill>
              </a:rPr>
              <a:t>ft</a:t>
            </a:r>
            <a:endParaRPr kumimoji="0" lang="en-US" sz="1800" b="1" i="0" u="none" strike="noStrike" cap="none" spc="0" normalizeH="0" baseline="0" dirty="0" smtClean="0">
              <a:ln>
                <a:noFill/>
              </a:ln>
              <a:solidFill>
                <a:srgbClr val="003300"/>
              </a:solidFill>
              <a:effectLst/>
              <a:uFillTx/>
              <a:sym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3300"/>
                </a:solidFill>
              </a:rPr>
              <a:t>Extra </a:t>
            </a:r>
            <a:r>
              <a:rPr lang="en-US" b="1" dirty="0">
                <a:solidFill>
                  <a:srgbClr val="003300"/>
                </a:solidFill>
              </a:rPr>
              <a:t>Parking (10 cars</a:t>
            </a:r>
            <a:r>
              <a:rPr lang="en-US" b="1" dirty="0" smtClean="0">
                <a:solidFill>
                  <a:srgbClr val="003300"/>
                </a:solidFill>
              </a:rPr>
              <a:t>)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sym typeface="Calibri"/>
              </a:rPr>
              <a:t>£750,000 asking price!!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75982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597346" y="1050123"/>
            <a:ext cx="169042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The Options:</a:t>
            </a:r>
          </a:p>
        </p:txBody>
      </p:sp>
      <p:pic>
        <p:nvPicPr>
          <p:cNvPr id="4" name="Picture 3" descr="Maharaja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5" y="1568936"/>
            <a:ext cx="5842000" cy="4381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9771" y="4796275"/>
            <a:ext cx="5411604" cy="1754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sym typeface="Calibri"/>
              </a:rPr>
              <a:t>Great Location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b="1" dirty="0" smtClean="0">
                <a:solidFill>
                  <a:srgbClr val="003300"/>
                </a:solidFill>
              </a:rPr>
              <a:t>4,000 </a:t>
            </a:r>
            <a:r>
              <a:rPr lang="en-US" b="1" dirty="0" err="1" smtClean="0">
                <a:solidFill>
                  <a:srgbClr val="003300"/>
                </a:solidFill>
              </a:rPr>
              <a:t>sq</a:t>
            </a:r>
            <a:r>
              <a:rPr lang="en-US" b="1" dirty="0" smtClean="0">
                <a:solidFill>
                  <a:srgbClr val="003300"/>
                </a:solidFill>
              </a:rPr>
              <a:t> </a:t>
            </a:r>
            <a:r>
              <a:rPr lang="en-US" b="1" dirty="0" err="1" smtClean="0">
                <a:solidFill>
                  <a:srgbClr val="003300"/>
                </a:solidFill>
              </a:rPr>
              <a:t>ft</a:t>
            </a:r>
            <a:endParaRPr kumimoji="0" lang="en-US" sz="1800" b="1" i="0" u="none" strike="noStrike" cap="none" spc="0" normalizeH="0" baseline="0" dirty="0" smtClean="0">
              <a:ln>
                <a:noFill/>
              </a:ln>
              <a:solidFill>
                <a:srgbClr val="003300"/>
              </a:solidFill>
              <a:effectLst/>
              <a:uFillTx/>
              <a:sym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3300"/>
                </a:solidFill>
              </a:rPr>
              <a:t>Extra </a:t>
            </a:r>
            <a:r>
              <a:rPr lang="en-US" b="1" dirty="0">
                <a:solidFill>
                  <a:srgbClr val="003300"/>
                </a:solidFill>
              </a:rPr>
              <a:t>Parking (10 cars</a:t>
            </a:r>
            <a:r>
              <a:rPr lang="en-US" b="1" dirty="0" smtClean="0">
                <a:solidFill>
                  <a:srgbClr val="003300"/>
                </a:solidFill>
              </a:rPr>
              <a:t>)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sym typeface="Calibri"/>
              </a:rPr>
              <a:t>£750,000 asking price!!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b="1" dirty="0" smtClean="0">
                <a:solidFill>
                  <a:srgbClr val="003300"/>
                </a:solidFill>
              </a:rPr>
              <a:t>Recently purchased for £380,000 and valued at same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75982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597346" y="1050123"/>
            <a:ext cx="169042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The Options:</a:t>
            </a:r>
          </a:p>
        </p:txBody>
      </p:sp>
      <p:pic>
        <p:nvPicPr>
          <p:cNvPr id="4" name="Picture 3" descr="Maharaja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5" y="1568936"/>
            <a:ext cx="5842000" cy="4381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9771" y="4796275"/>
            <a:ext cx="5570354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sym typeface="Calibri"/>
              </a:rPr>
              <a:t>Great Location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b="1" dirty="0" smtClean="0">
                <a:solidFill>
                  <a:srgbClr val="003300"/>
                </a:solidFill>
              </a:rPr>
              <a:t>4,000 </a:t>
            </a:r>
            <a:r>
              <a:rPr lang="en-US" b="1" dirty="0" err="1" smtClean="0">
                <a:solidFill>
                  <a:srgbClr val="003300"/>
                </a:solidFill>
              </a:rPr>
              <a:t>sq</a:t>
            </a:r>
            <a:r>
              <a:rPr lang="en-US" b="1" dirty="0" smtClean="0">
                <a:solidFill>
                  <a:srgbClr val="003300"/>
                </a:solidFill>
              </a:rPr>
              <a:t> </a:t>
            </a:r>
            <a:r>
              <a:rPr lang="en-US" b="1" dirty="0" err="1" smtClean="0">
                <a:solidFill>
                  <a:srgbClr val="003300"/>
                </a:solidFill>
              </a:rPr>
              <a:t>ft</a:t>
            </a:r>
            <a:endParaRPr kumimoji="0" lang="en-US" sz="1800" b="1" i="0" u="none" strike="noStrike" cap="none" spc="0" normalizeH="0" baseline="0" dirty="0" smtClean="0">
              <a:ln>
                <a:noFill/>
              </a:ln>
              <a:solidFill>
                <a:srgbClr val="003300"/>
              </a:solidFill>
              <a:effectLst/>
              <a:uFillTx/>
              <a:sym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3300"/>
                </a:solidFill>
              </a:rPr>
              <a:t>Extra </a:t>
            </a:r>
            <a:r>
              <a:rPr lang="en-US" b="1" dirty="0">
                <a:solidFill>
                  <a:srgbClr val="003300"/>
                </a:solidFill>
              </a:rPr>
              <a:t>Parking (10 cars</a:t>
            </a:r>
            <a:r>
              <a:rPr lang="en-US" b="1" dirty="0" smtClean="0">
                <a:solidFill>
                  <a:srgbClr val="003300"/>
                </a:solidFill>
              </a:rPr>
              <a:t>)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sym typeface="Calibri"/>
              </a:rPr>
              <a:t>£750,000 asking price!!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b="1" dirty="0" smtClean="0">
                <a:solidFill>
                  <a:srgbClr val="003300"/>
                </a:solidFill>
              </a:rPr>
              <a:t>Recently purchased for £380,000 and valued at same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sym typeface="Calibri"/>
              </a:rPr>
              <a:t>Owners dropped</a:t>
            </a:r>
            <a:r>
              <a:rPr kumimoji="0" lang="en-US" sz="1800" b="1" i="0" u="none" strike="noStrike" cap="none" spc="0" normalizeH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sym typeface="Calibri"/>
              </a:rPr>
              <a:t> the asking price to £550,000 but excluded the garages </a:t>
            </a:r>
            <a:r>
              <a:rPr lang="en-US" b="1" dirty="0" smtClean="0">
                <a:solidFill>
                  <a:srgbClr val="003300"/>
                </a:solidFill>
              </a:rPr>
              <a:t>on</a:t>
            </a:r>
            <a:r>
              <a:rPr kumimoji="0" lang="en-US" sz="1800" b="1" i="0" u="none" strike="noStrike" cap="none" spc="0" normalizeH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sym typeface="Calibri"/>
              </a:rPr>
              <a:t> Market Street</a:t>
            </a:r>
            <a:endParaRPr kumimoji="0" lang="en-US" sz="1800" b="1" i="0" u="none" strike="noStrike" cap="none" spc="0" normalizeH="0" baseline="0" dirty="0" smtClean="0">
              <a:ln>
                <a:noFill/>
              </a:ln>
              <a:solidFill>
                <a:srgbClr val="003300"/>
              </a:solidFill>
              <a:effectLst/>
              <a:uFillTx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75982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597346" y="1050123"/>
            <a:ext cx="169042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The Options:</a:t>
            </a:r>
          </a:p>
        </p:txBody>
      </p:sp>
      <p:pic>
        <p:nvPicPr>
          <p:cNvPr id="4" name="Picture 3" descr="Maharaja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5" y="1568936"/>
            <a:ext cx="5842000" cy="4381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9771" y="4796275"/>
            <a:ext cx="5570354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sym typeface="Calibri"/>
              </a:rPr>
              <a:t>Great Location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b="1" dirty="0" smtClean="0">
                <a:solidFill>
                  <a:srgbClr val="003300"/>
                </a:solidFill>
              </a:rPr>
              <a:t>4,000 </a:t>
            </a:r>
            <a:r>
              <a:rPr lang="en-US" b="1" dirty="0" err="1" smtClean="0">
                <a:solidFill>
                  <a:srgbClr val="003300"/>
                </a:solidFill>
              </a:rPr>
              <a:t>sq</a:t>
            </a:r>
            <a:r>
              <a:rPr lang="en-US" b="1" dirty="0" smtClean="0">
                <a:solidFill>
                  <a:srgbClr val="003300"/>
                </a:solidFill>
              </a:rPr>
              <a:t> </a:t>
            </a:r>
            <a:r>
              <a:rPr lang="en-US" b="1" dirty="0" err="1" smtClean="0">
                <a:solidFill>
                  <a:srgbClr val="003300"/>
                </a:solidFill>
              </a:rPr>
              <a:t>ft</a:t>
            </a:r>
            <a:endParaRPr kumimoji="0" lang="en-US" sz="1800" b="1" i="0" u="none" strike="noStrike" cap="none" spc="0" normalizeH="0" baseline="0" dirty="0" smtClean="0">
              <a:ln>
                <a:noFill/>
              </a:ln>
              <a:solidFill>
                <a:srgbClr val="003300"/>
              </a:solidFill>
              <a:effectLst/>
              <a:uFillTx/>
              <a:sym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3300"/>
                </a:solidFill>
              </a:rPr>
              <a:t>Extra </a:t>
            </a:r>
            <a:r>
              <a:rPr lang="en-US" b="1" dirty="0">
                <a:solidFill>
                  <a:srgbClr val="003300"/>
                </a:solidFill>
              </a:rPr>
              <a:t>Parking (10 cars</a:t>
            </a:r>
            <a:r>
              <a:rPr lang="en-US" b="1" dirty="0" smtClean="0">
                <a:solidFill>
                  <a:srgbClr val="003300"/>
                </a:solidFill>
              </a:rPr>
              <a:t>)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sym typeface="Calibri"/>
              </a:rPr>
              <a:t>£750,000 asking price!!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b="1" dirty="0" smtClean="0">
                <a:solidFill>
                  <a:srgbClr val="003300"/>
                </a:solidFill>
              </a:rPr>
              <a:t>Recently purchased for £380,000 and valued at same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sym typeface="Calibri"/>
              </a:rPr>
              <a:t>Owners dropped</a:t>
            </a:r>
            <a:r>
              <a:rPr kumimoji="0" lang="en-US" sz="1800" b="1" i="0" u="none" strike="noStrike" cap="none" spc="0" normalizeH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sym typeface="Calibri"/>
              </a:rPr>
              <a:t> the asking price to £550,000 but excluded the garages </a:t>
            </a:r>
            <a:r>
              <a:rPr lang="en-US" b="1" dirty="0" smtClean="0">
                <a:solidFill>
                  <a:srgbClr val="003300"/>
                </a:solidFill>
              </a:rPr>
              <a:t>on</a:t>
            </a:r>
            <a:r>
              <a:rPr kumimoji="0" lang="en-US" sz="1800" b="1" i="0" u="none" strike="noStrike" cap="none" spc="0" normalizeH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sym typeface="Calibri"/>
              </a:rPr>
              <a:t> Market Street</a:t>
            </a:r>
            <a:endParaRPr kumimoji="0" lang="en-US" sz="1800" b="1" i="0" u="none" strike="noStrike" cap="none" spc="0" normalizeH="0" baseline="0" dirty="0" smtClean="0">
              <a:ln>
                <a:noFill/>
              </a:ln>
              <a:solidFill>
                <a:srgbClr val="003300"/>
              </a:solidFill>
              <a:effectLst/>
              <a:uFillTx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6577" y="1568936"/>
            <a:ext cx="4372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NOT PURSUED</a:t>
            </a:r>
          </a:p>
        </p:txBody>
      </p:sp>
    </p:spTree>
    <p:extLst>
      <p:ext uri="{BB962C8B-B14F-4D97-AF65-F5344CB8AC3E}">
        <p14:creationId xmlns:p14="http://schemas.microsoft.com/office/powerpoint/2010/main" val="10575982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597346" y="1050123"/>
            <a:ext cx="169042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The Options:</a:t>
            </a:r>
          </a:p>
        </p:txBody>
      </p:sp>
      <p:pic>
        <p:nvPicPr>
          <p:cNvPr id="3" name="Picture 2" descr="Tudor Hote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46" y="1752600"/>
            <a:ext cx="7655278" cy="43060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3483" y="4867909"/>
            <a:ext cx="25955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3300"/>
                </a:solidFill>
              </a:rPr>
              <a:t>Good Location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3300"/>
                </a:solidFill>
              </a:rPr>
              <a:t>6,600 </a:t>
            </a:r>
            <a:r>
              <a:rPr lang="en-US" b="1" dirty="0" err="1" smtClean="0">
                <a:solidFill>
                  <a:srgbClr val="003300"/>
                </a:solidFill>
              </a:rPr>
              <a:t>sq</a:t>
            </a:r>
            <a:r>
              <a:rPr lang="en-US" b="1" dirty="0" smtClean="0">
                <a:solidFill>
                  <a:srgbClr val="003300"/>
                </a:solidFill>
              </a:rPr>
              <a:t> </a:t>
            </a:r>
            <a:r>
              <a:rPr lang="en-US" b="1" dirty="0" err="1" smtClean="0">
                <a:solidFill>
                  <a:srgbClr val="003300"/>
                </a:solidFill>
              </a:rPr>
              <a:t>ft</a:t>
            </a:r>
            <a:endParaRPr lang="en-US" b="1" dirty="0" smtClean="0">
              <a:solidFill>
                <a:srgbClr val="0033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3300"/>
                </a:solidFill>
              </a:rPr>
              <a:t>Extra Parking (45 cars)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944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597346" y="1050123"/>
            <a:ext cx="169042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The Options:</a:t>
            </a:r>
          </a:p>
        </p:txBody>
      </p:sp>
      <p:pic>
        <p:nvPicPr>
          <p:cNvPr id="3" name="Picture 2" descr="Tudor Hote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46" y="1752600"/>
            <a:ext cx="7655278" cy="43060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3483" y="4867909"/>
            <a:ext cx="3659976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3300"/>
                </a:solidFill>
              </a:rPr>
              <a:t>Good Location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3300"/>
                </a:solidFill>
              </a:rPr>
              <a:t>6,600 </a:t>
            </a:r>
            <a:r>
              <a:rPr lang="en-US" b="1" dirty="0" err="1" smtClean="0">
                <a:solidFill>
                  <a:srgbClr val="003300"/>
                </a:solidFill>
              </a:rPr>
              <a:t>sq</a:t>
            </a:r>
            <a:r>
              <a:rPr lang="en-US" b="1" dirty="0" smtClean="0">
                <a:solidFill>
                  <a:srgbClr val="003300"/>
                </a:solidFill>
              </a:rPr>
              <a:t> </a:t>
            </a:r>
            <a:r>
              <a:rPr lang="en-US" b="1" dirty="0" err="1" smtClean="0">
                <a:solidFill>
                  <a:srgbClr val="003300"/>
                </a:solidFill>
              </a:rPr>
              <a:t>ft</a:t>
            </a:r>
            <a:endParaRPr lang="en-US" b="1" dirty="0" smtClean="0">
              <a:solidFill>
                <a:srgbClr val="0033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3300"/>
                </a:solidFill>
              </a:rPr>
              <a:t>Extra Parking (45 cars)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3300"/>
                </a:solidFill>
              </a:rPr>
              <a:t>Asking price reduced to £650,000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3093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597346" y="1050123"/>
            <a:ext cx="169042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The Options:</a:t>
            </a:r>
          </a:p>
        </p:txBody>
      </p:sp>
      <p:pic>
        <p:nvPicPr>
          <p:cNvPr id="3" name="Picture 2" descr="Tudor Hote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46" y="1752600"/>
            <a:ext cx="7655278" cy="43060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3483" y="4867909"/>
            <a:ext cx="3801041" cy="1754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3300"/>
                </a:solidFill>
              </a:rPr>
              <a:t>Good Location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3300"/>
                </a:solidFill>
              </a:rPr>
              <a:t>6,600 </a:t>
            </a:r>
            <a:r>
              <a:rPr lang="en-US" b="1" dirty="0" err="1" smtClean="0">
                <a:solidFill>
                  <a:srgbClr val="003300"/>
                </a:solidFill>
              </a:rPr>
              <a:t>sq</a:t>
            </a:r>
            <a:r>
              <a:rPr lang="en-US" b="1" dirty="0" smtClean="0">
                <a:solidFill>
                  <a:srgbClr val="003300"/>
                </a:solidFill>
              </a:rPr>
              <a:t> </a:t>
            </a:r>
            <a:r>
              <a:rPr lang="en-US" b="1" dirty="0" err="1" smtClean="0">
                <a:solidFill>
                  <a:srgbClr val="003300"/>
                </a:solidFill>
              </a:rPr>
              <a:t>ft</a:t>
            </a:r>
            <a:endParaRPr lang="en-US" b="1" dirty="0" smtClean="0">
              <a:solidFill>
                <a:srgbClr val="0033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3300"/>
                </a:solidFill>
              </a:rPr>
              <a:t>Extra Parking (45 cars)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3300"/>
                </a:solidFill>
              </a:rPr>
              <a:t>Asking price reduced to £650,000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3300"/>
                </a:solidFill>
              </a:rPr>
              <a:t>Owners liked Community Hub idea</a:t>
            </a:r>
          </a:p>
          <a:p>
            <a:endParaRPr lang="en-US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9318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TextBox 1"/>
          <p:cNvSpPr/>
          <p:nvPr/>
        </p:nvSpPr>
        <p:spPr>
          <a:xfrm>
            <a:off x="768613" y="1202392"/>
            <a:ext cx="7702851" cy="471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003300"/>
                </a:solidFill>
              </a:defRPr>
            </a:pPr>
            <a:r>
              <a:t>What if your community had repeatedly asked for a “one stop shop”?  A single place to access Council Information, Citizens’ Advice, Police Support, Transport for the Elderly &amp; Disabled, Library Books etc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003300"/>
                </a:solidFill>
              </a:defRPr>
            </a:pPr>
            <a:endParaRPr/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003300"/>
                </a:solidFill>
              </a:defRPr>
            </a:pPr>
            <a:r>
              <a:t>What if you felt the only way the local Volunteer Centre and Library could remain viable in the long term was to pool resources and provide long term support?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003300"/>
                </a:solidFill>
              </a:defRPr>
            </a:pPr>
            <a:endParaRPr/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003300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597346" y="1050123"/>
            <a:ext cx="169042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The Options:</a:t>
            </a:r>
          </a:p>
        </p:txBody>
      </p:sp>
      <p:pic>
        <p:nvPicPr>
          <p:cNvPr id="3" name="Picture 2" descr="Tudor Hote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46" y="1752600"/>
            <a:ext cx="7655278" cy="43060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3483" y="4867909"/>
            <a:ext cx="3801041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3300"/>
                </a:solidFill>
              </a:rPr>
              <a:t>Good Location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3300"/>
                </a:solidFill>
              </a:rPr>
              <a:t>6,600 </a:t>
            </a:r>
            <a:r>
              <a:rPr lang="en-US" b="1" dirty="0" err="1" smtClean="0">
                <a:solidFill>
                  <a:srgbClr val="003300"/>
                </a:solidFill>
              </a:rPr>
              <a:t>sq</a:t>
            </a:r>
            <a:r>
              <a:rPr lang="en-US" b="1" dirty="0" smtClean="0">
                <a:solidFill>
                  <a:srgbClr val="003300"/>
                </a:solidFill>
              </a:rPr>
              <a:t> </a:t>
            </a:r>
            <a:r>
              <a:rPr lang="en-US" b="1" dirty="0" err="1" smtClean="0">
                <a:solidFill>
                  <a:srgbClr val="003300"/>
                </a:solidFill>
              </a:rPr>
              <a:t>ft</a:t>
            </a:r>
            <a:endParaRPr lang="en-US" b="1" dirty="0" smtClean="0">
              <a:solidFill>
                <a:srgbClr val="0033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3300"/>
                </a:solidFill>
              </a:rPr>
              <a:t>Extra Parking (45 cars)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3300"/>
                </a:solidFill>
              </a:rPr>
              <a:t>Asking price reduced to £650,000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3300"/>
                </a:solidFill>
              </a:rPr>
              <a:t>Owners liked Community Hub idea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3300"/>
                </a:solidFill>
              </a:rPr>
              <a:t>Sale price of £570,000 agreed!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5705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597346" y="1050123"/>
            <a:ext cx="169042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The Options:</a:t>
            </a:r>
          </a:p>
        </p:txBody>
      </p:sp>
      <p:pic>
        <p:nvPicPr>
          <p:cNvPr id="3" name="Picture 2" descr="Tudor Hote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46" y="1752600"/>
            <a:ext cx="7655278" cy="43060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3483" y="4867909"/>
            <a:ext cx="3801041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3300"/>
                </a:solidFill>
              </a:rPr>
              <a:t>Good Location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3300"/>
                </a:solidFill>
              </a:rPr>
              <a:t>6,600 </a:t>
            </a:r>
            <a:r>
              <a:rPr lang="en-US" b="1" dirty="0" err="1" smtClean="0">
                <a:solidFill>
                  <a:srgbClr val="003300"/>
                </a:solidFill>
              </a:rPr>
              <a:t>sq</a:t>
            </a:r>
            <a:r>
              <a:rPr lang="en-US" b="1" dirty="0" smtClean="0">
                <a:solidFill>
                  <a:srgbClr val="003300"/>
                </a:solidFill>
              </a:rPr>
              <a:t> </a:t>
            </a:r>
            <a:r>
              <a:rPr lang="en-US" b="1" dirty="0" err="1" smtClean="0">
                <a:solidFill>
                  <a:srgbClr val="003300"/>
                </a:solidFill>
              </a:rPr>
              <a:t>ft</a:t>
            </a:r>
            <a:endParaRPr lang="en-US" b="1" dirty="0" smtClean="0">
              <a:solidFill>
                <a:srgbClr val="0033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3300"/>
                </a:solidFill>
              </a:rPr>
              <a:t>Extra Parking (45 cars)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3300"/>
                </a:solidFill>
              </a:rPr>
              <a:t>Asking price reduced to £650,000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3300"/>
                </a:solidFill>
              </a:rPr>
              <a:t>Owners liked Community Hub idea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3300"/>
                </a:solidFill>
              </a:rPr>
              <a:t>Sale price of £570,000 agreed!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rgbClr val="0033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90034" y="6058694"/>
            <a:ext cx="919708" cy="77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089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597346" y="1050123"/>
            <a:ext cx="169042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The Options:</a:t>
            </a:r>
          </a:p>
        </p:txBody>
      </p:sp>
      <p:pic>
        <p:nvPicPr>
          <p:cNvPr id="3" name="Picture 2" descr="Tudor Hote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46" y="1752600"/>
            <a:ext cx="7655278" cy="43060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3483" y="4867909"/>
            <a:ext cx="3801041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3300"/>
                </a:solidFill>
              </a:rPr>
              <a:t>Good Location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3300"/>
                </a:solidFill>
              </a:rPr>
              <a:t>6,600 </a:t>
            </a:r>
            <a:r>
              <a:rPr lang="en-US" b="1" dirty="0" err="1" smtClean="0">
                <a:solidFill>
                  <a:srgbClr val="003300"/>
                </a:solidFill>
              </a:rPr>
              <a:t>sq</a:t>
            </a:r>
            <a:r>
              <a:rPr lang="en-US" b="1" dirty="0" smtClean="0">
                <a:solidFill>
                  <a:srgbClr val="003300"/>
                </a:solidFill>
              </a:rPr>
              <a:t> </a:t>
            </a:r>
            <a:r>
              <a:rPr lang="en-US" b="1" dirty="0" err="1" smtClean="0">
                <a:solidFill>
                  <a:srgbClr val="003300"/>
                </a:solidFill>
              </a:rPr>
              <a:t>ft</a:t>
            </a:r>
            <a:endParaRPr lang="en-US" b="1" dirty="0" smtClean="0">
              <a:solidFill>
                <a:srgbClr val="0033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3300"/>
                </a:solidFill>
              </a:rPr>
              <a:t>Extra Parking (45 cars)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3300"/>
                </a:solidFill>
              </a:rPr>
              <a:t>Asking price reduced to £650,000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3300"/>
                </a:solidFill>
              </a:rPr>
              <a:t>Owners liked Community Hub idea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3300"/>
                </a:solidFill>
              </a:rPr>
              <a:t>Sale price of £570,000 agreed!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rgbClr val="0033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5360" y="6058694"/>
            <a:ext cx="785516" cy="785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90034" y="6058694"/>
            <a:ext cx="919708" cy="77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089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610941" y="1347484"/>
            <a:ext cx="83923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3300"/>
                </a:solidFill>
              </a:rPr>
              <a:t>The </a:t>
            </a:r>
            <a:r>
              <a:rPr lang="en-US" sz="2400" dirty="0" smtClean="0">
                <a:solidFill>
                  <a:srgbClr val="003300"/>
                </a:solidFill>
              </a:rPr>
              <a:t>Finance:</a:t>
            </a:r>
          </a:p>
          <a:p>
            <a:endParaRPr lang="en-US" sz="2400" dirty="0">
              <a:solidFill>
                <a:srgbClr val="003300"/>
              </a:solidFill>
            </a:endParaRPr>
          </a:p>
          <a:p>
            <a:r>
              <a:rPr lang="en-US" sz="2400" dirty="0">
                <a:solidFill>
                  <a:srgbClr val="003300"/>
                </a:solidFill>
              </a:rPr>
              <a:t>Aim - keep the mortgage payments minimal</a:t>
            </a:r>
          </a:p>
          <a:p>
            <a:endParaRPr lang="en-US" sz="24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567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610941" y="1347484"/>
            <a:ext cx="83923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3300"/>
                </a:solidFill>
              </a:rPr>
              <a:t>The </a:t>
            </a:r>
            <a:r>
              <a:rPr lang="en-US" sz="2400" dirty="0" smtClean="0">
                <a:solidFill>
                  <a:srgbClr val="003300"/>
                </a:solidFill>
              </a:rPr>
              <a:t>Finance:</a:t>
            </a:r>
          </a:p>
          <a:p>
            <a:endParaRPr lang="en-US" sz="2400" dirty="0">
              <a:solidFill>
                <a:srgbClr val="003300"/>
              </a:solidFill>
            </a:endParaRPr>
          </a:p>
          <a:p>
            <a:r>
              <a:rPr lang="en-US" sz="2400" dirty="0">
                <a:solidFill>
                  <a:srgbClr val="003300"/>
                </a:solidFill>
              </a:rPr>
              <a:t>Aim - keep the mortgage payments minimal</a:t>
            </a:r>
          </a:p>
          <a:p>
            <a:endParaRPr lang="en-US" sz="2400" dirty="0">
              <a:solidFill>
                <a:srgbClr val="0033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3300"/>
                </a:solidFill>
              </a:rPr>
              <a:t>S</a:t>
            </a:r>
            <a:r>
              <a:rPr lang="en-US" sz="2400" dirty="0" smtClean="0">
                <a:solidFill>
                  <a:srgbClr val="003300"/>
                </a:solidFill>
              </a:rPr>
              <a:t>hort </a:t>
            </a:r>
            <a:r>
              <a:rPr lang="en-US" sz="2400" dirty="0">
                <a:solidFill>
                  <a:srgbClr val="003300"/>
                </a:solidFill>
              </a:rPr>
              <a:t>term </a:t>
            </a:r>
            <a:r>
              <a:rPr lang="en-US" sz="2400" dirty="0" smtClean="0">
                <a:solidFill>
                  <a:srgbClr val="003300"/>
                </a:solidFill>
              </a:rPr>
              <a:t>borrow - </a:t>
            </a:r>
            <a:r>
              <a:rPr lang="en-US" sz="2400" dirty="0">
                <a:solidFill>
                  <a:srgbClr val="003300"/>
                </a:solidFill>
              </a:rPr>
              <a:t>Section 106 </a:t>
            </a:r>
            <a:r>
              <a:rPr lang="en-US" sz="2400" dirty="0" smtClean="0">
                <a:solidFill>
                  <a:srgbClr val="003300"/>
                </a:solidFill>
              </a:rPr>
              <a:t>Recreation money</a:t>
            </a:r>
          </a:p>
          <a:p>
            <a:endParaRPr lang="en-US" sz="24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108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610941" y="1347484"/>
            <a:ext cx="8392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3300"/>
                </a:solidFill>
              </a:rPr>
              <a:t>The </a:t>
            </a:r>
            <a:r>
              <a:rPr lang="en-US" sz="2400" dirty="0" smtClean="0">
                <a:solidFill>
                  <a:srgbClr val="003300"/>
                </a:solidFill>
              </a:rPr>
              <a:t>Finance:</a:t>
            </a:r>
          </a:p>
          <a:p>
            <a:endParaRPr lang="en-US" sz="2400" dirty="0">
              <a:solidFill>
                <a:srgbClr val="003300"/>
              </a:solidFill>
            </a:endParaRPr>
          </a:p>
          <a:p>
            <a:r>
              <a:rPr lang="en-US" sz="2400" dirty="0">
                <a:solidFill>
                  <a:srgbClr val="003300"/>
                </a:solidFill>
              </a:rPr>
              <a:t>Aim - keep the mortgage payments minimal</a:t>
            </a:r>
          </a:p>
          <a:p>
            <a:endParaRPr lang="en-US" sz="2400" dirty="0">
              <a:solidFill>
                <a:srgbClr val="0033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3300"/>
                </a:solidFill>
              </a:rPr>
              <a:t>S</a:t>
            </a:r>
            <a:r>
              <a:rPr lang="en-US" sz="2400" dirty="0" smtClean="0">
                <a:solidFill>
                  <a:srgbClr val="003300"/>
                </a:solidFill>
              </a:rPr>
              <a:t>hort </a:t>
            </a:r>
            <a:r>
              <a:rPr lang="en-US" sz="2400" dirty="0">
                <a:solidFill>
                  <a:srgbClr val="003300"/>
                </a:solidFill>
              </a:rPr>
              <a:t>term </a:t>
            </a:r>
            <a:r>
              <a:rPr lang="en-US" sz="2400" dirty="0" smtClean="0">
                <a:solidFill>
                  <a:srgbClr val="003300"/>
                </a:solidFill>
              </a:rPr>
              <a:t>borrow - </a:t>
            </a:r>
            <a:r>
              <a:rPr lang="en-US" sz="2400" dirty="0">
                <a:solidFill>
                  <a:srgbClr val="003300"/>
                </a:solidFill>
              </a:rPr>
              <a:t>Section 106 </a:t>
            </a:r>
            <a:r>
              <a:rPr lang="en-US" sz="2400" dirty="0" smtClean="0">
                <a:solidFill>
                  <a:srgbClr val="003300"/>
                </a:solidFill>
              </a:rPr>
              <a:t>Recreation money</a:t>
            </a:r>
          </a:p>
          <a:p>
            <a:endParaRPr lang="en-US" sz="2400" dirty="0">
              <a:solidFill>
                <a:srgbClr val="003300"/>
              </a:solidFill>
            </a:endParaRPr>
          </a:p>
          <a:p>
            <a:r>
              <a:rPr lang="en-US" sz="2400" dirty="0" smtClean="0">
                <a:solidFill>
                  <a:srgbClr val="003300"/>
                </a:solidFill>
              </a:rPr>
              <a:t>NWLDC Support – Public Works Loans Board</a:t>
            </a:r>
          </a:p>
          <a:p>
            <a:endParaRPr lang="en-US" sz="2400" dirty="0">
              <a:solidFill>
                <a:srgbClr val="003300"/>
              </a:solidFill>
            </a:endParaRPr>
          </a:p>
          <a:p>
            <a:endParaRPr lang="en-US" sz="2400" dirty="0" smtClean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108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610941" y="1347484"/>
            <a:ext cx="83923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3300"/>
                </a:solidFill>
              </a:rPr>
              <a:t>The </a:t>
            </a:r>
            <a:r>
              <a:rPr lang="en-US" sz="2400" dirty="0" smtClean="0">
                <a:solidFill>
                  <a:srgbClr val="003300"/>
                </a:solidFill>
              </a:rPr>
              <a:t>Finance:</a:t>
            </a:r>
          </a:p>
          <a:p>
            <a:endParaRPr lang="en-US" sz="2400" dirty="0">
              <a:solidFill>
                <a:srgbClr val="003300"/>
              </a:solidFill>
            </a:endParaRPr>
          </a:p>
          <a:p>
            <a:r>
              <a:rPr lang="en-US" sz="2400" dirty="0">
                <a:solidFill>
                  <a:srgbClr val="003300"/>
                </a:solidFill>
              </a:rPr>
              <a:t>Aim - keep the mortgage payments minimal</a:t>
            </a:r>
          </a:p>
          <a:p>
            <a:endParaRPr lang="en-US" sz="2400" dirty="0">
              <a:solidFill>
                <a:srgbClr val="0033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3300"/>
                </a:solidFill>
              </a:rPr>
              <a:t>S</a:t>
            </a:r>
            <a:r>
              <a:rPr lang="en-US" sz="2400" dirty="0" smtClean="0">
                <a:solidFill>
                  <a:srgbClr val="003300"/>
                </a:solidFill>
              </a:rPr>
              <a:t>hort </a:t>
            </a:r>
            <a:r>
              <a:rPr lang="en-US" sz="2400" dirty="0">
                <a:solidFill>
                  <a:srgbClr val="003300"/>
                </a:solidFill>
              </a:rPr>
              <a:t>term </a:t>
            </a:r>
            <a:r>
              <a:rPr lang="en-US" sz="2400" dirty="0" smtClean="0">
                <a:solidFill>
                  <a:srgbClr val="003300"/>
                </a:solidFill>
              </a:rPr>
              <a:t>borrow - </a:t>
            </a:r>
            <a:r>
              <a:rPr lang="en-US" sz="2400" dirty="0">
                <a:solidFill>
                  <a:srgbClr val="003300"/>
                </a:solidFill>
              </a:rPr>
              <a:t>Section 106 </a:t>
            </a:r>
            <a:r>
              <a:rPr lang="en-US" sz="2400" dirty="0" smtClean="0">
                <a:solidFill>
                  <a:srgbClr val="003300"/>
                </a:solidFill>
              </a:rPr>
              <a:t>Recreation money</a:t>
            </a:r>
          </a:p>
          <a:p>
            <a:endParaRPr lang="en-US" sz="2400" dirty="0">
              <a:solidFill>
                <a:srgbClr val="003300"/>
              </a:solidFill>
            </a:endParaRPr>
          </a:p>
          <a:p>
            <a:r>
              <a:rPr lang="en-US" sz="2400" dirty="0" smtClean="0">
                <a:solidFill>
                  <a:srgbClr val="003300"/>
                </a:solidFill>
              </a:rPr>
              <a:t>NWLDC Support – Public Works Loans Board</a:t>
            </a:r>
          </a:p>
          <a:p>
            <a:endParaRPr lang="en-US" sz="2400" dirty="0">
              <a:solidFill>
                <a:srgbClr val="0033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3300"/>
                </a:solidFill>
              </a:rPr>
              <a:t>Sought approval for £750,000 – approved in principle</a:t>
            </a:r>
          </a:p>
          <a:p>
            <a:endParaRPr lang="en-US" sz="2400" dirty="0" smtClean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108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610941" y="1347484"/>
            <a:ext cx="8392382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3300"/>
                </a:solidFill>
              </a:rPr>
              <a:t>The </a:t>
            </a:r>
            <a:r>
              <a:rPr lang="en-US" sz="2400" dirty="0" smtClean="0">
                <a:solidFill>
                  <a:srgbClr val="003300"/>
                </a:solidFill>
              </a:rPr>
              <a:t>Finance:</a:t>
            </a:r>
          </a:p>
          <a:p>
            <a:endParaRPr lang="en-US" sz="2400" dirty="0">
              <a:solidFill>
                <a:srgbClr val="003300"/>
              </a:solidFill>
            </a:endParaRPr>
          </a:p>
          <a:p>
            <a:r>
              <a:rPr lang="en-US" sz="2400" dirty="0">
                <a:solidFill>
                  <a:srgbClr val="003300"/>
                </a:solidFill>
              </a:rPr>
              <a:t>Aim - keep the mortgage payments minimal</a:t>
            </a:r>
          </a:p>
          <a:p>
            <a:endParaRPr lang="en-US" sz="2400" dirty="0">
              <a:solidFill>
                <a:srgbClr val="0033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3300"/>
                </a:solidFill>
              </a:rPr>
              <a:t>S</a:t>
            </a:r>
            <a:r>
              <a:rPr lang="en-US" sz="2400" dirty="0" smtClean="0">
                <a:solidFill>
                  <a:srgbClr val="003300"/>
                </a:solidFill>
              </a:rPr>
              <a:t>hort </a:t>
            </a:r>
            <a:r>
              <a:rPr lang="en-US" sz="2400" dirty="0">
                <a:solidFill>
                  <a:srgbClr val="003300"/>
                </a:solidFill>
              </a:rPr>
              <a:t>term </a:t>
            </a:r>
            <a:r>
              <a:rPr lang="en-US" sz="2400" dirty="0" smtClean="0">
                <a:solidFill>
                  <a:srgbClr val="003300"/>
                </a:solidFill>
              </a:rPr>
              <a:t>borrow - </a:t>
            </a:r>
            <a:r>
              <a:rPr lang="en-US" sz="2400" dirty="0">
                <a:solidFill>
                  <a:srgbClr val="003300"/>
                </a:solidFill>
              </a:rPr>
              <a:t>Section 106 </a:t>
            </a:r>
            <a:r>
              <a:rPr lang="en-US" sz="2400" dirty="0" smtClean="0">
                <a:solidFill>
                  <a:srgbClr val="003300"/>
                </a:solidFill>
              </a:rPr>
              <a:t>Recreation money</a:t>
            </a:r>
          </a:p>
          <a:p>
            <a:endParaRPr lang="en-US" sz="2400" dirty="0">
              <a:solidFill>
                <a:srgbClr val="003300"/>
              </a:solidFill>
            </a:endParaRPr>
          </a:p>
          <a:p>
            <a:r>
              <a:rPr lang="en-US" sz="2400" dirty="0" smtClean="0">
                <a:solidFill>
                  <a:srgbClr val="003300"/>
                </a:solidFill>
              </a:rPr>
              <a:t>NWLDC Support – Public Works Loans Board</a:t>
            </a:r>
          </a:p>
          <a:p>
            <a:endParaRPr lang="en-US" sz="2400" dirty="0">
              <a:solidFill>
                <a:srgbClr val="0033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3300"/>
                </a:solidFill>
              </a:rPr>
              <a:t>Sought approval for £750,000 – approved in principle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3300"/>
                </a:solidFill>
              </a:rPr>
              <a:t>Eventually needed £400,000 =&gt; ~£21,000 pa</a:t>
            </a:r>
          </a:p>
          <a:p>
            <a:endParaRPr lang="en-US" sz="2400" dirty="0" smtClean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108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610941" y="1347484"/>
            <a:ext cx="83923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3300"/>
                </a:solidFill>
              </a:rPr>
              <a:t>The </a:t>
            </a:r>
            <a:r>
              <a:rPr lang="en-US" sz="2400" dirty="0" smtClean="0">
                <a:solidFill>
                  <a:srgbClr val="003300"/>
                </a:solidFill>
              </a:rPr>
              <a:t>Finance:</a:t>
            </a:r>
          </a:p>
          <a:p>
            <a:endParaRPr lang="en-US" sz="2400" dirty="0">
              <a:solidFill>
                <a:srgbClr val="003300"/>
              </a:solidFill>
            </a:endParaRPr>
          </a:p>
          <a:p>
            <a:r>
              <a:rPr lang="en-US" sz="2400" dirty="0">
                <a:solidFill>
                  <a:srgbClr val="003300"/>
                </a:solidFill>
              </a:rPr>
              <a:t>Aim - keep the mortgage payments minimal</a:t>
            </a:r>
          </a:p>
          <a:p>
            <a:endParaRPr lang="en-US" sz="2400" dirty="0">
              <a:solidFill>
                <a:srgbClr val="0033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3300"/>
                </a:solidFill>
              </a:rPr>
              <a:t>S</a:t>
            </a:r>
            <a:r>
              <a:rPr lang="en-US" sz="2400" dirty="0" smtClean="0">
                <a:solidFill>
                  <a:srgbClr val="003300"/>
                </a:solidFill>
              </a:rPr>
              <a:t>hort </a:t>
            </a:r>
            <a:r>
              <a:rPr lang="en-US" sz="2400" dirty="0">
                <a:solidFill>
                  <a:srgbClr val="003300"/>
                </a:solidFill>
              </a:rPr>
              <a:t>term </a:t>
            </a:r>
            <a:r>
              <a:rPr lang="en-US" sz="2400" dirty="0" smtClean="0">
                <a:solidFill>
                  <a:srgbClr val="003300"/>
                </a:solidFill>
              </a:rPr>
              <a:t>borrow - </a:t>
            </a:r>
            <a:r>
              <a:rPr lang="en-US" sz="2400" dirty="0">
                <a:solidFill>
                  <a:srgbClr val="003300"/>
                </a:solidFill>
              </a:rPr>
              <a:t>Section 106 </a:t>
            </a:r>
            <a:r>
              <a:rPr lang="en-US" sz="2400" dirty="0" smtClean="0">
                <a:solidFill>
                  <a:srgbClr val="003300"/>
                </a:solidFill>
              </a:rPr>
              <a:t>Recreation money</a:t>
            </a:r>
          </a:p>
          <a:p>
            <a:endParaRPr lang="en-US" sz="2400" dirty="0">
              <a:solidFill>
                <a:srgbClr val="003300"/>
              </a:solidFill>
            </a:endParaRPr>
          </a:p>
          <a:p>
            <a:r>
              <a:rPr lang="en-US" sz="2400" dirty="0" smtClean="0">
                <a:solidFill>
                  <a:srgbClr val="003300"/>
                </a:solidFill>
              </a:rPr>
              <a:t>NWLDC Support – Public Works Loans Board</a:t>
            </a:r>
          </a:p>
          <a:p>
            <a:endParaRPr lang="en-US" sz="2400" dirty="0">
              <a:solidFill>
                <a:srgbClr val="0033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3300"/>
                </a:solidFill>
              </a:rPr>
              <a:t>Sought approval for £750,000 – approved in principle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3300"/>
                </a:solidFill>
              </a:rPr>
              <a:t>Eventually needed £400,000 =&gt; ~£21,000 pa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3300"/>
                </a:solidFill>
              </a:rPr>
              <a:t>Paid for, in part, by a £5 increase in precept =&gt; ~£12,500 pa</a:t>
            </a:r>
          </a:p>
          <a:p>
            <a:endParaRPr lang="en-US" sz="2400" dirty="0" smtClean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108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610941" y="1347484"/>
            <a:ext cx="839238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3300"/>
                </a:solidFill>
              </a:rPr>
              <a:t>The </a:t>
            </a:r>
            <a:r>
              <a:rPr lang="en-US" sz="2400" dirty="0" smtClean="0">
                <a:solidFill>
                  <a:srgbClr val="003300"/>
                </a:solidFill>
              </a:rPr>
              <a:t>Finance:</a:t>
            </a:r>
          </a:p>
          <a:p>
            <a:endParaRPr lang="en-US" sz="2400" dirty="0">
              <a:solidFill>
                <a:srgbClr val="003300"/>
              </a:solidFill>
            </a:endParaRPr>
          </a:p>
          <a:p>
            <a:r>
              <a:rPr lang="en-US" sz="2400" dirty="0">
                <a:solidFill>
                  <a:srgbClr val="003300"/>
                </a:solidFill>
              </a:rPr>
              <a:t>Aim - keep the mortgage payments minimal</a:t>
            </a:r>
          </a:p>
          <a:p>
            <a:endParaRPr lang="en-US" sz="2400" dirty="0">
              <a:solidFill>
                <a:srgbClr val="0033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3300"/>
                </a:solidFill>
              </a:rPr>
              <a:t>S</a:t>
            </a:r>
            <a:r>
              <a:rPr lang="en-US" sz="2400" dirty="0" smtClean="0">
                <a:solidFill>
                  <a:srgbClr val="003300"/>
                </a:solidFill>
              </a:rPr>
              <a:t>hort </a:t>
            </a:r>
            <a:r>
              <a:rPr lang="en-US" sz="2400" dirty="0">
                <a:solidFill>
                  <a:srgbClr val="003300"/>
                </a:solidFill>
              </a:rPr>
              <a:t>term </a:t>
            </a:r>
            <a:r>
              <a:rPr lang="en-US" sz="2400" dirty="0" smtClean="0">
                <a:solidFill>
                  <a:srgbClr val="003300"/>
                </a:solidFill>
              </a:rPr>
              <a:t>borrow - </a:t>
            </a:r>
            <a:r>
              <a:rPr lang="en-US" sz="2400" dirty="0">
                <a:solidFill>
                  <a:srgbClr val="003300"/>
                </a:solidFill>
              </a:rPr>
              <a:t>Section 106 </a:t>
            </a:r>
            <a:r>
              <a:rPr lang="en-US" sz="2400" dirty="0" smtClean="0">
                <a:solidFill>
                  <a:srgbClr val="003300"/>
                </a:solidFill>
              </a:rPr>
              <a:t>Recreation money</a:t>
            </a:r>
          </a:p>
          <a:p>
            <a:endParaRPr lang="en-US" sz="2400" dirty="0">
              <a:solidFill>
                <a:srgbClr val="003300"/>
              </a:solidFill>
            </a:endParaRPr>
          </a:p>
          <a:p>
            <a:r>
              <a:rPr lang="en-US" sz="2400" dirty="0" smtClean="0">
                <a:solidFill>
                  <a:srgbClr val="003300"/>
                </a:solidFill>
              </a:rPr>
              <a:t>NWLDC Support – Public Works Loans Board</a:t>
            </a:r>
          </a:p>
          <a:p>
            <a:endParaRPr lang="en-US" sz="2400" dirty="0">
              <a:solidFill>
                <a:srgbClr val="0033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3300"/>
                </a:solidFill>
              </a:rPr>
              <a:t>Sought approval for £750,000 – approved in principle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3300"/>
                </a:solidFill>
              </a:rPr>
              <a:t>Eventually needed £400,000 =&gt; ~£21,000 pa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3300"/>
                </a:solidFill>
              </a:rPr>
              <a:t>Paid for, in part, by a £5 increase in precept =&gt; ~£12,500 pa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3300"/>
                </a:solidFill>
              </a:rPr>
              <a:t>PWLB said CDPC needed a mandate from electorate - quickly!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108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extBox 1"/>
          <p:cNvSpPr/>
          <p:nvPr/>
        </p:nvSpPr>
        <p:spPr>
          <a:xfrm>
            <a:off x="768613" y="1202392"/>
            <a:ext cx="7702851" cy="613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003300"/>
                </a:solidFill>
              </a:defRPr>
            </a:pPr>
            <a:r>
              <a:t>What if your community had repeatedly asked for a “one stop shop”?  A single place to access Council Information, Citizens’ Advice, Police Support, Transport for the Elderly &amp; Disabled, Library Books etc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003300"/>
                </a:solidFill>
              </a:defRPr>
            </a:pPr>
            <a:endParaRPr/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003300"/>
                </a:solidFill>
              </a:defRPr>
            </a:pPr>
            <a:r>
              <a:t>What if you felt the only way the local Volunteer Centre and Library could remain viable in the long term was to pool resources and provide long term support?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003300"/>
                </a:solidFill>
              </a:defRPr>
            </a:pPr>
            <a:endParaRPr/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003300"/>
                </a:solidFill>
              </a:defRPr>
            </a:pPr>
            <a:r>
              <a:t>What if a choice of two suitable buildings became available, which maybe happens once in a generation, to re-house all these institutions in one place?</a:t>
            </a:r>
          </a:p>
          <a:p>
            <a:pPr marL="285750" indent="-285750">
              <a:buSzPct val="100000"/>
              <a:buFont typeface="Arial"/>
              <a:buChar char="•"/>
              <a:defRPr sz="2400">
                <a:solidFill>
                  <a:srgbClr val="003300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610941" y="1347484"/>
            <a:ext cx="83923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3300"/>
                </a:solidFill>
              </a:rPr>
              <a:t>The </a:t>
            </a:r>
            <a:r>
              <a:rPr lang="en-US" sz="2400" dirty="0" smtClean="0">
                <a:solidFill>
                  <a:srgbClr val="003300"/>
                </a:solidFill>
              </a:rPr>
              <a:t>Finance:</a:t>
            </a:r>
          </a:p>
          <a:p>
            <a:endParaRPr lang="en-US" sz="2400" dirty="0">
              <a:solidFill>
                <a:srgbClr val="003300"/>
              </a:solidFill>
            </a:endParaRPr>
          </a:p>
          <a:p>
            <a:r>
              <a:rPr lang="en-US" sz="2400" dirty="0">
                <a:solidFill>
                  <a:srgbClr val="003300"/>
                </a:solidFill>
              </a:rPr>
              <a:t>Aim - keep the mortgage payments minimal</a:t>
            </a:r>
          </a:p>
          <a:p>
            <a:endParaRPr lang="en-US" sz="2400" dirty="0">
              <a:solidFill>
                <a:srgbClr val="0033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3300"/>
                </a:solidFill>
              </a:rPr>
              <a:t>S</a:t>
            </a:r>
            <a:r>
              <a:rPr lang="en-US" sz="2400" dirty="0" smtClean="0">
                <a:solidFill>
                  <a:srgbClr val="003300"/>
                </a:solidFill>
              </a:rPr>
              <a:t>hort </a:t>
            </a:r>
            <a:r>
              <a:rPr lang="en-US" sz="2400" dirty="0">
                <a:solidFill>
                  <a:srgbClr val="003300"/>
                </a:solidFill>
              </a:rPr>
              <a:t>term </a:t>
            </a:r>
            <a:r>
              <a:rPr lang="en-US" sz="2400" dirty="0" smtClean="0">
                <a:solidFill>
                  <a:srgbClr val="003300"/>
                </a:solidFill>
              </a:rPr>
              <a:t>borrow - </a:t>
            </a:r>
            <a:r>
              <a:rPr lang="en-US" sz="2400" dirty="0">
                <a:solidFill>
                  <a:srgbClr val="003300"/>
                </a:solidFill>
              </a:rPr>
              <a:t>Section 106 </a:t>
            </a:r>
            <a:r>
              <a:rPr lang="en-US" sz="2400" dirty="0" smtClean="0">
                <a:solidFill>
                  <a:srgbClr val="003300"/>
                </a:solidFill>
              </a:rPr>
              <a:t>Recreation money</a:t>
            </a:r>
          </a:p>
          <a:p>
            <a:endParaRPr lang="en-US" sz="2400" dirty="0">
              <a:solidFill>
                <a:srgbClr val="003300"/>
              </a:solidFill>
            </a:endParaRPr>
          </a:p>
          <a:p>
            <a:r>
              <a:rPr lang="en-US" sz="2400" dirty="0" smtClean="0">
                <a:solidFill>
                  <a:srgbClr val="003300"/>
                </a:solidFill>
              </a:rPr>
              <a:t>NWLDC Support – Public Works Loans Board</a:t>
            </a:r>
          </a:p>
          <a:p>
            <a:endParaRPr lang="en-US" sz="2400" dirty="0">
              <a:solidFill>
                <a:srgbClr val="0033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3300"/>
                </a:solidFill>
              </a:rPr>
              <a:t>Sought approval for £750,000 – approved in principle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3300"/>
                </a:solidFill>
              </a:rPr>
              <a:t>Eventually needed £400,000 =&gt; ~£21,000 pa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3300"/>
                </a:solidFill>
              </a:rPr>
              <a:t>Paid for, in part, by a £5 increase in precept =&gt; ~£12,500 pa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3300"/>
                </a:solidFill>
              </a:rPr>
              <a:t>PWLB said CDPC needed a mandate from electorate - quickly!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3300"/>
                </a:solidFill>
              </a:rPr>
              <a:t>PWLB approved Music In The Park event – 3,000 attendees</a:t>
            </a:r>
          </a:p>
          <a:p>
            <a:endParaRPr lang="en-US" sz="2400" dirty="0" smtClean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108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610941" y="1347484"/>
            <a:ext cx="8392382" cy="563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3300"/>
                </a:solidFill>
              </a:rPr>
              <a:t>The </a:t>
            </a:r>
            <a:r>
              <a:rPr lang="en-US" sz="2400" dirty="0" smtClean="0">
                <a:solidFill>
                  <a:srgbClr val="003300"/>
                </a:solidFill>
              </a:rPr>
              <a:t>Finance:</a:t>
            </a:r>
          </a:p>
          <a:p>
            <a:endParaRPr lang="en-US" sz="2400" dirty="0">
              <a:solidFill>
                <a:srgbClr val="003300"/>
              </a:solidFill>
            </a:endParaRPr>
          </a:p>
          <a:p>
            <a:r>
              <a:rPr lang="en-US" sz="2400" dirty="0">
                <a:solidFill>
                  <a:srgbClr val="003300"/>
                </a:solidFill>
              </a:rPr>
              <a:t>Aim - keep the mortgage payments minimal</a:t>
            </a:r>
          </a:p>
          <a:p>
            <a:endParaRPr lang="en-US" sz="2400" dirty="0">
              <a:solidFill>
                <a:srgbClr val="0033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3300"/>
                </a:solidFill>
              </a:rPr>
              <a:t>S</a:t>
            </a:r>
            <a:r>
              <a:rPr lang="en-US" sz="2400" dirty="0" smtClean="0">
                <a:solidFill>
                  <a:srgbClr val="003300"/>
                </a:solidFill>
              </a:rPr>
              <a:t>hort </a:t>
            </a:r>
            <a:r>
              <a:rPr lang="en-US" sz="2400" dirty="0">
                <a:solidFill>
                  <a:srgbClr val="003300"/>
                </a:solidFill>
              </a:rPr>
              <a:t>term </a:t>
            </a:r>
            <a:r>
              <a:rPr lang="en-US" sz="2400" dirty="0" smtClean="0">
                <a:solidFill>
                  <a:srgbClr val="003300"/>
                </a:solidFill>
              </a:rPr>
              <a:t>borrow - </a:t>
            </a:r>
            <a:r>
              <a:rPr lang="en-US" sz="2400" dirty="0">
                <a:solidFill>
                  <a:srgbClr val="003300"/>
                </a:solidFill>
              </a:rPr>
              <a:t>Section 106 </a:t>
            </a:r>
            <a:r>
              <a:rPr lang="en-US" sz="2400" dirty="0" smtClean="0">
                <a:solidFill>
                  <a:srgbClr val="003300"/>
                </a:solidFill>
              </a:rPr>
              <a:t>Recreation money</a:t>
            </a:r>
          </a:p>
          <a:p>
            <a:endParaRPr lang="en-US" sz="2400" dirty="0">
              <a:solidFill>
                <a:srgbClr val="003300"/>
              </a:solidFill>
            </a:endParaRPr>
          </a:p>
          <a:p>
            <a:r>
              <a:rPr lang="en-US" sz="2400" dirty="0" smtClean="0">
                <a:solidFill>
                  <a:srgbClr val="003300"/>
                </a:solidFill>
              </a:rPr>
              <a:t>NWLDC Support – Public Works Loans Board</a:t>
            </a:r>
          </a:p>
          <a:p>
            <a:endParaRPr lang="en-US" sz="2400" dirty="0">
              <a:solidFill>
                <a:srgbClr val="0033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3300"/>
                </a:solidFill>
              </a:rPr>
              <a:t>Sought approval for £750,000 – approved in principle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3300"/>
                </a:solidFill>
              </a:rPr>
              <a:t>Eventually needed £400,000 =&gt; ~£21,000 pa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3300"/>
                </a:solidFill>
              </a:rPr>
              <a:t>Paid for, in part, by a £5 increase in precept =&gt; ~£12,500 pa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3300"/>
                </a:solidFill>
              </a:rPr>
              <a:t>PWLB said CDPC needed a mandate from electorate - quickly!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3300"/>
                </a:solidFill>
              </a:rPr>
              <a:t>PWLB approved Music In The Park event – 3,000 attendees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3300"/>
                </a:solidFill>
              </a:rPr>
              <a:t>~ 800 votes cast –  98%  said “YES” 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108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203982" y="1508234"/>
            <a:ext cx="89400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3300"/>
                </a:solidFill>
              </a:rPr>
              <a:t>15</a:t>
            </a:r>
            <a:r>
              <a:rPr lang="en-US" sz="2400" baseline="30000" dirty="0" smtClean="0">
                <a:solidFill>
                  <a:srgbClr val="003300"/>
                </a:solidFill>
              </a:rPr>
              <a:t>th</a:t>
            </a:r>
            <a:r>
              <a:rPr lang="en-US" sz="2400" dirty="0" smtClean="0">
                <a:solidFill>
                  <a:srgbClr val="003300"/>
                </a:solidFill>
              </a:rPr>
              <a:t> November 2016 – CDPC finally became the owner of the building:</a:t>
            </a:r>
            <a:endParaRPr lang="en-US" sz="24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203982" y="1508234"/>
            <a:ext cx="89400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3300"/>
                </a:solidFill>
              </a:rPr>
              <a:t>15</a:t>
            </a:r>
            <a:r>
              <a:rPr lang="en-US" sz="2400" baseline="30000" dirty="0" smtClean="0">
                <a:solidFill>
                  <a:srgbClr val="003300"/>
                </a:solidFill>
              </a:rPr>
              <a:t>th</a:t>
            </a:r>
            <a:r>
              <a:rPr lang="en-US" sz="2400" dirty="0" smtClean="0">
                <a:solidFill>
                  <a:srgbClr val="003300"/>
                </a:solidFill>
              </a:rPr>
              <a:t> November 2016 – CDPC finally became the owner of the building:</a:t>
            </a:r>
            <a:endParaRPr lang="en-US" sz="2400" dirty="0">
              <a:solidFill>
                <a:srgbClr val="003300"/>
              </a:solidFill>
            </a:endParaRPr>
          </a:p>
        </p:txBody>
      </p:sp>
      <p:pic>
        <p:nvPicPr>
          <p:cNvPr id="3" name="Picture 2" descr="Community Hub - purchase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820" y="2234451"/>
            <a:ext cx="5610691" cy="438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63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203982" y="1508234"/>
            <a:ext cx="89400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3300"/>
                </a:solidFill>
              </a:rPr>
              <a:t>15</a:t>
            </a:r>
            <a:r>
              <a:rPr lang="en-US" sz="2400" baseline="30000" dirty="0" smtClean="0">
                <a:solidFill>
                  <a:srgbClr val="003300"/>
                </a:solidFill>
              </a:rPr>
              <a:t>th</a:t>
            </a:r>
            <a:r>
              <a:rPr lang="en-US" sz="2400" dirty="0" smtClean="0">
                <a:solidFill>
                  <a:srgbClr val="003300"/>
                </a:solidFill>
              </a:rPr>
              <a:t> November 2016 – CDPC finally became the owner of the building:</a:t>
            </a:r>
            <a:endParaRPr lang="en-US" sz="2400" dirty="0">
              <a:solidFill>
                <a:srgbClr val="003300"/>
              </a:solidFill>
            </a:endParaRPr>
          </a:p>
        </p:txBody>
      </p:sp>
      <p:pic>
        <p:nvPicPr>
          <p:cNvPr id="3" name="Picture 2" descr="Community Hub - purchase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820" y="2234451"/>
            <a:ext cx="5610691" cy="43833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06247" y="3178977"/>
            <a:ext cx="353151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</a:t>
            </a:r>
          </a:p>
          <a:p>
            <a:pPr algn="ctr"/>
            <a: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Community</a:t>
            </a:r>
          </a:p>
          <a:p>
            <a:pPr algn="ctr"/>
            <a:r>
              <a:rPr lang="en-GB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Hub</a:t>
            </a:r>
          </a:p>
        </p:txBody>
      </p:sp>
    </p:spTree>
    <p:extLst>
      <p:ext uri="{BB962C8B-B14F-4D97-AF65-F5344CB8AC3E}">
        <p14:creationId xmlns:p14="http://schemas.microsoft.com/office/powerpoint/2010/main" val="10616643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Tudor Hotel Restauran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231900"/>
            <a:ext cx="8001000" cy="4381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1" y="6137605"/>
            <a:ext cx="800100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The Restaurant: The furniture had already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gone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33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54567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officeArt object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46629" y="1153928"/>
            <a:ext cx="7584117" cy="495111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846629" y="6278542"/>
            <a:ext cx="758411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Then fixtures cleared - restaurant will be the function room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33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54567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586126" y="1231468"/>
            <a:ext cx="706609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Initial Tenants 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33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54567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586126" y="1231468"/>
            <a:ext cx="706609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Initial Tenants – Peppercorn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Rent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33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13513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586126" y="1231468"/>
            <a:ext cx="706609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Initial Tenants – Peppercorn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Rent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33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 descr="CDVC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27" y="1998784"/>
            <a:ext cx="4591332" cy="413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959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TextBox 4"/>
          <p:cNvSpPr/>
          <p:nvPr/>
        </p:nvSpPr>
        <p:spPr>
          <a:xfrm>
            <a:off x="1269883" y="1188854"/>
            <a:ext cx="245227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003300"/>
                </a:solidFill>
              </a:defRPr>
            </a:lvl1pPr>
          </a:lstStyle>
          <a:p>
            <a:r>
              <a:rPr dirty="0" smtClean="0"/>
              <a:t>WHAT </a:t>
            </a:r>
            <a:r>
              <a:rPr dirty="0"/>
              <a:t>WOULD YOU DO?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586126" y="1231468"/>
            <a:ext cx="706609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Initial Tenants – Peppercorn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Rent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33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 descr="CDVC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27" y="1998784"/>
            <a:ext cx="4591332" cy="4133089"/>
          </a:xfrm>
          <a:prstGeom prst="rect">
            <a:avLst/>
          </a:prstGeom>
        </p:spPr>
      </p:pic>
      <p:pic>
        <p:nvPicPr>
          <p:cNvPr id="4" name="Picture 3" descr="CDVC minibu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291" y="1689462"/>
            <a:ext cx="4160254" cy="276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959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586126" y="1231468"/>
            <a:ext cx="706609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Initial Tenants – Peppercorn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Rent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33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 descr="CDVC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27" y="1998784"/>
            <a:ext cx="4591332" cy="4133089"/>
          </a:xfrm>
          <a:prstGeom prst="rect">
            <a:avLst/>
          </a:prstGeom>
        </p:spPr>
      </p:pic>
      <p:pic>
        <p:nvPicPr>
          <p:cNvPr id="4" name="Picture 3" descr="CDVC minibu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291" y="1689462"/>
            <a:ext cx="4160254" cy="2760502"/>
          </a:xfrm>
          <a:prstGeom prst="rect">
            <a:avLst/>
          </a:prstGeom>
        </p:spPr>
      </p:pic>
      <p:pic>
        <p:nvPicPr>
          <p:cNvPr id="5" name="Picture 4" descr="Grow Cook Share Lunch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292" y="4447116"/>
            <a:ext cx="4160254" cy="196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959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586126" y="1231468"/>
            <a:ext cx="706609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Initial Tenants – Peppercorn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Rent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33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52976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168401" y="1231468"/>
            <a:ext cx="706609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Initial Tenants – Peppercorn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Rent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33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 descr="CD Library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2402"/>
            <a:ext cx="4610754" cy="46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976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168401" y="1231468"/>
            <a:ext cx="706609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Initial Tenants – Peppercorn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Rent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33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 descr="CD Library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2402"/>
            <a:ext cx="4610754" cy="4610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3186" y="1693131"/>
            <a:ext cx="4240433" cy="222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873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168401" y="1231468"/>
            <a:ext cx="706609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Initial Tenants – Peppercorn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Rent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33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 descr="CD Library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2402"/>
            <a:ext cx="4610754" cy="4610754"/>
          </a:xfrm>
          <a:prstGeom prst="rect">
            <a:avLst/>
          </a:prstGeom>
        </p:spPr>
      </p:pic>
      <p:pic>
        <p:nvPicPr>
          <p:cNvPr id="5" name="Picture 4" descr="Library imag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186" y="3807307"/>
            <a:ext cx="4240433" cy="2826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53186" y="1693131"/>
            <a:ext cx="4240433" cy="222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873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197947" y="1231468"/>
            <a:ext cx="706609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Initial Tenants – Peppercorn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Rent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33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Picture 3" descr="CD Farmers' Marke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47" y="1901591"/>
            <a:ext cx="4187173" cy="418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660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197947" y="1258207"/>
            <a:ext cx="706609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Initial Tenants – Peppercorn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Rent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33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Picture 3" descr="CD Farmers' Marke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47" y="1901591"/>
            <a:ext cx="4187173" cy="4187173"/>
          </a:xfrm>
          <a:prstGeom prst="rect">
            <a:avLst/>
          </a:prstGeom>
        </p:spPr>
      </p:pic>
      <p:pic>
        <p:nvPicPr>
          <p:cNvPr id="6" name="officeArt object"/>
          <p:cNvPicPr/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>
          <a:xfrm>
            <a:off x="4385120" y="1693131"/>
            <a:ext cx="4628630" cy="264852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2898889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197947" y="1231468"/>
            <a:ext cx="706609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Initial Tenants – Peppercorn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Rent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33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Picture 3" descr="CD Farmers' Marke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47" y="1901591"/>
            <a:ext cx="4187173" cy="4187173"/>
          </a:xfrm>
          <a:prstGeom prst="rect">
            <a:avLst/>
          </a:prstGeom>
        </p:spPr>
      </p:pic>
      <p:pic>
        <p:nvPicPr>
          <p:cNvPr id="6" name="officeArt object"/>
          <p:cNvPicPr/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>
          <a:xfrm>
            <a:off x="4385120" y="1693131"/>
            <a:ext cx="4628630" cy="264852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85120" y="3484244"/>
            <a:ext cx="4628630" cy="337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889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2813" y="0"/>
            <a:ext cx="9980082" cy="7049689"/>
          </a:xfrm>
          <a:prstGeom prst="rect">
            <a:avLst/>
          </a:prstGeom>
        </p:spPr>
      </p:pic>
      <p:pic>
        <p:nvPicPr>
          <p:cNvPr id="172" name="Content Placeholder 2" descr="Content Placeholder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235533" y="155527"/>
            <a:ext cx="2550421" cy="6447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icture 3" descr="Picture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269884" y="1558186"/>
            <a:ext cx="6850691" cy="4659478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TextBox 4"/>
          <p:cNvSpPr/>
          <p:nvPr/>
        </p:nvSpPr>
        <p:spPr>
          <a:xfrm>
            <a:off x="1269883" y="1188854"/>
            <a:ext cx="2452277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rgbClr val="003300"/>
                </a:solidFill>
              </a:defRPr>
            </a:pPr>
            <a:r>
              <a:rPr dirty="0" smtClean="0"/>
              <a:t>WHAT </a:t>
            </a:r>
            <a:r>
              <a:rPr dirty="0"/>
              <a:t>WOULD YOU DO?</a:t>
            </a:r>
          </a:p>
          <a:p>
            <a:pPr>
              <a:defRPr b="1">
                <a:solidFill>
                  <a:srgbClr val="003300"/>
                </a:solidFill>
              </a:defRPr>
            </a:pPr>
            <a:r>
              <a:rPr dirty="0"/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0480" y="320874"/>
            <a:ext cx="2550421" cy="644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31913" y="-762029"/>
            <a:ext cx="10403725" cy="80392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8690" y="1828461"/>
            <a:ext cx="227938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Proposed Ground Floor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11221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00096" y="-1762448"/>
            <a:ext cx="10460618" cy="808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130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96314" y="411507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122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782" y="805875"/>
            <a:ext cx="8688122" cy="614223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60501" y="1380900"/>
            <a:ext cx="442852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Additional Challenges: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33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501" y="1870511"/>
            <a:ext cx="4851400" cy="167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56556" y="1819968"/>
            <a:ext cx="3432379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dirty="0" smtClean="0">
                <a:solidFill>
                  <a:srgbClr val="003300"/>
                </a:solidFill>
              </a:rPr>
              <a:t>Full traffic impact report</a:t>
            </a: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400" dirty="0" smtClean="0">
              <a:solidFill>
                <a:srgbClr val="003300"/>
              </a:solidFill>
            </a:endParaRP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400" dirty="0" smtClean="0">
              <a:solidFill>
                <a:srgbClr val="003300"/>
              </a:solidFill>
            </a:endParaRP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Archaeological Survey</a:t>
            </a:r>
          </a:p>
        </p:txBody>
      </p:sp>
    </p:spTree>
    <p:extLst>
      <p:ext uri="{BB962C8B-B14F-4D97-AF65-F5344CB8AC3E}">
        <p14:creationId xmlns:p14="http://schemas.microsoft.com/office/powerpoint/2010/main" val="6360821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60501" y="1380900"/>
            <a:ext cx="442852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Additional Challenges: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33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501" y="1870511"/>
            <a:ext cx="4851400" cy="167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56556" y="1819968"/>
            <a:ext cx="3432379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dirty="0" smtClean="0">
                <a:solidFill>
                  <a:srgbClr val="003300"/>
                </a:solidFill>
              </a:rPr>
              <a:t>Full traffic impact report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2400" dirty="0" smtClean="0">
                <a:solidFill>
                  <a:srgbClr val="003300"/>
                </a:solidFill>
              </a:rPr>
              <a:t>Negotiated away</a:t>
            </a: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400" dirty="0" smtClean="0">
              <a:solidFill>
                <a:srgbClr val="003300"/>
              </a:solidFill>
            </a:endParaRP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Archaeological Survey</a:t>
            </a:r>
          </a:p>
        </p:txBody>
      </p:sp>
    </p:spTree>
    <p:extLst>
      <p:ext uri="{BB962C8B-B14F-4D97-AF65-F5344CB8AC3E}">
        <p14:creationId xmlns:p14="http://schemas.microsoft.com/office/powerpoint/2010/main" val="26208990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60501" y="1380900"/>
            <a:ext cx="442852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Additional Challenges: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33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501" y="1870511"/>
            <a:ext cx="4851400" cy="167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56556" y="1819968"/>
            <a:ext cx="3432379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dirty="0" smtClean="0">
                <a:solidFill>
                  <a:srgbClr val="003300"/>
                </a:solidFill>
              </a:rPr>
              <a:t>Full traffic impact report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2400" dirty="0" smtClean="0">
                <a:solidFill>
                  <a:srgbClr val="003300"/>
                </a:solidFill>
              </a:rPr>
              <a:t>Negotiated away</a:t>
            </a: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400" dirty="0" smtClean="0">
              <a:solidFill>
                <a:srgbClr val="003300"/>
              </a:solidFill>
            </a:endParaRP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Archaeological Survey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3300"/>
                </a:solidFill>
              </a:rPr>
              <a:t>£1,200 &amp; 5 week </a:t>
            </a:r>
            <a:r>
              <a:rPr lang="en-US" sz="2400" dirty="0" smtClean="0">
                <a:solidFill>
                  <a:srgbClr val="003300"/>
                </a:solidFill>
              </a:rPr>
              <a:t>delay</a:t>
            </a:r>
            <a:endParaRPr lang="en-US" sz="24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032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60501" y="1380900"/>
            <a:ext cx="442852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Additional Challenges: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33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501" y="1870511"/>
            <a:ext cx="4851400" cy="167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56556" y="1819968"/>
            <a:ext cx="3432379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dirty="0" smtClean="0">
                <a:solidFill>
                  <a:srgbClr val="003300"/>
                </a:solidFill>
              </a:rPr>
              <a:t>Full traffic impact report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2400" dirty="0" smtClean="0">
                <a:solidFill>
                  <a:srgbClr val="003300"/>
                </a:solidFill>
              </a:rPr>
              <a:t>Negotiated away</a:t>
            </a: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400" dirty="0" smtClean="0">
              <a:solidFill>
                <a:srgbClr val="003300"/>
              </a:solidFill>
            </a:endParaRP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Archaeological Survey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2400" dirty="0" smtClean="0">
                <a:solidFill>
                  <a:srgbClr val="003300"/>
                </a:solidFill>
              </a:rPr>
              <a:t>£1,200 &amp; 5 week delay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33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6" name="officeArt object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35865" y="3909037"/>
            <a:ext cx="4863921" cy="276117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56556" y="3941597"/>
            <a:ext cx="3288828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Unspent Section 106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£250,000  - bus station/cross</a:t>
            </a:r>
            <a:r>
              <a:rPr lang="en-US" sz="2400" dirty="0" smtClean="0"/>
              <a:t>roads improvement</a:t>
            </a:r>
          </a:p>
        </p:txBody>
      </p:sp>
    </p:spTree>
    <p:extLst>
      <p:ext uri="{BB962C8B-B14F-4D97-AF65-F5344CB8AC3E}">
        <p14:creationId xmlns:p14="http://schemas.microsoft.com/office/powerpoint/2010/main" val="26208990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60501" y="1380900"/>
            <a:ext cx="442852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Additional Challenges: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33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501" y="1870511"/>
            <a:ext cx="4851400" cy="167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56556" y="1819968"/>
            <a:ext cx="3432379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dirty="0" smtClean="0">
                <a:solidFill>
                  <a:srgbClr val="003300"/>
                </a:solidFill>
              </a:rPr>
              <a:t>Full traffic impact report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2400" dirty="0" smtClean="0">
                <a:solidFill>
                  <a:srgbClr val="003300"/>
                </a:solidFill>
              </a:rPr>
              <a:t>Negotiated away</a:t>
            </a: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400" dirty="0" smtClean="0">
              <a:solidFill>
                <a:srgbClr val="003300"/>
              </a:solidFill>
            </a:endParaRP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Archaeological Survey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2400" dirty="0" smtClean="0">
                <a:solidFill>
                  <a:srgbClr val="003300"/>
                </a:solidFill>
              </a:rPr>
              <a:t>£1,200 &amp; 5 week delay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33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6" name="officeArt object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35865" y="3909037"/>
            <a:ext cx="4863921" cy="276117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56556" y="3941597"/>
            <a:ext cx="3288828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Unspent Section 106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£250,000  - bus station/cross</a:t>
            </a:r>
            <a:r>
              <a:rPr lang="en-US" sz="2400" dirty="0" smtClean="0"/>
              <a:t>roads improvement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Instead create a crossing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here?</a:t>
            </a:r>
          </a:p>
        </p:txBody>
      </p:sp>
    </p:spTree>
    <p:extLst>
      <p:ext uri="{BB962C8B-B14F-4D97-AF65-F5344CB8AC3E}">
        <p14:creationId xmlns:p14="http://schemas.microsoft.com/office/powerpoint/2010/main" val="26208990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60501" y="1380900"/>
            <a:ext cx="442852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Additional Challenges: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33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501" y="1870511"/>
            <a:ext cx="4851400" cy="167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56556" y="1819968"/>
            <a:ext cx="3432379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dirty="0" smtClean="0">
                <a:solidFill>
                  <a:srgbClr val="003300"/>
                </a:solidFill>
              </a:rPr>
              <a:t>Full traffic impact report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2400" dirty="0" smtClean="0">
                <a:solidFill>
                  <a:srgbClr val="003300"/>
                </a:solidFill>
              </a:rPr>
              <a:t>Negotiated away</a:t>
            </a: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400" dirty="0" smtClean="0">
              <a:solidFill>
                <a:srgbClr val="003300"/>
              </a:solidFill>
            </a:endParaRP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Archaeological Survey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2400" dirty="0" smtClean="0">
                <a:solidFill>
                  <a:srgbClr val="003300"/>
                </a:solidFill>
              </a:rPr>
              <a:t>£1,200 &amp; 5 week delay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33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6" name="officeArt object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35865" y="3909037"/>
            <a:ext cx="4863921" cy="276117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56556" y="3941597"/>
            <a:ext cx="3288828" cy="2677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Unspent Section 106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£250,000  - bus station/cross</a:t>
            </a:r>
            <a:r>
              <a:rPr lang="en-US" sz="2400" dirty="0" smtClean="0"/>
              <a:t>roads improvement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Instead create a crossing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here?</a:t>
            </a: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93355" y="5209638"/>
            <a:ext cx="1074568" cy="0"/>
          </a:xfrm>
          <a:prstGeom prst="straightConnector1">
            <a:avLst/>
          </a:prstGeom>
          <a:noFill/>
          <a:ln w="44450" cap="flat">
            <a:solidFill>
              <a:srgbClr val="FF0000"/>
            </a:solidFill>
            <a:prstDash val="solid"/>
            <a:round/>
            <a:headEnd type="arrow"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6208990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extBox 4"/>
          <p:cNvSpPr/>
          <p:nvPr/>
        </p:nvSpPr>
        <p:spPr>
          <a:xfrm>
            <a:off x="1537227" y="1033300"/>
            <a:ext cx="299091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003300"/>
                </a:solidFill>
              </a:defRPr>
            </a:lvl1pPr>
          </a:lstStyle>
          <a:p>
            <a:r>
              <a:t>AND THE TRUTH IS,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60501" y="1380900"/>
            <a:ext cx="442852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Additional Challenges: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33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501" y="1870511"/>
            <a:ext cx="4851400" cy="167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56556" y="1819968"/>
            <a:ext cx="3432379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dirty="0" smtClean="0">
                <a:solidFill>
                  <a:srgbClr val="003300"/>
                </a:solidFill>
              </a:rPr>
              <a:t>Full traffic impact report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2400" dirty="0" smtClean="0">
                <a:solidFill>
                  <a:srgbClr val="003300"/>
                </a:solidFill>
              </a:rPr>
              <a:t>Negotiated away</a:t>
            </a: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400" dirty="0" smtClean="0">
              <a:solidFill>
                <a:srgbClr val="003300"/>
              </a:solidFill>
            </a:endParaRP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Archaeological Survey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2400" dirty="0" smtClean="0">
                <a:solidFill>
                  <a:srgbClr val="003300"/>
                </a:solidFill>
              </a:rPr>
              <a:t>£1,200 &amp; 5 week delay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33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6" name="officeArt object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35865" y="3909037"/>
            <a:ext cx="4863921" cy="276117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56556" y="3941597"/>
            <a:ext cx="3288828" cy="2677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Unspent Section 106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£250,000  - bus station/cross</a:t>
            </a:r>
            <a:r>
              <a:rPr lang="en-US" sz="2400" dirty="0" smtClean="0"/>
              <a:t>roads improvement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Instead create a crossing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here?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2400" dirty="0"/>
              <a:t>T</a:t>
            </a:r>
            <a:r>
              <a:rPr lang="en-US" sz="2400" dirty="0" smtClean="0"/>
              <a:t>raffic calming?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93355" y="5209638"/>
            <a:ext cx="1074568" cy="0"/>
          </a:xfrm>
          <a:prstGeom prst="straightConnector1">
            <a:avLst/>
          </a:prstGeom>
          <a:noFill/>
          <a:ln w="44450" cap="flat">
            <a:solidFill>
              <a:srgbClr val="FF0000"/>
            </a:solidFill>
            <a:prstDash val="solid"/>
            <a:round/>
            <a:headEnd type="arrow"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6208990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27044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036235" y="2946701"/>
            <a:ext cx="4310010" cy="10895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758836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036235" y="2946701"/>
            <a:ext cx="4310010" cy="1089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CDVC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9" y="378945"/>
            <a:ext cx="2815306" cy="253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836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036235" y="2946701"/>
            <a:ext cx="4310010" cy="1089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CDVC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9" y="378945"/>
            <a:ext cx="2815306" cy="2534320"/>
          </a:xfrm>
          <a:prstGeom prst="rect">
            <a:avLst/>
          </a:prstGeom>
        </p:spPr>
      </p:pic>
      <p:pic>
        <p:nvPicPr>
          <p:cNvPr id="4" name="Picture 3" descr="CD Library 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783" y="3809548"/>
            <a:ext cx="2633383" cy="263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836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036235" y="2946701"/>
            <a:ext cx="4310010" cy="1089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CDVC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9" y="378945"/>
            <a:ext cx="2815306" cy="2534320"/>
          </a:xfrm>
          <a:prstGeom prst="rect">
            <a:avLst/>
          </a:prstGeom>
        </p:spPr>
      </p:pic>
      <p:pic>
        <p:nvPicPr>
          <p:cNvPr id="4" name="Picture 3" descr="CD Library 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783" y="3809548"/>
            <a:ext cx="2633383" cy="2633383"/>
          </a:xfrm>
          <a:prstGeom prst="rect">
            <a:avLst/>
          </a:prstGeom>
        </p:spPr>
      </p:pic>
      <p:pic>
        <p:nvPicPr>
          <p:cNvPr id="5" name="Picture 4" descr="LEICESTERSHIRE-POLICE-LOGO-FULL-GOLOUR-CMYK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9" y="4623554"/>
            <a:ext cx="4171114" cy="181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836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036235" y="2946701"/>
            <a:ext cx="4310010" cy="1089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CDVC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9" y="378945"/>
            <a:ext cx="2815306" cy="2534320"/>
          </a:xfrm>
          <a:prstGeom prst="rect">
            <a:avLst/>
          </a:prstGeom>
        </p:spPr>
      </p:pic>
      <p:pic>
        <p:nvPicPr>
          <p:cNvPr id="4" name="Picture 3" descr="CD Library 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783" y="3809548"/>
            <a:ext cx="2633383" cy="2633383"/>
          </a:xfrm>
          <a:prstGeom prst="rect">
            <a:avLst/>
          </a:prstGeom>
        </p:spPr>
      </p:pic>
      <p:pic>
        <p:nvPicPr>
          <p:cNvPr id="5" name="Picture 4" descr="LEICESTERSHIRE-POLICE-LOGO-FULL-GOLOUR-CMYK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9" y="4623554"/>
            <a:ext cx="4171114" cy="1819377"/>
          </a:xfrm>
          <a:prstGeom prst="rect">
            <a:avLst/>
          </a:prstGeom>
        </p:spPr>
      </p:pic>
      <p:pic>
        <p:nvPicPr>
          <p:cNvPr id="6" name="Picture 5" descr="NWLDC_logo JPEG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970" y="378945"/>
            <a:ext cx="3479030" cy="153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975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036235" y="2946701"/>
            <a:ext cx="4310010" cy="1089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CDVC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9" y="378945"/>
            <a:ext cx="2815306" cy="2534320"/>
          </a:xfrm>
          <a:prstGeom prst="rect">
            <a:avLst/>
          </a:prstGeom>
        </p:spPr>
      </p:pic>
      <p:pic>
        <p:nvPicPr>
          <p:cNvPr id="4" name="Picture 3" descr="CD Library 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783" y="3809548"/>
            <a:ext cx="2633383" cy="2633383"/>
          </a:xfrm>
          <a:prstGeom prst="rect">
            <a:avLst/>
          </a:prstGeom>
        </p:spPr>
      </p:pic>
      <p:pic>
        <p:nvPicPr>
          <p:cNvPr id="5" name="Picture 4" descr="LEICESTERSHIRE-POLICE-LOGO-FULL-GOLOUR-CMYK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9" y="4623554"/>
            <a:ext cx="4171114" cy="1819377"/>
          </a:xfrm>
          <a:prstGeom prst="rect">
            <a:avLst/>
          </a:prstGeom>
        </p:spPr>
      </p:pic>
      <p:pic>
        <p:nvPicPr>
          <p:cNvPr id="6" name="Picture 5" descr="NWLDC_logo JPEG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970" y="378945"/>
            <a:ext cx="3479030" cy="1530333"/>
          </a:xfrm>
          <a:prstGeom prst="rect">
            <a:avLst/>
          </a:prstGeom>
        </p:spPr>
      </p:pic>
      <p:pic>
        <p:nvPicPr>
          <p:cNvPr id="8" name="Picture 7" descr="CD Farmers' Mark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684" y="378945"/>
            <a:ext cx="2235056" cy="223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65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036235" y="2946701"/>
            <a:ext cx="4310010" cy="1089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CDVC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9" y="378945"/>
            <a:ext cx="2815306" cy="2534320"/>
          </a:xfrm>
          <a:prstGeom prst="rect">
            <a:avLst/>
          </a:prstGeom>
        </p:spPr>
      </p:pic>
      <p:pic>
        <p:nvPicPr>
          <p:cNvPr id="4" name="Picture 3" descr="CD Library 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783" y="3809548"/>
            <a:ext cx="2633383" cy="2633383"/>
          </a:xfrm>
          <a:prstGeom prst="rect">
            <a:avLst/>
          </a:prstGeom>
        </p:spPr>
      </p:pic>
      <p:pic>
        <p:nvPicPr>
          <p:cNvPr id="5" name="Picture 4" descr="LEICESTERSHIRE-POLICE-LOGO-FULL-GOLOUR-CMYK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9" y="4623554"/>
            <a:ext cx="4171114" cy="1819377"/>
          </a:xfrm>
          <a:prstGeom prst="rect">
            <a:avLst/>
          </a:prstGeom>
        </p:spPr>
      </p:pic>
      <p:pic>
        <p:nvPicPr>
          <p:cNvPr id="6" name="Picture 5" descr="NWLDC_logo JPEG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970" y="378945"/>
            <a:ext cx="3479030" cy="1530333"/>
          </a:xfrm>
          <a:prstGeom prst="rect">
            <a:avLst/>
          </a:prstGeom>
        </p:spPr>
      </p:pic>
      <p:pic>
        <p:nvPicPr>
          <p:cNvPr id="8" name="Picture 7" descr="CD Farmers' Mark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684" y="378945"/>
            <a:ext cx="2235056" cy="2235056"/>
          </a:xfrm>
          <a:prstGeom prst="rect">
            <a:avLst/>
          </a:prstGeom>
        </p:spPr>
      </p:pic>
      <p:pic>
        <p:nvPicPr>
          <p:cNvPr id="10" name="Picture 9" descr="Internet Cafe 2.jpe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641" y="1909278"/>
            <a:ext cx="1907587" cy="195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591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036235" y="2946701"/>
            <a:ext cx="4310010" cy="1089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CDVC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9" y="378945"/>
            <a:ext cx="2815306" cy="2534320"/>
          </a:xfrm>
          <a:prstGeom prst="rect">
            <a:avLst/>
          </a:prstGeom>
        </p:spPr>
      </p:pic>
      <p:pic>
        <p:nvPicPr>
          <p:cNvPr id="4" name="Picture 3" descr="CD Library 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783" y="3809548"/>
            <a:ext cx="2633383" cy="2633383"/>
          </a:xfrm>
          <a:prstGeom prst="rect">
            <a:avLst/>
          </a:prstGeom>
        </p:spPr>
      </p:pic>
      <p:pic>
        <p:nvPicPr>
          <p:cNvPr id="5" name="Picture 4" descr="LEICESTERSHIRE-POLICE-LOGO-FULL-GOLOUR-CMYK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9" y="4623554"/>
            <a:ext cx="4171114" cy="1819377"/>
          </a:xfrm>
          <a:prstGeom prst="rect">
            <a:avLst/>
          </a:prstGeom>
        </p:spPr>
      </p:pic>
      <p:pic>
        <p:nvPicPr>
          <p:cNvPr id="6" name="Picture 5" descr="NWLDC_logo JPEG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970" y="378945"/>
            <a:ext cx="3479030" cy="1530333"/>
          </a:xfrm>
          <a:prstGeom prst="rect">
            <a:avLst/>
          </a:prstGeom>
        </p:spPr>
      </p:pic>
      <p:pic>
        <p:nvPicPr>
          <p:cNvPr id="8" name="Picture 7" descr="CD Farmers' Mark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684" y="378945"/>
            <a:ext cx="2235056" cy="2235056"/>
          </a:xfrm>
          <a:prstGeom prst="rect">
            <a:avLst/>
          </a:prstGeom>
        </p:spPr>
      </p:pic>
      <p:pic>
        <p:nvPicPr>
          <p:cNvPr id="7" name="Picture 6" descr="Citizens advice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9" y="2994666"/>
            <a:ext cx="1481601" cy="1481601"/>
          </a:xfrm>
          <a:prstGeom prst="rect">
            <a:avLst/>
          </a:prstGeom>
        </p:spPr>
      </p:pic>
      <p:pic>
        <p:nvPicPr>
          <p:cNvPr id="10" name="Picture 9" descr="Internet Cafe 2.jpe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641" y="1909278"/>
            <a:ext cx="1907587" cy="195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381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Picture 3" descr="Picture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155461" y="1727804"/>
            <a:ext cx="4812192" cy="4812193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TextBox 4"/>
          <p:cNvSpPr/>
          <p:nvPr/>
        </p:nvSpPr>
        <p:spPr>
          <a:xfrm>
            <a:off x="1537227" y="1033300"/>
            <a:ext cx="299091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003300"/>
                </a:solidFill>
              </a:defRPr>
            </a:lvl1pPr>
          </a:lstStyle>
          <a:p>
            <a:r>
              <a:rPr dirty="0"/>
              <a:t>AND THE TRUTH IS, IT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036235" y="2946701"/>
            <a:ext cx="4310010" cy="1089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CDVC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9" y="378945"/>
            <a:ext cx="2815306" cy="2534320"/>
          </a:xfrm>
          <a:prstGeom prst="rect">
            <a:avLst/>
          </a:prstGeom>
        </p:spPr>
      </p:pic>
      <p:pic>
        <p:nvPicPr>
          <p:cNvPr id="4" name="Picture 3" descr="CD Library 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783" y="3809548"/>
            <a:ext cx="2633383" cy="2633383"/>
          </a:xfrm>
          <a:prstGeom prst="rect">
            <a:avLst/>
          </a:prstGeom>
        </p:spPr>
      </p:pic>
      <p:pic>
        <p:nvPicPr>
          <p:cNvPr id="5" name="Picture 4" descr="LEICESTERSHIRE-POLICE-LOGO-FULL-GOLOUR-CMYK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9" y="4623554"/>
            <a:ext cx="4171114" cy="1819377"/>
          </a:xfrm>
          <a:prstGeom prst="rect">
            <a:avLst/>
          </a:prstGeom>
        </p:spPr>
      </p:pic>
      <p:pic>
        <p:nvPicPr>
          <p:cNvPr id="6" name="Picture 5" descr="NWLDC_logo JPEG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970" y="378945"/>
            <a:ext cx="3479030" cy="1530333"/>
          </a:xfrm>
          <a:prstGeom prst="rect">
            <a:avLst/>
          </a:prstGeom>
        </p:spPr>
      </p:pic>
      <p:pic>
        <p:nvPicPr>
          <p:cNvPr id="8" name="Picture 7" descr="CD Farmers' Mark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684" y="378945"/>
            <a:ext cx="2235056" cy="2235056"/>
          </a:xfrm>
          <a:prstGeom prst="rect">
            <a:avLst/>
          </a:prstGeom>
        </p:spPr>
      </p:pic>
      <p:pic>
        <p:nvPicPr>
          <p:cNvPr id="7" name="Picture 6" descr="Citizens advice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9" y="2994666"/>
            <a:ext cx="1481601" cy="1481601"/>
          </a:xfrm>
          <a:prstGeom prst="rect">
            <a:avLst/>
          </a:prstGeom>
        </p:spPr>
      </p:pic>
      <p:pic>
        <p:nvPicPr>
          <p:cNvPr id="10" name="Picture 9" descr="Internet Cafe 2.jpe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641" y="1909278"/>
            <a:ext cx="1907587" cy="1952639"/>
          </a:xfrm>
          <a:prstGeom prst="rect">
            <a:avLst/>
          </a:prstGeom>
        </p:spPr>
      </p:pic>
      <p:pic>
        <p:nvPicPr>
          <p:cNvPr id="9" name="Picture 8" descr="Function Room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511" y="4084435"/>
            <a:ext cx="3371459" cy="100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281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036235" y="2946701"/>
            <a:ext cx="4310010" cy="1089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CDVC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9" y="378945"/>
            <a:ext cx="2815306" cy="2534320"/>
          </a:xfrm>
          <a:prstGeom prst="rect">
            <a:avLst/>
          </a:prstGeom>
        </p:spPr>
      </p:pic>
      <p:pic>
        <p:nvPicPr>
          <p:cNvPr id="4" name="Picture 3" descr="CD Library 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783" y="3809548"/>
            <a:ext cx="2633383" cy="2633383"/>
          </a:xfrm>
          <a:prstGeom prst="rect">
            <a:avLst/>
          </a:prstGeom>
        </p:spPr>
      </p:pic>
      <p:pic>
        <p:nvPicPr>
          <p:cNvPr id="5" name="Picture 4" descr="LEICESTERSHIRE-POLICE-LOGO-FULL-GOLOUR-CMYK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9" y="4623554"/>
            <a:ext cx="4171114" cy="1819377"/>
          </a:xfrm>
          <a:prstGeom prst="rect">
            <a:avLst/>
          </a:prstGeom>
        </p:spPr>
      </p:pic>
      <p:pic>
        <p:nvPicPr>
          <p:cNvPr id="6" name="Picture 5" descr="NWLDC_logo JPEG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970" y="378945"/>
            <a:ext cx="3479030" cy="1530333"/>
          </a:xfrm>
          <a:prstGeom prst="rect">
            <a:avLst/>
          </a:prstGeom>
        </p:spPr>
      </p:pic>
      <p:pic>
        <p:nvPicPr>
          <p:cNvPr id="8" name="Picture 7" descr="CD Farmers' Mark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684" y="378945"/>
            <a:ext cx="2235056" cy="2235056"/>
          </a:xfrm>
          <a:prstGeom prst="rect">
            <a:avLst/>
          </a:prstGeom>
        </p:spPr>
      </p:pic>
      <p:pic>
        <p:nvPicPr>
          <p:cNvPr id="7" name="Picture 6" descr="Citizens advice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9" y="2994666"/>
            <a:ext cx="1481601" cy="1481601"/>
          </a:xfrm>
          <a:prstGeom prst="rect">
            <a:avLst/>
          </a:prstGeom>
        </p:spPr>
      </p:pic>
      <p:pic>
        <p:nvPicPr>
          <p:cNvPr id="10" name="Picture 9" descr="Internet Cafe 2.jpe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641" y="1909278"/>
            <a:ext cx="1907587" cy="1952639"/>
          </a:xfrm>
          <a:prstGeom prst="rect">
            <a:avLst/>
          </a:prstGeom>
        </p:spPr>
      </p:pic>
      <p:pic>
        <p:nvPicPr>
          <p:cNvPr id="9" name="Picture 8" descr="Function Room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511" y="4084435"/>
            <a:ext cx="3371459" cy="10010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0250" y="6396337"/>
            <a:ext cx="901374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003300"/>
                </a:solidFill>
                <a:effectLst/>
                <a:uFillTx/>
                <a:sym typeface="Calibri"/>
              </a:rPr>
              <a:t>GrowCook</a:t>
            </a:r>
            <a:r>
              <a:rPr lang="en-US" sz="2400" dirty="0" err="1" smtClean="0">
                <a:solidFill>
                  <a:srgbClr val="003300"/>
                </a:solidFill>
              </a:rPr>
              <a:t>Share</a:t>
            </a:r>
            <a:r>
              <a:rPr lang="en-US" sz="2400" dirty="0">
                <a:solidFill>
                  <a:srgbClr val="003300"/>
                </a:solidFill>
              </a:rPr>
              <a:t>	</a:t>
            </a:r>
            <a:r>
              <a:rPr lang="en-US" sz="2400" dirty="0" smtClean="0">
                <a:solidFill>
                  <a:srgbClr val="003300"/>
                </a:solidFill>
              </a:rPr>
              <a:t>After School	Films	Theatre    Presentations  </a:t>
            </a:r>
            <a:r>
              <a:rPr lang="en-US" sz="2400" dirty="0" err="1" smtClean="0">
                <a:solidFill>
                  <a:srgbClr val="003300"/>
                </a:solidFill>
              </a:rPr>
              <a:t>etc</a:t>
            </a:r>
            <a:r>
              <a:rPr lang="en-US" sz="2400" dirty="0" smtClean="0">
                <a:solidFill>
                  <a:srgbClr val="003300"/>
                </a:solidFill>
              </a:rPr>
              <a:t>	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330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369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036235" y="2946701"/>
            <a:ext cx="4310010" cy="1089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CDVC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9" y="378945"/>
            <a:ext cx="2815306" cy="2534320"/>
          </a:xfrm>
          <a:prstGeom prst="rect">
            <a:avLst/>
          </a:prstGeom>
        </p:spPr>
      </p:pic>
      <p:pic>
        <p:nvPicPr>
          <p:cNvPr id="4" name="Picture 3" descr="CD Library 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783" y="3809548"/>
            <a:ext cx="2633383" cy="2633383"/>
          </a:xfrm>
          <a:prstGeom prst="rect">
            <a:avLst/>
          </a:prstGeom>
        </p:spPr>
      </p:pic>
      <p:pic>
        <p:nvPicPr>
          <p:cNvPr id="5" name="Picture 4" descr="LEICESTERSHIRE-POLICE-LOGO-FULL-GOLOUR-CMYK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9" y="4623554"/>
            <a:ext cx="4171114" cy="1819377"/>
          </a:xfrm>
          <a:prstGeom prst="rect">
            <a:avLst/>
          </a:prstGeom>
        </p:spPr>
      </p:pic>
      <p:pic>
        <p:nvPicPr>
          <p:cNvPr id="6" name="Picture 5" descr="NWLDC_logo JPEG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970" y="378945"/>
            <a:ext cx="3479030" cy="1530333"/>
          </a:xfrm>
          <a:prstGeom prst="rect">
            <a:avLst/>
          </a:prstGeom>
        </p:spPr>
      </p:pic>
      <p:pic>
        <p:nvPicPr>
          <p:cNvPr id="8" name="Picture 7" descr="CD Farmers' Marke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684" y="378945"/>
            <a:ext cx="2235056" cy="2235056"/>
          </a:xfrm>
          <a:prstGeom prst="rect">
            <a:avLst/>
          </a:prstGeom>
        </p:spPr>
      </p:pic>
      <p:pic>
        <p:nvPicPr>
          <p:cNvPr id="7" name="Picture 6" descr="Citizens advice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9" y="2994666"/>
            <a:ext cx="1481601" cy="1481601"/>
          </a:xfrm>
          <a:prstGeom prst="rect">
            <a:avLst/>
          </a:prstGeom>
        </p:spPr>
      </p:pic>
      <p:pic>
        <p:nvPicPr>
          <p:cNvPr id="10" name="Picture 9" descr="Internet Cafe 2.jpe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641" y="1909278"/>
            <a:ext cx="1907587" cy="1952639"/>
          </a:xfrm>
          <a:prstGeom prst="rect">
            <a:avLst/>
          </a:prstGeom>
        </p:spPr>
      </p:pic>
      <p:pic>
        <p:nvPicPr>
          <p:cNvPr id="9" name="Picture 8" descr="Function Room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511" y="4084435"/>
            <a:ext cx="3371459" cy="10010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0250" y="6396337"/>
            <a:ext cx="901374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003300"/>
                </a:solidFill>
                <a:effectLst/>
                <a:uFillTx/>
                <a:sym typeface="Calibri"/>
              </a:rPr>
              <a:t>GrowCook</a:t>
            </a:r>
            <a:r>
              <a:rPr lang="en-US" sz="2400" dirty="0" err="1" smtClean="0">
                <a:solidFill>
                  <a:srgbClr val="003300"/>
                </a:solidFill>
              </a:rPr>
              <a:t>Share</a:t>
            </a:r>
            <a:r>
              <a:rPr lang="en-US" sz="2400" dirty="0">
                <a:solidFill>
                  <a:srgbClr val="003300"/>
                </a:solidFill>
              </a:rPr>
              <a:t>	</a:t>
            </a:r>
            <a:r>
              <a:rPr lang="en-US" sz="2400" dirty="0" smtClean="0">
                <a:solidFill>
                  <a:srgbClr val="003300"/>
                </a:solidFill>
              </a:rPr>
              <a:t>After School	Films	Theatre    Presentations  </a:t>
            </a:r>
            <a:r>
              <a:rPr lang="en-US" sz="2400" dirty="0" err="1" smtClean="0">
                <a:solidFill>
                  <a:srgbClr val="003300"/>
                </a:solidFill>
              </a:rPr>
              <a:t>etc</a:t>
            </a:r>
            <a:r>
              <a:rPr lang="en-US" sz="2400" dirty="0" smtClean="0">
                <a:solidFill>
                  <a:srgbClr val="003300"/>
                </a:solidFill>
              </a:rPr>
              <a:t>	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3300"/>
              </a:solidFill>
              <a:effectLst/>
              <a:uFillTx/>
              <a:sym typeface="Calibri"/>
            </a:endParaRPr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589062" y="610136"/>
            <a:ext cx="7735309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0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3810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CASTLE DONINGTON</a:t>
            </a:r>
          </a:p>
          <a:p>
            <a:pPr algn="ctr"/>
            <a:r>
              <a:rPr lang="en-GB" sz="10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3810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COMMUNITY</a:t>
            </a:r>
            <a:endParaRPr lang="en-GB" sz="10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3810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  <a:p>
            <a:pPr algn="ctr"/>
            <a:r>
              <a:rPr lang="en-GB" sz="10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3810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HUB</a:t>
            </a:r>
            <a:endParaRPr lang="en-GB" sz="10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3810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22679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ubtitle 2"/>
          <p:cNvSpPr>
            <a:spLocks noGrp="1"/>
          </p:cNvSpPr>
          <p:nvPr>
            <p:ph type="subTitle" sz="quarter" idx="1"/>
          </p:nvPr>
        </p:nvSpPr>
        <p:spPr>
          <a:xfrm>
            <a:off x="1371600" y="3936334"/>
            <a:ext cx="6400800" cy="175260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1100"/>
              </a:spcBef>
              <a:defRPr sz="4600" b="1">
                <a:solidFill>
                  <a:srgbClr val="003300"/>
                </a:solidFill>
              </a:defRPr>
            </a:pPr>
            <a:r>
              <a:rPr dirty="0"/>
              <a:t>THE COMMUNITY HUB</a:t>
            </a:r>
            <a:endParaRPr sz="2900" dirty="0"/>
          </a:p>
          <a:p>
            <a:pPr>
              <a:lnSpc>
                <a:spcPct val="90000"/>
              </a:lnSpc>
              <a:spcBef>
                <a:spcPts val="600"/>
              </a:spcBef>
              <a:defRPr sz="2000" b="1">
                <a:solidFill>
                  <a:srgbClr val="003300"/>
                </a:solidFill>
              </a:defRPr>
            </a:pPr>
            <a:endParaRPr sz="2900" dirty="0"/>
          </a:p>
          <a:p>
            <a:pPr>
              <a:lnSpc>
                <a:spcPct val="90000"/>
              </a:lnSpc>
              <a:spcBef>
                <a:spcPts val="600"/>
              </a:spcBef>
              <a:defRPr sz="2000" b="1">
                <a:solidFill>
                  <a:srgbClr val="003300"/>
                </a:solidFill>
              </a:defRPr>
            </a:pPr>
            <a:endParaRPr sz="2900" dirty="0"/>
          </a:p>
          <a:p>
            <a:pPr algn="r">
              <a:lnSpc>
                <a:spcPct val="90000"/>
              </a:lnSpc>
              <a:spcBef>
                <a:spcPts val="400"/>
              </a:spcBef>
              <a:defRPr sz="1800" b="1">
                <a:solidFill>
                  <a:srgbClr val="003300"/>
                </a:solidFill>
              </a:defRPr>
            </a:pPr>
            <a:r>
              <a:rPr lang="en-GB" sz="2600" dirty="0" smtClean="0"/>
              <a:t>THANK YOU</a:t>
            </a:r>
            <a:endParaRPr sz="2600" dirty="0"/>
          </a:p>
        </p:txBody>
      </p:sp>
      <p:pic>
        <p:nvPicPr>
          <p:cNvPr id="113" name="Picture 4" descr="Picture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85800" y="1012030"/>
            <a:ext cx="7538474" cy="190571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202126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Content Placeholder 2" descr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514" y="378946"/>
            <a:ext cx="2550421" cy="644741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TextBox 4"/>
          <p:cNvSpPr/>
          <p:nvPr/>
        </p:nvSpPr>
        <p:spPr>
          <a:xfrm>
            <a:off x="2382944" y="1554174"/>
            <a:ext cx="448777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 b="1"/>
            </a:lvl1pPr>
          </a:lstStyle>
          <a:p>
            <a:r>
              <a:rPr dirty="0"/>
              <a:t>BUT….</a:t>
            </a:r>
            <a:r>
              <a:rPr dirty="0" smtClean="0"/>
              <a:t>.</a:t>
            </a:r>
            <a:r>
              <a:rPr lang="en-GB" dirty="0" smtClean="0"/>
              <a:t>For a Parish Council?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1560</Words>
  <Application>Microsoft Office PowerPoint</Application>
  <PresentationFormat>On-screen Show (4:3)</PresentationFormat>
  <Paragraphs>312</Paragraphs>
  <Slides>83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SQUIRES</dc:creator>
  <cp:lastModifiedBy>CATHERINE RIDGWAY</cp:lastModifiedBy>
  <cp:revision>54</cp:revision>
  <dcterms:modified xsi:type="dcterms:W3CDTF">2017-06-05T12:12:54Z</dcterms:modified>
</cp:coreProperties>
</file>