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7" r:id="rId3"/>
    <p:sldId id="281" r:id="rId4"/>
    <p:sldId id="280" r:id="rId5"/>
    <p:sldId id="279" r:id="rId6"/>
    <p:sldId id="282" r:id="rId7"/>
    <p:sldId id="284" r:id="rId8"/>
    <p:sldId id="28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ASHMAN" initials="CA" lastIdx="7" clrIdx="0">
    <p:extLst>
      <p:ext uri="{19B8F6BF-5375-455C-9EA6-DF929625EA0E}">
        <p15:presenceInfo xmlns:p15="http://schemas.microsoft.com/office/powerpoint/2012/main" xmlns="" userId="S-1-5-21-1363943922-1648875014-2352269228-115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3591"/>
    <a:srgbClr val="129ADE"/>
    <a:srgbClr val="00B0F0"/>
    <a:srgbClr val="0A92E6"/>
    <a:srgbClr val="D858A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-90" y="-82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479D-F219-4576-ACD0-67A8E2B99583}" type="datetimeFigureOut">
              <a:rPr lang="en-GB" smtClean="0"/>
              <a:pPr/>
              <a:t>07/06/2017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9912-CAB5-4DE4-BFBE-4CE2F99E34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80123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479D-F219-4576-ACD0-67A8E2B99583}" type="datetimeFigureOut">
              <a:rPr lang="en-GB" smtClean="0"/>
              <a:pPr/>
              <a:t>07/06/2017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9912-CAB5-4DE4-BFBE-4CE2F99E34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96575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479D-F219-4576-ACD0-67A8E2B99583}" type="datetimeFigureOut">
              <a:rPr lang="en-GB" smtClean="0"/>
              <a:pPr/>
              <a:t>07/06/2017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9912-CAB5-4DE4-BFBE-4CE2F99E34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63260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479D-F219-4576-ACD0-67A8E2B99583}" type="datetimeFigureOut">
              <a:rPr lang="en-GB" smtClean="0"/>
              <a:pPr/>
              <a:t>07/06/2017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9912-CAB5-4DE4-BFBE-4CE2F99E34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41501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479D-F219-4576-ACD0-67A8E2B99583}" type="datetimeFigureOut">
              <a:rPr lang="en-GB" smtClean="0"/>
              <a:pPr/>
              <a:t>07/06/2017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9912-CAB5-4DE4-BFBE-4CE2F99E34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0430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479D-F219-4576-ACD0-67A8E2B99583}" type="datetimeFigureOut">
              <a:rPr lang="en-GB" smtClean="0"/>
              <a:pPr/>
              <a:t>07/06/2017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9912-CAB5-4DE4-BFBE-4CE2F99E34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6852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479D-F219-4576-ACD0-67A8E2B99583}" type="datetimeFigureOut">
              <a:rPr lang="en-GB" smtClean="0"/>
              <a:pPr/>
              <a:t>07/06/2017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9912-CAB5-4DE4-BFBE-4CE2F99E34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92062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479D-F219-4576-ACD0-67A8E2B99583}" type="datetimeFigureOut">
              <a:rPr lang="en-GB" smtClean="0"/>
              <a:pPr/>
              <a:t>07/06/2017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9912-CAB5-4DE4-BFBE-4CE2F99E34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0987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479D-F219-4576-ACD0-67A8E2B99583}" type="datetimeFigureOut">
              <a:rPr lang="en-GB" smtClean="0"/>
              <a:pPr/>
              <a:t>07/06/2017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9912-CAB5-4DE4-BFBE-4CE2F99E34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75840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479D-F219-4576-ACD0-67A8E2B99583}" type="datetimeFigureOut">
              <a:rPr lang="en-GB" smtClean="0"/>
              <a:pPr/>
              <a:t>07/06/2017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9912-CAB5-4DE4-BFBE-4CE2F99E34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71668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479D-F219-4576-ACD0-67A8E2B99583}" type="datetimeFigureOut">
              <a:rPr lang="en-GB" smtClean="0"/>
              <a:pPr/>
              <a:t>07/06/2017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9912-CAB5-4DE4-BFBE-4CE2F99E34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2019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9479D-F219-4576-ACD0-67A8E2B99583}" type="datetimeFigureOut">
              <a:rPr lang="en-GB" smtClean="0"/>
              <a:pPr/>
              <a:t>07/06/2017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69912-CAB5-4DE4-BFBE-4CE2F99E34B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07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orustheatre.co.uk/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015" y="5497899"/>
            <a:ext cx="1149985" cy="107632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5549" y="0"/>
            <a:ext cx="12630202" cy="46863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t="7593" r="2646"/>
          <a:stretch>
            <a:fillRect/>
          </a:stretch>
        </p:blipFill>
        <p:spPr bwMode="auto">
          <a:xfrm>
            <a:off x="5149541" y="1524000"/>
            <a:ext cx="6864660" cy="18161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486400" y="1676400"/>
            <a:ext cx="650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entury Gothic" pitchFamily="34" charset="0"/>
              </a:rPr>
              <a:t>COALVILLE COMMEMORATES</a:t>
            </a:r>
            <a:endParaRPr lang="en-GB" sz="4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33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9007" y="0"/>
            <a:ext cx="10244796" cy="774700"/>
          </a:xfrm>
        </p:spPr>
        <p:txBody>
          <a:bodyPr>
            <a:noAutofit/>
          </a:bodyPr>
          <a:lstStyle/>
          <a:p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/>
              <a:t/>
            </a:r>
            <a:br>
              <a:rPr lang="en-GB" sz="4400" dirty="0"/>
            </a:br>
            <a:endParaRPr lang="en-GB" sz="4400" dirty="0"/>
          </a:p>
        </p:txBody>
      </p:sp>
      <p:pic>
        <p:nvPicPr>
          <p:cNvPr id="23" name="Picture 2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015" y="5497899"/>
            <a:ext cx="1149985" cy="1076325"/>
          </a:xfrm>
          <a:prstGeom prst="rect">
            <a:avLst/>
          </a:prstGeom>
        </p:spPr>
      </p:pic>
      <p:pic>
        <p:nvPicPr>
          <p:cNvPr id="3074" name="Picture 2" descr="H:\CULTURAL SERVICES\1. PROJECTS\CHOOSE COALVILLE\Pics for slideshow\Remembrance Sunday 2016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2727" y="508000"/>
            <a:ext cx="5327679" cy="424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5930900" y="6230035"/>
            <a:ext cx="5892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https://www.youtube.com/watch?v=oJHa-IPxO-8&amp;feature=player_embedded</a:t>
            </a:r>
            <a:endParaRPr lang="en-GB" sz="1400" dirty="0"/>
          </a:p>
        </p:txBody>
      </p:sp>
      <p:sp>
        <p:nvSpPr>
          <p:cNvPr id="6" name="Rectangle 5"/>
          <p:cNvSpPr/>
          <p:nvPr/>
        </p:nvSpPr>
        <p:spPr>
          <a:xfrm>
            <a:off x="6286500" y="4925536"/>
            <a:ext cx="55499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Coalville Remembers </a:t>
            </a:r>
          </a:p>
          <a:p>
            <a:r>
              <a:rPr lang="en-GB" sz="1400" dirty="0" smtClean="0"/>
              <a:t>A film created in partnership between North West Leicestershire District Council and Century of Stories. Footage taken at the 2016 Remembrance Sunday service and parade in Coalville.   </a:t>
            </a:r>
          </a:p>
          <a:p>
            <a:r>
              <a:rPr lang="en-GB" sz="1400" dirty="0" smtClean="0"/>
              <a:t>Web link below, watch in Google Chrome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82600" y="711200"/>
            <a:ext cx="5003800" cy="42473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sz="10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GB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Coalville Commemorates</a:t>
            </a:r>
          </a:p>
          <a:p>
            <a:endParaRPr lang="en-GB" sz="1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50 weeks|50 stories</a:t>
            </a:r>
          </a:p>
          <a:p>
            <a:pPr>
              <a:buFont typeface="Arial" pitchFamily="34" charset="0"/>
              <a:buChar char="•"/>
            </a:pPr>
            <a:endParaRPr lang="en-GB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One-Day Community Play</a:t>
            </a:r>
          </a:p>
          <a:p>
            <a:pPr>
              <a:buFont typeface="Arial" pitchFamily="34" charset="0"/>
              <a:buChar char="•"/>
            </a:pPr>
            <a:endParaRPr lang="en-GB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Commemorative Trail</a:t>
            </a:r>
          </a:p>
          <a:p>
            <a:pPr>
              <a:buFont typeface="Arial" pitchFamily="34" charset="0"/>
              <a:buChar char="•"/>
            </a:pPr>
            <a:endParaRPr lang="en-GB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Memorial Square Poppy Mosaic</a:t>
            </a:r>
          </a:p>
          <a:p>
            <a:pPr>
              <a:buFont typeface="Arial" pitchFamily="34" charset="0"/>
              <a:buChar char="•"/>
            </a:pPr>
            <a:endParaRPr lang="en-GB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Remembrance Service and Parade</a:t>
            </a:r>
          </a:p>
          <a:p>
            <a:endParaRPr lang="en-GB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North West Leicestershire Commemorates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working with town/parish councils and communities to commemorate in 2018.</a:t>
            </a:r>
          </a:p>
          <a:p>
            <a:endParaRPr lang="en-GB" sz="100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34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9007" y="0"/>
            <a:ext cx="10244796" cy="774700"/>
          </a:xfrm>
        </p:spPr>
        <p:txBody>
          <a:bodyPr>
            <a:noAutofit/>
          </a:bodyPr>
          <a:lstStyle/>
          <a:p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/>
              <a:t/>
            </a:r>
            <a:br>
              <a:rPr lang="en-GB" sz="4400" dirty="0"/>
            </a:br>
            <a:r>
              <a:rPr lang="en-GB" sz="4400" b="1" dirty="0" smtClean="0"/>
              <a:t>50 weeks | 50 stories</a:t>
            </a:r>
            <a:endParaRPr lang="en-GB" sz="4400" b="1" dirty="0"/>
          </a:p>
        </p:txBody>
      </p:sp>
      <p:pic>
        <p:nvPicPr>
          <p:cNvPr id="23" name="Picture 2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015" y="5497899"/>
            <a:ext cx="1149985" cy="1076325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l="34392" t="14551" r="24338" b="23280"/>
          <a:stretch>
            <a:fillRect/>
          </a:stretch>
        </p:blipFill>
        <p:spPr bwMode="auto">
          <a:xfrm>
            <a:off x="2070100" y="2347855"/>
            <a:ext cx="3454161" cy="4162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 l="61375" t="15874" r="3703" b="29893"/>
          <a:stretch>
            <a:fillRect/>
          </a:stretch>
        </p:blipFill>
        <p:spPr bwMode="auto">
          <a:xfrm>
            <a:off x="5956299" y="2361686"/>
            <a:ext cx="3353483" cy="4166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60400" y="342900"/>
            <a:ext cx="9918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 smtClean="0"/>
          </a:p>
          <a:p>
            <a:r>
              <a:rPr lang="en-GB" b="1" dirty="0" smtClean="0"/>
              <a:t>Coalville Times Feature</a:t>
            </a:r>
            <a:r>
              <a:rPr lang="en-GB" dirty="0" smtClean="0"/>
              <a:t>:</a:t>
            </a:r>
          </a:p>
          <a:p>
            <a:pPr algn="ctr"/>
            <a:endParaRPr lang="en-GB" dirty="0"/>
          </a:p>
          <a:p>
            <a:r>
              <a:rPr lang="en-GB" dirty="0" smtClean="0"/>
              <a:t>Opportunities: Telling the story of the stories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Raise the profile of these stories, and carry them on a dedicated tab in Choose Coalville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9734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9007" y="0"/>
            <a:ext cx="10244796" cy="774700"/>
          </a:xfrm>
        </p:spPr>
        <p:txBody>
          <a:bodyPr>
            <a:noAutofit/>
          </a:bodyPr>
          <a:lstStyle/>
          <a:p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 smtClean="0"/>
              <a:t/>
            </a:r>
            <a:br>
              <a:rPr lang="en-GB" sz="4400" dirty="0" smtClean="0"/>
            </a:br>
            <a:endParaRPr lang="en-GB" sz="4400" dirty="0"/>
          </a:p>
        </p:txBody>
      </p:sp>
      <p:pic>
        <p:nvPicPr>
          <p:cNvPr id="23" name="Picture 2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015" y="5497899"/>
            <a:ext cx="1149985" cy="1076325"/>
          </a:xfrm>
          <a:prstGeom prst="rect">
            <a:avLst/>
          </a:prstGeom>
        </p:spPr>
      </p:pic>
      <p:pic>
        <p:nvPicPr>
          <p:cNvPr id="25602" name="Picture 2" descr="Chorus Theatre -imagine - create - experience">
            <a:hlinkClick r:id="rId3" tooltip="Chorus Theatre - imagine - create - experienc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7609" y="163512"/>
            <a:ext cx="4657816" cy="2554288"/>
          </a:xfrm>
          <a:prstGeom prst="rect">
            <a:avLst/>
          </a:prstGeom>
          <a:noFill/>
        </p:spPr>
      </p:pic>
      <p:pic>
        <p:nvPicPr>
          <p:cNvPr id="25604" name="Picture 4" descr="Image may contain: 5 people, people smiling, people stand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3669" y="2626745"/>
            <a:ext cx="5245100" cy="3409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6" name="Picture 6" descr="Image may contain: one or more people, people dancing and tex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05943" y="2921075"/>
            <a:ext cx="2049482" cy="2910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8" name="Picture 8" descr="Image may contain: tex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77829" y="2626745"/>
            <a:ext cx="2358202" cy="3319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762000" y="11016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To commemorate the soldier stories (Famous 50) from the Coalville area with a participatory community performance project in the autumn of 2017.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To actively engage members of the local community in a creative heritage project.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444500"/>
            <a:ext cx="5778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itchFamily="34" charset="0"/>
                <a:cs typeface="Arial" pitchFamily="34" charset="0"/>
              </a:rPr>
              <a:t>One Day Community Play – 14 October 2017</a:t>
            </a:r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34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2276" t="11641" r="13228" b="30991"/>
          <a:stretch>
            <a:fillRect/>
          </a:stretch>
        </p:blipFill>
        <p:spPr bwMode="auto">
          <a:xfrm>
            <a:off x="2184400" y="1050925"/>
            <a:ext cx="8064500" cy="49688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9007" y="0"/>
            <a:ext cx="10244796" cy="774700"/>
          </a:xfrm>
        </p:spPr>
        <p:txBody>
          <a:bodyPr>
            <a:noAutofit/>
          </a:bodyPr>
          <a:lstStyle/>
          <a:p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/>
              <a:t/>
            </a:r>
            <a:br>
              <a:rPr lang="en-GB" sz="4400" dirty="0"/>
            </a:br>
            <a:endParaRPr lang="en-GB" sz="4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1999" cy="9271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North West</a:t>
            </a:r>
            <a:r>
              <a:rPr kumimoji="0" lang="en-GB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Leicestershire Commemorates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000" y="1473200"/>
            <a:ext cx="332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sz="1000" b="1" dirty="0" smtClean="0">
              <a:latin typeface="Century Gothic" pitchFamily="34" charset="0"/>
            </a:endParaRPr>
          </a:p>
        </p:txBody>
      </p:sp>
      <p:pic>
        <p:nvPicPr>
          <p:cNvPr id="8" name="Picture 4" descr="NWLDC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5434013"/>
            <a:ext cx="2590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492500" y="6081713"/>
            <a:ext cx="8699500" cy="431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081713"/>
            <a:ext cx="611188" cy="431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9656763" y="6107113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www.nwleics.gov.uk</a:t>
            </a:r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34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015" y="5497899"/>
            <a:ext cx="1149985" cy="1076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87591" y="3750747"/>
            <a:ext cx="41406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72860" y="39354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2486" t="11375" r="13438" b="28307"/>
          <a:stretch>
            <a:fillRect/>
          </a:stretch>
        </p:blipFill>
        <p:spPr bwMode="auto">
          <a:xfrm>
            <a:off x="195263" y="487363"/>
            <a:ext cx="5507037" cy="358933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11015" t="12698" r="11034" b="9525"/>
          <a:stretch>
            <a:fillRect/>
          </a:stretch>
        </p:blipFill>
        <p:spPr bwMode="auto">
          <a:xfrm>
            <a:off x="5953125" y="1436688"/>
            <a:ext cx="5832475" cy="46593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9734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847" t="11641" r="952" b="16402"/>
          <a:stretch>
            <a:fillRect/>
          </a:stretch>
        </p:blipFill>
        <p:spPr bwMode="auto">
          <a:xfrm>
            <a:off x="622300" y="1904942"/>
            <a:ext cx="6934200" cy="406405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3122084" y="1174234"/>
            <a:ext cx="3970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https://www.heritageopendays.org.uk</a:t>
            </a:r>
            <a:r>
              <a:rPr lang="en-GB" dirty="0" smtClean="0"/>
              <a:t>/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19757" t="11641" r="72467" b="83191"/>
          <a:stretch>
            <a:fillRect/>
          </a:stretch>
        </p:blipFill>
        <p:spPr bwMode="auto">
          <a:xfrm>
            <a:off x="1227644" y="1003300"/>
            <a:ext cx="1744155" cy="9271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683000" y="1524000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7 – 10 September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9007" y="0"/>
            <a:ext cx="10244796" cy="774700"/>
          </a:xfrm>
        </p:spPr>
        <p:txBody>
          <a:bodyPr>
            <a:noAutofit/>
          </a:bodyPr>
          <a:lstStyle/>
          <a:p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/>
              <a:t/>
            </a:r>
            <a:br>
              <a:rPr lang="en-GB" sz="4400" dirty="0"/>
            </a:br>
            <a:endParaRPr lang="en-GB" sz="4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1999" cy="927100"/>
          </a:xfrm>
          <a:prstGeom prst="rect">
            <a:avLst/>
          </a:prstGeom>
          <a:solidFill>
            <a:srgbClr val="CF3591"/>
          </a:solidFill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North West</a:t>
            </a:r>
            <a:r>
              <a:rPr kumimoji="0" lang="en-GB" sz="3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Leicestershire Heritage Festival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000" y="1473200"/>
            <a:ext cx="332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GB" sz="1000" b="1" dirty="0" smtClean="0">
              <a:latin typeface="Century Gothic" pitchFamily="34" charset="0"/>
            </a:endParaRPr>
          </a:p>
        </p:txBody>
      </p:sp>
      <p:pic>
        <p:nvPicPr>
          <p:cNvPr id="8" name="Picture 4" descr="NWLDC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5446713"/>
            <a:ext cx="2590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492500" y="6094413"/>
            <a:ext cx="8699500" cy="431800"/>
          </a:xfrm>
          <a:prstGeom prst="rect">
            <a:avLst/>
          </a:prstGeom>
          <a:solidFill>
            <a:srgbClr val="CF359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094413"/>
            <a:ext cx="611188" cy="431800"/>
          </a:xfrm>
          <a:prstGeom prst="rect">
            <a:avLst/>
          </a:prstGeom>
          <a:solidFill>
            <a:srgbClr val="CF359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9656763" y="6119813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www.nwleics.gov.uk</a:t>
            </a:r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26400" y="1676400"/>
            <a:ext cx="368300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 smtClean="0"/>
              <a:t>North West Leicestershire</a:t>
            </a:r>
          </a:p>
          <a:p>
            <a:pPr algn="ctr"/>
            <a:r>
              <a:rPr lang="en-GB" sz="2500" b="1" dirty="0" smtClean="0"/>
              <a:t>Heritage Festival</a:t>
            </a:r>
          </a:p>
          <a:p>
            <a:pPr algn="ctr"/>
            <a:r>
              <a:rPr lang="en-GB" sz="2500" b="1" dirty="0" smtClean="0"/>
              <a:t>1 – 17 September 2017</a:t>
            </a:r>
          </a:p>
          <a:p>
            <a:pPr algn="ctr"/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</a:t>
            </a:r>
            <a:r>
              <a:rPr lang="en-GB" sz="2000" dirty="0" smtClean="0"/>
              <a:t>encourage local organisations to celebrate heritage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local promotion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funding (small grant scheme)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link in with heritage open days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7823200" y="1155700"/>
            <a:ext cx="0" cy="4775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9734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9007" y="0"/>
            <a:ext cx="10244796" cy="774700"/>
          </a:xfrm>
        </p:spPr>
        <p:txBody>
          <a:bodyPr>
            <a:noAutofit/>
          </a:bodyPr>
          <a:lstStyle/>
          <a:p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/>
              <a:t/>
            </a:r>
            <a:br>
              <a:rPr lang="en-GB" sz="4400" dirty="0"/>
            </a:b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/>
              <a:t/>
            </a:r>
            <a:br>
              <a:rPr lang="en-GB" sz="4400" dirty="0"/>
            </a:br>
            <a:endParaRPr lang="en-GB" sz="4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1999" cy="1066800"/>
          </a:xfrm>
          <a:prstGeom prst="rect">
            <a:avLst/>
          </a:prstGeom>
          <a:solidFill>
            <a:srgbClr val="CF3591"/>
          </a:solidFill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Cultura</a:t>
            </a:r>
            <a:r>
              <a:rPr lang="en-GB" sz="3000" b="1" noProof="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l Services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Picture 4" descr="NWLDC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5484813"/>
            <a:ext cx="2590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492500" y="6132513"/>
            <a:ext cx="8699500" cy="431800"/>
          </a:xfrm>
          <a:prstGeom prst="rect">
            <a:avLst/>
          </a:prstGeom>
          <a:solidFill>
            <a:srgbClr val="CF359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6132513"/>
            <a:ext cx="611188" cy="431800"/>
          </a:xfrm>
          <a:prstGeom prst="rect">
            <a:avLst/>
          </a:prstGeom>
          <a:solidFill>
            <a:srgbClr val="CF359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9656763" y="6157913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www.nwleics.gov.uk</a:t>
            </a:r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84400" y="23368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 smtClean="0"/>
              <a:t>Wendy May – 01530 454769</a:t>
            </a:r>
          </a:p>
          <a:p>
            <a:r>
              <a:rPr lang="en-GB" sz="3000" dirty="0" smtClean="0"/>
              <a:t>wendy.may@nwleicestershire.gov.uk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xmlns="" val="279734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186</Words>
  <Application>Microsoft Office PowerPoint</Application>
  <PresentationFormat>Custom</PresentationFormat>
  <Paragraphs>60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      </vt:lpstr>
      <vt:lpstr>      50 weeks | 50 stories</vt:lpstr>
      <vt:lpstr>      </vt:lpstr>
      <vt:lpstr>      </vt:lpstr>
      <vt:lpstr>Slide 6</vt:lpstr>
      <vt:lpstr>      </vt:lpstr>
      <vt:lpstr>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ASHMAN</dc:creator>
  <cp:lastModifiedBy>wmay</cp:lastModifiedBy>
  <cp:revision>82</cp:revision>
  <dcterms:created xsi:type="dcterms:W3CDTF">2017-01-25T16:01:26Z</dcterms:created>
  <dcterms:modified xsi:type="dcterms:W3CDTF">2017-06-07T15:38:58Z</dcterms:modified>
</cp:coreProperties>
</file>