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8" r:id="rId5"/>
    <p:sldId id="312" r:id="rId6"/>
    <p:sldId id="317" r:id="rId7"/>
    <p:sldId id="316" r:id="rId8"/>
    <p:sldId id="315" r:id="rId9"/>
    <p:sldId id="318" r:id="rId10"/>
    <p:sldId id="319" r:id="rId11"/>
    <p:sldId id="313" r:id="rId12"/>
    <p:sldId id="314" r:id="rId13"/>
  </p:sldIdLst>
  <p:sldSz cx="9144000" cy="6858000" type="screen4x3"/>
  <p:notesSz cx="6669088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28C"/>
    <a:srgbClr val="FFFF66"/>
    <a:srgbClr val="0DAF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88225" autoAdjust="0"/>
  </p:normalViewPr>
  <p:slideViewPr>
    <p:cSldViewPr>
      <p:cViewPr varScale="1">
        <p:scale>
          <a:sx n="96" d="100"/>
          <a:sy n="96" d="100"/>
        </p:scale>
        <p:origin x="21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783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748" y="1"/>
            <a:ext cx="28897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714DD-7512-4EBC-B3A6-9B9139E44C61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284"/>
            <a:ext cx="2889783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748" y="9377284"/>
            <a:ext cx="28897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1A14-91D4-4A7D-87A2-298C5B36B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1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1"/>
            <a:ext cx="6669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"/>
            <a:ext cx="2891340" cy="4937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7750" y="1"/>
            <a:ext cx="2888224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739775"/>
            <a:ext cx="4933950" cy="37020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66753" y="4690230"/>
            <a:ext cx="5334024" cy="44409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9378873"/>
            <a:ext cx="2891340" cy="493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7750" y="9377285"/>
            <a:ext cx="2888224" cy="4906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98CA1C-08B1-4A84-9557-86AED0DFAA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19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68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60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0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63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5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62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7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27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898CA1C-08B1-4A84-9557-86AED0DFAA2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2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1E1A-5EDA-4023-BCE6-8D80AEA2FF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6B8C-47EB-4B57-A3A3-59CACA176F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92F0-F409-4D0F-92B3-ACE676565F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1069-4296-444D-A56D-39F2ED26B8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7050-20E8-4E2C-9CEB-41487ED325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B23B-BAA8-4C96-9548-C61D34A6F9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B2DB3-30F6-4EB6-B8E7-8C34F49B97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9B851-7721-4425-AEDC-D55C95BEE3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42E6-244A-4DA1-AB18-9C10A3780C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46D0-15BC-4A81-BAD2-E671895BB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D573-E397-4151-B9D8-75603DC450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988B7B-865F-4323-B79A-D432D103AF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" y="81609"/>
            <a:ext cx="2308658" cy="1631415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4248" y="1196752"/>
            <a:ext cx="223224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www.nwleics.gov.uk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9888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Developing a </a:t>
            </a:r>
            <a:br>
              <a:rPr lang="en-GB" sz="4800" dirty="0" smtClean="0">
                <a:solidFill>
                  <a:schemeClr val="tx1"/>
                </a:solidFill>
              </a:rPr>
            </a:br>
            <a:r>
              <a:rPr lang="en-GB" sz="4800" dirty="0" smtClean="0">
                <a:solidFill>
                  <a:schemeClr val="tx1"/>
                </a:solidFill>
              </a:rPr>
              <a:t>Health and Wellbeing Strategy</a:t>
            </a:r>
            <a:br>
              <a:rPr lang="en-GB" sz="4800" dirty="0" smtClean="0">
                <a:solidFill>
                  <a:schemeClr val="tx1"/>
                </a:solidFill>
              </a:rPr>
            </a:br>
            <a:r>
              <a:rPr lang="en-GB" sz="4800" dirty="0" smtClean="0">
                <a:solidFill>
                  <a:schemeClr val="tx1"/>
                </a:solidFill>
              </a:rPr>
              <a:t>for North West Leicestershire</a:t>
            </a:r>
            <a:endParaRPr lang="en-GB" sz="48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700808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39652" y="1166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Introduction </a:t>
            </a:r>
            <a:endParaRPr lang="en-GB" sz="66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51520" y="198884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NWLDC has commissioned Knight,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Kavanagh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Page Ltd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KK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to produce a Health and Wellbeing Strategy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strategy will set out a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year) vision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priorities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include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objectives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next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five years</a:t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show how the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agencies will contribute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to, support, promote and deliver the objectives of the strategy 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will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inform the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work of a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range of council departments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and partner agencies.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1"/>
          <a:stretch/>
        </p:blipFill>
        <p:spPr>
          <a:xfrm>
            <a:off x="5364088" y="1988840"/>
            <a:ext cx="626125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120" y="26238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Linking to the Sport and Leisure Project</a:t>
            </a:r>
            <a:endParaRPr lang="en-GB" sz="4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851920" y="2060848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Health and Wellbeing Strategy is being produced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tandem with the Sport and Leisure Project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Bidders for the contract are being asked how they will improve health, wellbeing, social and community outcomes in the district 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successful provider will need to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 how they are performing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 our health and well-being strategy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9525" b="18889"/>
          <a:stretch/>
        </p:blipFill>
        <p:spPr>
          <a:xfrm>
            <a:off x="-180528" y="2060848"/>
            <a:ext cx="3816424" cy="31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Timescales</a:t>
            </a:r>
            <a:endParaRPr lang="en-GB" sz="5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051720" y="144418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strategy will take 6 – 8 months to develop. We hope it will be in place by the end of 2018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492896"/>
            <a:ext cx="2376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1.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Existing policies (NWLDC)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Existing policies (partners)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Demographic review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Data review (e.g. sports facility users, housing) 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347683" y="2491070"/>
            <a:ext cx="26637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2. Initial consultation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Council officers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Public Health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Leicestershire County Council 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Leicestershire &amp; Rutland Sport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Sport England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Local Strategic Partnership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NWL Staying Healthy Partnership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Parish and town councils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Others (as agreed)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2492896"/>
            <a:ext cx="2664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3. Interim outline strategy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Showing key potential strategy issues including trends, interdependencies, assets, workforce, existing programmes, provision for target groups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01317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4. Wider consultation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To discuss key issues, the proposed vision and objectives, the roles of NWLDC and partners, facility use and health and wellbeing provision </a:t>
            </a:r>
            <a:endParaRPr lang="en-GB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683" y="5013176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5. Draft strategy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The draft strategy is drawn up and shared with the Steering Group and any additional comments are received </a:t>
            </a:r>
            <a:endParaRPr lang="en-GB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5013176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6. Final strategy</a:t>
            </a:r>
          </a:p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Production and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Executive summary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First period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Linked to monitoring and evaluation framework </a:t>
            </a:r>
            <a:endParaRPr lang="en-GB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NWLDC’s role</a:t>
            </a:r>
            <a:endParaRPr lang="en-GB" sz="5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211960" y="1815023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Several district council services have a direct impact 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public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health and wellbeing: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Leisure and green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 travel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Environmental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District councils are also in a good position to influence and affect health and wellbeing outcomes through partnership working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>
          <a:xfrm>
            <a:off x="-252536" y="1497559"/>
            <a:ext cx="432048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53136"/>
            <a:ext cx="3480516" cy="21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Initial findings</a:t>
            </a:r>
            <a:endParaRPr lang="en-GB" sz="5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utoShape 2" descr="Image result for old disabled person active"/>
          <p:cNvSpPr>
            <a:spLocks noChangeAspect="1" noChangeArrowheads="1"/>
          </p:cNvSpPr>
          <p:nvPr/>
        </p:nvSpPr>
        <p:spPr bwMode="auto">
          <a:xfrm>
            <a:off x="1187624" y="1995335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167649" y="1641782"/>
            <a:ext cx="5724831" cy="3226519"/>
            <a:chOff x="0" y="0"/>
            <a:chExt cx="4581255" cy="2743200"/>
          </a:xfrm>
        </p:grpSpPr>
        <p:pic>
          <p:nvPicPr>
            <p:cNvPr id="7" name="Chart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38" y="-6096"/>
              <a:ext cx="4584482" cy="27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Chart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" y="-6096"/>
              <a:ext cx="4578745" cy="2755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174818" y="5085184"/>
            <a:ext cx="56456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North West Leicestershire has both: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Higher levels of physical inactivity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Higher levels of physical activity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refers </a:t>
            </a:r>
            <a:r>
              <a:rPr lang="en-US" dirty="0" smtClean="0">
                <a:solidFill>
                  <a:schemeClr val="tx1"/>
                </a:solidFill>
              </a:rPr>
              <a:t>to exercising </a:t>
            </a:r>
            <a:r>
              <a:rPr lang="en-US" dirty="0">
                <a:solidFill>
                  <a:schemeClr val="tx1"/>
                </a:solidFill>
              </a:rPr>
              <a:t>three or </a:t>
            </a:r>
            <a:r>
              <a:rPr lang="en-US" dirty="0" smtClean="0">
                <a:solidFill>
                  <a:schemeClr val="tx1"/>
                </a:solidFill>
              </a:rPr>
              <a:t>more times</a:t>
            </a:r>
            <a:r>
              <a:rPr lang="en-US" dirty="0">
                <a:solidFill>
                  <a:schemeClr val="tx1"/>
                </a:solidFill>
              </a:rPr>
              <a:t> per </a:t>
            </a:r>
            <a:r>
              <a:rPr lang="en-US" dirty="0" smtClean="0">
                <a:solidFill>
                  <a:schemeClr val="tx1"/>
                </a:solidFill>
              </a:rPr>
              <a:t>week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41782"/>
            <a:ext cx="2957897" cy="39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66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Initial findings</a:t>
            </a:r>
            <a:endParaRPr lang="en-GB" sz="5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923928" y="1502688"/>
            <a:ext cx="5123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 North West Leicestershire: 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Adult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obesity (29.1%) is above the national (24.0%) and regional (25.5%)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average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Child obesity rates are slightly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below the national average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Age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profile – 65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increases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c.18.5k to 24.5k 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2027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most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popular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sports are cycling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gym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swimming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People have busy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lifestyles with high levels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employment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Transport is an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issue,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can add to elevated levels of rural and social isolation.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utoShape 2" descr="Image result for old disabled person active"/>
          <p:cNvSpPr>
            <a:spLocks noChangeAspect="1" noChangeArrowheads="1"/>
          </p:cNvSpPr>
          <p:nvPr/>
        </p:nvSpPr>
        <p:spPr bwMode="auto">
          <a:xfrm>
            <a:off x="1187624" y="1995335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82" y="1995335"/>
            <a:ext cx="4176515" cy="2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1663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Your involvement</a:t>
            </a:r>
            <a:endParaRPr lang="en-GB" sz="5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51520" y="1916832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This is the first stage of writing the strategy, so it’s the first opportunity for you to guide its development.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Q. What do you think are the key health and     well-being issues that the strategy should address?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Why?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Q. How can we monitor progress? 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1168" b="-1168"/>
          <a:stretch/>
        </p:blipFill>
        <p:spPr>
          <a:xfrm>
            <a:off x="5265822" y="1988840"/>
            <a:ext cx="5572322" cy="32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0"/>
          <a:stretch/>
        </p:blipFill>
        <p:spPr>
          <a:xfrm>
            <a:off x="7451174" y="5866884"/>
            <a:ext cx="1441306" cy="9464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9652" y="14264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tx1"/>
                </a:solidFill>
              </a:rPr>
              <a:t>Questions</a:t>
            </a:r>
            <a:endParaRPr lang="en-GB" sz="66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51520" y="1268760"/>
            <a:ext cx="864096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367644" y="2564904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Please ask any questions you may have</a:t>
            </a:r>
            <a:endParaRPr lang="en-GB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912286897D3442A2AF186F4480A520" ma:contentTypeVersion="2" ma:contentTypeDescription="Create a new document." ma:contentTypeScope="" ma:versionID="73d72d60e0af817f349a440687de0658">
  <xsd:schema xmlns:xsd="http://www.w3.org/2001/XMLSchema" xmlns:xs="http://www.w3.org/2001/XMLSchema" xmlns:p="http://schemas.microsoft.com/office/2006/metadata/properties" xmlns:ns2="0b69e03b-a365-4e9e-bff0-3e0799e3b55a" targetNamespace="http://schemas.microsoft.com/office/2006/metadata/properties" ma:root="true" ma:fieldsID="9359fba862701c6616e8e70f6cbd02c0" ns2:_="">
    <xsd:import namespace="0b69e03b-a365-4e9e-bff0-3e0799e3b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e03b-a365-4e9e-bff0-3e0799e3b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59CF3-0DA5-412D-8973-89D4525F7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9e03b-a365-4e9e-bff0-3e0799e3b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C4084-DC4F-4AE2-944A-BCA2EB6510C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69e03b-a365-4e9e-bff0-3e0799e3b55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0BCA33-7469-457D-9609-51965D7CCF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371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Microsoft YaHei</vt:lpstr>
      <vt:lpstr>Arial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jwragg</dc:creator>
  <cp:lastModifiedBy>CAROLINE ASHMAN</cp:lastModifiedBy>
  <cp:revision>527</cp:revision>
  <cp:lastPrinted>2016-09-09T11:07:22Z</cp:lastPrinted>
  <dcterms:created xsi:type="dcterms:W3CDTF">2007-05-01T08:33:57Z</dcterms:created>
  <dcterms:modified xsi:type="dcterms:W3CDTF">2018-06-01T13:08:16Z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0x010100C2912286897D3442A2AF186F4480A520</vt:lpwstr>
  </property>
</Properties>
</file>