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5"/>
    <p:sldMasterId id="2147483688" r:id="rId6"/>
    <p:sldMasterId id="2147483704" r:id="rId7"/>
    <p:sldMasterId id="2147483714" r:id="rId8"/>
  </p:sldMasterIdLst>
  <p:notesMasterIdLst>
    <p:notesMasterId r:id="rId30"/>
  </p:notesMasterIdLst>
  <p:handoutMasterIdLst>
    <p:handoutMasterId r:id="rId31"/>
  </p:handoutMasterIdLst>
  <p:sldIdLst>
    <p:sldId id="389" r:id="rId9"/>
    <p:sldId id="482" r:id="rId10"/>
    <p:sldId id="545" r:id="rId11"/>
    <p:sldId id="546" r:id="rId12"/>
    <p:sldId id="547" r:id="rId13"/>
    <p:sldId id="555" r:id="rId14"/>
    <p:sldId id="492" r:id="rId15"/>
    <p:sldId id="489" r:id="rId16"/>
    <p:sldId id="490" r:id="rId17"/>
    <p:sldId id="493" r:id="rId18"/>
    <p:sldId id="533" r:id="rId19"/>
    <p:sldId id="491" r:id="rId20"/>
    <p:sldId id="477" r:id="rId21"/>
    <p:sldId id="496" r:id="rId22"/>
    <p:sldId id="550" r:id="rId23"/>
    <p:sldId id="553" r:id="rId24"/>
    <p:sldId id="506" r:id="rId25"/>
    <p:sldId id="507" r:id="rId26"/>
    <p:sldId id="508" r:id="rId27"/>
    <p:sldId id="557" r:id="rId28"/>
    <p:sldId id="448" r:id="rId29"/>
  </p:sldIdLst>
  <p:sldSz cx="9144000" cy="6858000" type="screen4x3"/>
  <p:notesSz cx="6819900" cy="9918700"/>
  <p:custDataLst>
    <p:tags r:id="rId3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Corbe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Corbe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Corbe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Corbe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Corbel" pitchFamily="34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Corbel" pitchFamily="34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Corbel" pitchFamily="34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Corbel" pitchFamily="34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Corbe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596"/>
    <a:srgbClr val="27AAE1"/>
    <a:srgbClr val="FBB040"/>
    <a:srgbClr val="BE1E2D"/>
    <a:srgbClr val="6F2C91"/>
    <a:srgbClr val="33CC33"/>
    <a:srgbClr val="FFCC00"/>
    <a:srgbClr val="CC6600"/>
    <a:srgbClr val="996633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1" autoAdjust="0"/>
    <p:restoredTop sz="89843" autoAdjust="0"/>
  </p:normalViewPr>
  <p:slideViewPr>
    <p:cSldViewPr showGuides="1">
      <p:cViewPr varScale="1">
        <p:scale>
          <a:sx n="84" d="100"/>
          <a:sy n="84" d="100"/>
        </p:scale>
        <p:origin x="1258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B3644F-971F-4D41-8B68-1FF65C4528F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CD3D15-B681-451A-BCEC-D8F58930A165}">
      <dgm:prSet phldrT="[Text]"/>
      <dgm:spPr/>
      <dgm:t>
        <a:bodyPr/>
        <a:lstStyle/>
        <a:p>
          <a:r>
            <a:rPr lang="en-GB" dirty="0"/>
            <a:t>Consultations (Property / Route refinement)</a:t>
          </a:r>
          <a:endParaRPr lang="en-US" dirty="0"/>
        </a:p>
      </dgm:t>
    </dgm:pt>
    <dgm:pt modelId="{448D6900-BC70-4F25-B5A5-E4171B44044C}" type="parTrans" cxnId="{BF88B681-7876-4345-90C0-76695F451734}">
      <dgm:prSet/>
      <dgm:spPr/>
      <dgm:t>
        <a:bodyPr/>
        <a:lstStyle/>
        <a:p>
          <a:endParaRPr lang="en-US"/>
        </a:p>
      </dgm:t>
    </dgm:pt>
    <dgm:pt modelId="{650FF02D-3CE4-4342-996D-58815A803F74}" type="sibTrans" cxnId="{BF88B681-7876-4345-90C0-76695F451734}">
      <dgm:prSet/>
      <dgm:spPr/>
      <dgm:t>
        <a:bodyPr/>
        <a:lstStyle/>
        <a:p>
          <a:endParaRPr lang="en-US"/>
        </a:p>
      </dgm:t>
    </dgm:pt>
    <dgm:pt modelId="{75FB7A8C-7C88-4759-8354-D88C455EDE7D}">
      <dgm:prSet phldrT="[Text]"/>
      <dgm:spPr/>
      <dgm:t>
        <a:bodyPr/>
        <a:lstStyle/>
        <a:p>
          <a:r>
            <a:rPr lang="en-US" dirty="0"/>
            <a:t>Data gathering for </a:t>
          </a:r>
          <a:r>
            <a:rPr lang="en-US" dirty="0" smtClean="0"/>
            <a:t>EIA (Inc. Transport Assessments )</a:t>
          </a:r>
          <a:endParaRPr lang="en-US" dirty="0"/>
        </a:p>
      </dgm:t>
    </dgm:pt>
    <dgm:pt modelId="{6E74B551-76DC-4DA2-B14A-680437E2337A}" type="parTrans" cxnId="{6429050C-F662-428B-BA9B-7E30D1E44B0A}">
      <dgm:prSet/>
      <dgm:spPr/>
      <dgm:t>
        <a:bodyPr/>
        <a:lstStyle/>
        <a:p>
          <a:endParaRPr lang="en-US"/>
        </a:p>
      </dgm:t>
    </dgm:pt>
    <dgm:pt modelId="{FFC1DAF1-4F34-4680-8EC2-50454DFC9736}" type="sibTrans" cxnId="{6429050C-F662-428B-BA9B-7E30D1E44B0A}">
      <dgm:prSet/>
      <dgm:spPr/>
      <dgm:t>
        <a:bodyPr/>
        <a:lstStyle/>
        <a:p>
          <a:endParaRPr lang="en-US"/>
        </a:p>
      </dgm:t>
    </dgm:pt>
    <dgm:pt modelId="{B1CDCE5A-236A-4930-A2E3-9D83D9119CB6}">
      <dgm:prSet phldrT="[Text]"/>
      <dgm:spPr/>
      <dgm:t>
        <a:bodyPr/>
        <a:lstStyle/>
        <a:p>
          <a:r>
            <a:rPr lang="en-US" dirty="0"/>
            <a:t>Community engagement</a:t>
          </a:r>
        </a:p>
      </dgm:t>
    </dgm:pt>
    <dgm:pt modelId="{46854B01-4596-426F-97B2-26FBB1802041}" type="parTrans" cxnId="{9B43FD43-9AE8-4C12-B4A1-27AC685DCFB0}">
      <dgm:prSet/>
      <dgm:spPr/>
      <dgm:t>
        <a:bodyPr/>
        <a:lstStyle/>
        <a:p>
          <a:endParaRPr lang="en-GB"/>
        </a:p>
      </dgm:t>
    </dgm:pt>
    <dgm:pt modelId="{4BAD2DF4-F9AE-4078-AC48-D791CA629163}" type="sibTrans" cxnId="{9B43FD43-9AE8-4C12-B4A1-27AC685DCFB0}">
      <dgm:prSet/>
      <dgm:spPr/>
      <dgm:t>
        <a:bodyPr/>
        <a:lstStyle/>
        <a:p>
          <a:endParaRPr lang="en-GB"/>
        </a:p>
      </dgm:t>
    </dgm:pt>
    <dgm:pt modelId="{4D905E49-91FC-4D3D-A87B-DDB423BDCA99}">
      <dgm:prSet phldrT="[Text]"/>
      <dgm:spPr/>
      <dgm:t>
        <a:bodyPr/>
        <a:lstStyle/>
        <a:p>
          <a:r>
            <a:rPr lang="en-US" dirty="0" smtClean="0"/>
            <a:t>Priority surveys</a:t>
          </a:r>
          <a:endParaRPr lang="en-US" dirty="0"/>
        </a:p>
      </dgm:t>
    </dgm:pt>
    <dgm:pt modelId="{E54166AC-74AE-492C-82F8-509317E096FD}" type="parTrans" cxnId="{3B496DAD-1475-47F3-885E-5D414D4CC303}">
      <dgm:prSet/>
      <dgm:spPr/>
      <dgm:t>
        <a:bodyPr/>
        <a:lstStyle/>
        <a:p>
          <a:endParaRPr lang="en-GB"/>
        </a:p>
      </dgm:t>
    </dgm:pt>
    <dgm:pt modelId="{A928A1BC-C829-41DA-AF53-E9165E286D3B}" type="sibTrans" cxnId="{3B496DAD-1475-47F3-885E-5D414D4CC303}">
      <dgm:prSet/>
      <dgm:spPr/>
      <dgm:t>
        <a:bodyPr/>
        <a:lstStyle/>
        <a:p>
          <a:endParaRPr lang="en-GB"/>
        </a:p>
      </dgm:t>
    </dgm:pt>
    <dgm:pt modelId="{576FD015-F19A-4586-8AF4-92DA94F412EA}" type="pres">
      <dgm:prSet presAssocID="{18B3644F-971F-4D41-8B68-1FF65C4528F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0053401E-491E-43C6-A07A-ACCF9E47D589}" type="pres">
      <dgm:prSet presAssocID="{18B3644F-971F-4D41-8B68-1FF65C4528F4}" presName="Name1" presStyleCnt="0"/>
      <dgm:spPr/>
    </dgm:pt>
    <dgm:pt modelId="{BC8FE021-43A1-4604-8B75-0F5118F23DEB}" type="pres">
      <dgm:prSet presAssocID="{18B3644F-971F-4D41-8B68-1FF65C4528F4}" presName="cycle" presStyleCnt="0"/>
      <dgm:spPr/>
    </dgm:pt>
    <dgm:pt modelId="{7F423565-CA82-437F-A484-F81122EBB9DD}" type="pres">
      <dgm:prSet presAssocID="{18B3644F-971F-4D41-8B68-1FF65C4528F4}" presName="srcNode" presStyleLbl="node1" presStyleIdx="0" presStyleCnt="4"/>
      <dgm:spPr/>
    </dgm:pt>
    <dgm:pt modelId="{2FBE2D0F-2107-4334-8596-FE2D19F820AC}" type="pres">
      <dgm:prSet presAssocID="{18B3644F-971F-4D41-8B68-1FF65C4528F4}" presName="conn" presStyleLbl="parChTrans1D2" presStyleIdx="0" presStyleCnt="1"/>
      <dgm:spPr/>
      <dgm:t>
        <a:bodyPr/>
        <a:lstStyle/>
        <a:p>
          <a:endParaRPr lang="en-GB"/>
        </a:p>
      </dgm:t>
    </dgm:pt>
    <dgm:pt modelId="{C224B1E7-D664-4A2B-9C9E-E69F1F90B258}" type="pres">
      <dgm:prSet presAssocID="{18B3644F-971F-4D41-8B68-1FF65C4528F4}" presName="extraNode" presStyleLbl="node1" presStyleIdx="0" presStyleCnt="4"/>
      <dgm:spPr/>
    </dgm:pt>
    <dgm:pt modelId="{E6F412D7-D689-4BFD-B2AD-5FEB8A0C7892}" type="pres">
      <dgm:prSet presAssocID="{18B3644F-971F-4D41-8B68-1FF65C4528F4}" presName="dstNode" presStyleLbl="node1" presStyleIdx="0" presStyleCnt="4"/>
      <dgm:spPr/>
    </dgm:pt>
    <dgm:pt modelId="{971EFCE9-D386-428E-8041-7B95BC962BFE}" type="pres">
      <dgm:prSet presAssocID="{19CD3D15-B681-451A-BCEC-D8F58930A16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30C53D-2761-41D7-8F9D-D2749920B9F1}" type="pres">
      <dgm:prSet presAssocID="{19CD3D15-B681-451A-BCEC-D8F58930A165}" presName="accent_1" presStyleCnt="0"/>
      <dgm:spPr/>
    </dgm:pt>
    <dgm:pt modelId="{21F3D9F1-587A-404F-924D-67E06A7E3106}" type="pres">
      <dgm:prSet presAssocID="{19CD3D15-B681-451A-BCEC-D8F58930A165}" presName="accentRepeatNode" presStyleLbl="solidFgAcc1" presStyleIdx="0" presStyleCnt="4"/>
      <dgm:spPr/>
    </dgm:pt>
    <dgm:pt modelId="{0795EE31-B0B4-4D5A-9D2B-A3F898AB129A}" type="pres">
      <dgm:prSet presAssocID="{75FB7A8C-7C88-4759-8354-D88C455EDE7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CF2416-5092-4A4B-AE28-A7B285B6222E}" type="pres">
      <dgm:prSet presAssocID="{75FB7A8C-7C88-4759-8354-D88C455EDE7D}" presName="accent_2" presStyleCnt="0"/>
      <dgm:spPr/>
    </dgm:pt>
    <dgm:pt modelId="{3DAC58E0-A294-4E0F-ABB1-A3EC5EA6AA1C}" type="pres">
      <dgm:prSet presAssocID="{75FB7A8C-7C88-4759-8354-D88C455EDE7D}" presName="accentRepeatNode" presStyleLbl="solidFgAcc1" presStyleIdx="1" presStyleCnt="4"/>
      <dgm:spPr/>
    </dgm:pt>
    <dgm:pt modelId="{2A061543-4E0C-41F3-B2EA-A7DFC626B455}" type="pres">
      <dgm:prSet presAssocID="{4D905E49-91FC-4D3D-A87B-DDB423BDCA9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67A8BE-8976-414C-84BA-42522C4ABC26}" type="pres">
      <dgm:prSet presAssocID="{4D905E49-91FC-4D3D-A87B-DDB423BDCA99}" presName="accent_3" presStyleCnt="0"/>
      <dgm:spPr/>
    </dgm:pt>
    <dgm:pt modelId="{358CE9A8-7618-4465-B414-36D0D0A6C34A}" type="pres">
      <dgm:prSet presAssocID="{4D905E49-91FC-4D3D-A87B-DDB423BDCA99}" presName="accentRepeatNode" presStyleLbl="solidFgAcc1" presStyleIdx="2" presStyleCnt="4"/>
      <dgm:spPr/>
    </dgm:pt>
    <dgm:pt modelId="{D7B6FCF8-7D4D-419D-932A-0E647A24ED7C}" type="pres">
      <dgm:prSet presAssocID="{B1CDCE5A-236A-4930-A2E3-9D83D9119CB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A4EFD2-5495-454E-B7FB-0A2DAF2156E5}" type="pres">
      <dgm:prSet presAssocID="{B1CDCE5A-236A-4930-A2E3-9D83D9119CB6}" presName="accent_4" presStyleCnt="0"/>
      <dgm:spPr/>
    </dgm:pt>
    <dgm:pt modelId="{AD748310-E6B6-4619-9527-C4A59AE22B23}" type="pres">
      <dgm:prSet presAssocID="{B1CDCE5A-236A-4930-A2E3-9D83D9119CB6}" presName="accentRepeatNode" presStyleLbl="solidFgAcc1" presStyleIdx="3" presStyleCnt="4"/>
      <dgm:spPr/>
    </dgm:pt>
  </dgm:ptLst>
  <dgm:cxnLst>
    <dgm:cxn modelId="{24FAB451-29EB-46EF-A07A-58F4FE4ECC05}" type="presOf" srcId="{4D905E49-91FC-4D3D-A87B-DDB423BDCA99}" destId="{2A061543-4E0C-41F3-B2EA-A7DFC626B455}" srcOrd="0" destOrd="0" presId="urn:microsoft.com/office/officeart/2008/layout/VerticalCurvedList"/>
    <dgm:cxn modelId="{F9FD386B-79ED-415E-BB4F-D7740682B0C0}" type="presOf" srcId="{18B3644F-971F-4D41-8B68-1FF65C4528F4}" destId="{576FD015-F19A-4586-8AF4-92DA94F412EA}" srcOrd="0" destOrd="0" presId="urn:microsoft.com/office/officeart/2008/layout/VerticalCurvedList"/>
    <dgm:cxn modelId="{B64A346D-A4FB-44CB-9322-353D00135E10}" type="presOf" srcId="{B1CDCE5A-236A-4930-A2E3-9D83D9119CB6}" destId="{D7B6FCF8-7D4D-419D-932A-0E647A24ED7C}" srcOrd="0" destOrd="0" presId="urn:microsoft.com/office/officeart/2008/layout/VerticalCurvedList"/>
    <dgm:cxn modelId="{9B43FD43-9AE8-4C12-B4A1-27AC685DCFB0}" srcId="{18B3644F-971F-4D41-8B68-1FF65C4528F4}" destId="{B1CDCE5A-236A-4930-A2E3-9D83D9119CB6}" srcOrd="3" destOrd="0" parTransId="{46854B01-4596-426F-97B2-26FBB1802041}" sibTransId="{4BAD2DF4-F9AE-4078-AC48-D791CA629163}"/>
    <dgm:cxn modelId="{10F2FA39-EFDD-43B0-98AF-944DD0CF1496}" type="presOf" srcId="{19CD3D15-B681-451A-BCEC-D8F58930A165}" destId="{971EFCE9-D386-428E-8041-7B95BC962BFE}" srcOrd="0" destOrd="0" presId="urn:microsoft.com/office/officeart/2008/layout/VerticalCurvedList"/>
    <dgm:cxn modelId="{6429050C-F662-428B-BA9B-7E30D1E44B0A}" srcId="{18B3644F-971F-4D41-8B68-1FF65C4528F4}" destId="{75FB7A8C-7C88-4759-8354-D88C455EDE7D}" srcOrd="1" destOrd="0" parTransId="{6E74B551-76DC-4DA2-B14A-680437E2337A}" sibTransId="{FFC1DAF1-4F34-4680-8EC2-50454DFC9736}"/>
    <dgm:cxn modelId="{AF430F66-71EA-4A20-B8F4-2281EF078C49}" type="presOf" srcId="{650FF02D-3CE4-4342-996D-58815A803F74}" destId="{2FBE2D0F-2107-4334-8596-FE2D19F820AC}" srcOrd="0" destOrd="0" presId="urn:microsoft.com/office/officeart/2008/layout/VerticalCurvedList"/>
    <dgm:cxn modelId="{DF2180FF-E24C-46A7-9133-6BBFA9C85EFB}" type="presOf" srcId="{75FB7A8C-7C88-4759-8354-D88C455EDE7D}" destId="{0795EE31-B0B4-4D5A-9D2B-A3F898AB129A}" srcOrd="0" destOrd="0" presId="urn:microsoft.com/office/officeart/2008/layout/VerticalCurvedList"/>
    <dgm:cxn modelId="{BF88B681-7876-4345-90C0-76695F451734}" srcId="{18B3644F-971F-4D41-8B68-1FF65C4528F4}" destId="{19CD3D15-B681-451A-BCEC-D8F58930A165}" srcOrd="0" destOrd="0" parTransId="{448D6900-BC70-4F25-B5A5-E4171B44044C}" sibTransId="{650FF02D-3CE4-4342-996D-58815A803F74}"/>
    <dgm:cxn modelId="{3B496DAD-1475-47F3-885E-5D414D4CC303}" srcId="{18B3644F-971F-4D41-8B68-1FF65C4528F4}" destId="{4D905E49-91FC-4D3D-A87B-DDB423BDCA99}" srcOrd="2" destOrd="0" parTransId="{E54166AC-74AE-492C-82F8-509317E096FD}" sibTransId="{A928A1BC-C829-41DA-AF53-E9165E286D3B}"/>
    <dgm:cxn modelId="{81A1631B-FCC8-4F56-989B-081A65C931B3}" type="presParOf" srcId="{576FD015-F19A-4586-8AF4-92DA94F412EA}" destId="{0053401E-491E-43C6-A07A-ACCF9E47D589}" srcOrd="0" destOrd="0" presId="urn:microsoft.com/office/officeart/2008/layout/VerticalCurvedList"/>
    <dgm:cxn modelId="{352AF85D-11B0-4439-8E1F-1B5E4B202B9D}" type="presParOf" srcId="{0053401E-491E-43C6-A07A-ACCF9E47D589}" destId="{BC8FE021-43A1-4604-8B75-0F5118F23DEB}" srcOrd="0" destOrd="0" presId="urn:microsoft.com/office/officeart/2008/layout/VerticalCurvedList"/>
    <dgm:cxn modelId="{46A131B0-6A98-4F28-B20B-449C440CB34C}" type="presParOf" srcId="{BC8FE021-43A1-4604-8B75-0F5118F23DEB}" destId="{7F423565-CA82-437F-A484-F81122EBB9DD}" srcOrd="0" destOrd="0" presId="urn:microsoft.com/office/officeart/2008/layout/VerticalCurvedList"/>
    <dgm:cxn modelId="{9124C173-43F0-44B0-8E5B-05153304B503}" type="presParOf" srcId="{BC8FE021-43A1-4604-8B75-0F5118F23DEB}" destId="{2FBE2D0F-2107-4334-8596-FE2D19F820AC}" srcOrd="1" destOrd="0" presId="urn:microsoft.com/office/officeart/2008/layout/VerticalCurvedList"/>
    <dgm:cxn modelId="{215A0226-2A5C-4C0A-BC1E-CE3A96D29673}" type="presParOf" srcId="{BC8FE021-43A1-4604-8B75-0F5118F23DEB}" destId="{C224B1E7-D664-4A2B-9C9E-E69F1F90B258}" srcOrd="2" destOrd="0" presId="urn:microsoft.com/office/officeart/2008/layout/VerticalCurvedList"/>
    <dgm:cxn modelId="{090A3BC1-81FF-4365-BAFD-E4D6EFFFC610}" type="presParOf" srcId="{BC8FE021-43A1-4604-8B75-0F5118F23DEB}" destId="{E6F412D7-D689-4BFD-B2AD-5FEB8A0C7892}" srcOrd="3" destOrd="0" presId="urn:microsoft.com/office/officeart/2008/layout/VerticalCurvedList"/>
    <dgm:cxn modelId="{447C9D74-FAAC-463C-9A66-7F0CAA51C991}" type="presParOf" srcId="{0053401E-491E-43C6-A07A-ACCF9E47D589}" destId="{971EFCE9-D386-428E-8041-7B95BC962BFE}" srcOrd="1" destOrd="0" presId="urn:microsoft.com/office/officeart/2008/layout/VerticalCurvedList"/>
    <dgm:cxn modelId="{71FCB281-6DD9-47F2-AB2F-D4EB5A70BCE1}" type="presParOf" srcId="{0053401E-491E-43C6-A07A-ACCF9E47D589}" destId="{DA30C53D-2761-41D7-8F9D-D2749920B9F1}" srcOrd="2" destOrd="0" presId="urn:microsoft.com/office/officeart/2008/layout/VerticalCurvedList"/>
    <dgm:cxn modelId="{EB13D94B-69EE-469C-8777-48E8B4D9EF67}" type="presParOf" srcId="{DA30C53D-2761-41D7-8F9D-D2749920B9F1}" destId="{21F3D9F1-587A-404F-924D-67E06A7E3106}" srcOrd="0" destOrd="0" presId="urn:microsoft.com/office/officeart/2008/layout/VerticalCurvedList"/>
    <dgm:cxn modelId="{04923BCB-FDCA-489E-A9EB-F64C778DD54F}" type="presParOf" srcId="{0053401E-491E-43C6-A07A-ACCF9E47D589}" destId="{0795EE31-B0B4-4D5A-9D2B-A3F898AB129A}" srcOrd="3" destOrd="0" presId="urn:microsoft.com/office/officeart/2008/layout/VerticalCurvedList"/>
    <dgm:cxn modelId="{86A56471-CEEE-41D9-91B6-5FBE943ECC1E}" type="presParOf" srcId="{0053401E-491E-43C6-A07A-ACCF9E47D589}" destId="{E3CF2416-5092-4A4B-AE28-A7B285B6222E}" srcOrd="4" destOrd="0" presId="urn:microsoft.com/office/officeart/2008/layout/VerticalCurvedList"/>
    <dgm:cxn modelId="{DB973A92-72E3-4810-8A7C-3B17B9BA1CB2}" type="presParOf" srcId="{E3CF2416-5092-4A4B-AE28-A7B285B6222E}" destId="{3DAC58E0-A294-4E0F-ABB1-A3EC5EA6AA1C}" srcOrd="0" destOrd="0" presId="urn:microsoft.com/office/officeart/2008/layout/VerticalCurvedList"/>
    <dgm:cxn modelId="{BABCBE5A-7206-4382-977A-4C6094FF270B}" type="presParOf" srcId="{0053401E-491E-43C6-A07A-ACCF9E47D589}" destId="{2A061543-4E0C-41F3-B2EA-A7DFC626B455}" srcOrd="5" destOrd="0" presId="urn:microsoft.com/office/officeart/2008/layout/VerticalCurvedList"/>
    <dgm:cxn modelId="{A9BA4E2A-1781-4170-B7D6-F0F944D4BBF3}" type="presParOf" srcId="{0053401E-491E-43C6-A07A-ACCF9E47D589}" destId="{FD67A8BE-8976-414C-84BA-42522C4ABC26}" srcOrd="6" destOrd="0" presId="urn:microsoft.com/office/officeart/2008/layout/VerticalCurvedList"/>
    <dgm:cxn modelId="{FF0E7CB7-4237-4447-B8F0-9A1A35C78F4D}" type="presParOf" srcId="{FD67A8BE-8976-414C-84BA-42522C4ABC26}" destId="{358CE9A8-7618-4465-B414-36D0D0A6C34A}" srcOrd="0" destOrd="0" presId="urn:microsoft.com/office/officeart/2008/layout/VerticalCurvedList"/>
    <dgm:cxn modelId="{4BD91C66-2959-468E-B60E-FEAB508940F2}" type="presParOf" srcId="{0053401E-491E-43C6-A07A-ACCF9E47D589}" destId="{D7B6FCF8-7D4D-419D-932A-0E647A24ED7C}" srcOrd="7" destOrd="0" presId="urn:microsoft.com/office/officeart/2008/layout/VerticalCurvedList"/>
    <dgm:cxn modelId="{1B46EEE7-C710-43CD-B1FD-C90382EAF9C8}" type="presParOf" srcId="{0053401E-491E-43C6-A07A-ACCF9E47D589}" destId="{16A4EFD2-5495-454E-B7FB-0A2DAF2156E5}" srcOrd="8" destOrd="0" presId="urn:microsoft.com/office/officeart/2008/layout/VerticalCurvedList"/>
    <dgm:cxn modelId="{4B5BB81B-4F3F-4429-BA8A-FE176FEA19BA}" type="presParOf" srcId="{16A4EFD2-5495-454E-B7FB-0A2DAF2156E5}" destId="{AD748310-E6B6-4619-9527-C4A59AE22B2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4653" cy="4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84" tIns="45342" rIns="90684" bIns="45342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3659" y="0"/>
            <a:ext cx="2954653" cy="4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84" tIns="45342" rIns="90684" bIns="4534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0862"/>
            <a:ext cx="2954653" cy="4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84" tIns="45342" rIns="90684" bIns="45342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1"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3659" y="9420862"/>
            <a:ext cx="2954653" cy="4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84" tIns="45342" rIns="90684" bIns="4534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200">
                <a:latin typeface="Arial" charset="0"/>
              </a:defRPr>
            </a:lvl1pPr>
          </a:lstStyle>
          <a:p>
            <a:fld id="{4CC762D1-F4ED-4B42-B396-2853A13D1BF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4120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4653" cy="49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84" tIns="45342" rIns="90684" bIns="4534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57" name="Rectangle 9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2950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004" y="4712017"/>
            <a:ext cx="5001896" cy="446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84" tIns="45342" rIns="90684" bIns="453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65250" y="0"/>
            <a:ext cx="2954653" cy="49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84" tIns="45342" rIns="90684" bIns="4534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2452"/>
            <a:ext cx="2954653" cy="49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84" tIns="45342" rIns="90684" bIns="4534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5250" y="9422452"/>
            <a:ext cx="2954653" cy="49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84" tIns="45342" rIns="90684" bIns="4534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D01608C0-2E53-48E8-AE35-A45E339AA1D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0186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town.planning@hs2.org.uk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4000" dirty="0"/>
              <a:t>Welcome</a:t>
            </a:r>
            <a:r>
              <a:rPr lang="en-GB" sz="4000" baseline="0" dirty="0"/>
              <a:t> </a:t>
            </a:r>
            <a:r>
              <a:rPr lang="en-GB" sz="4000" baseline="0" dirty="0" smtClean="0"/>
              <a:t>delegates,</a:t>
            </a:r>
            <a:endParaRPr lang="en-GB" sz="4000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4000" baseline="0" dirty="0" smtClean="0"/>
              <a:t>Health </a:t>
            </a:r>
            <a:r>
              <a:rPr lang="en-GB" sz="4000" baseline="0" dirty="0"/>
              <a:t>and safety notice,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4000" baseline="0" dirty="0"/>
              <a:t>introduction of HS2 colleagues.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08C0-2E53-48E8-AE35-A45E339AA1D3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625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08C0-2E53-48E8-AE35-A45E339AA1D3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954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as appropriate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08C0-2E53-48E8-AE35-A45E339AA1D3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584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21038" y="514350"/>
            <a:ext cx="3422650" cy="256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08C0-2E53-48E8-AE35-A45E339AA1D3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5424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21038" y="514350"/>
            <a:ext cx="3422650" cy="256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08C0-2E53-48E8-AE35-A45E339AA1D3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673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21038" y="514350"/>
            <a:ext cx="3422650" cy="256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08C0-2E53-48E8-AE35-A45E339AA1D3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4757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08C0-2E53-48E8-AE35-A45E339AA1D3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598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08C0-2E53-48E8-AE35-A45E339AA1D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294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08C0-2E53-48E8-AE35-A45E339AA1D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446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08C0-2E53-48E8-AE35-A45E339AA1D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797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08C0-2E53-48E8-AE35-A45E339AA1D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97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fontAlgn="base" hangingPunct="0"/>
            <a:r>
              <a:rPr kumimoji="1" lang="en-GB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Safeguarding – planning applications </a:t>
            </a:r>
            <a:endParaRPr kumimoji="1"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kumimoji="1"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Once safeguarding directions are issued by the Secretary of State, local authorities are required to consult HS2 Ltd on planning applications within the safeguarded area.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kumimoji="1"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Guidance for local authorities will accompany the issue of the safeguarding directions.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kumimoji="1"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Consultations should be sent to a dedicated email address – </a:t>
            </a:r>
            <a:r>
              <a:rPr kumimoji="1"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/>
              </a:rPr>
              <a:t>town.planning@hs2.org.uk</a:t>
            </a:r>
            <a:r>
              <a:rPr kumimoji="1"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kumimoji="1"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HS2 Ltd will work with local authorities and developers to understand any potential conflicts with the railway.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kumimoji="1"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Prior to announcement any questions on the general safeguarding process can be sent to </a:t>
            </a:r>
            <a:r>
              <a:rPr kumimoji="1"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/>
              </a:rPr>
              <a:t>town.planning@hs2.org.uk</a:t>
            </a:r>
            <a:r>
              <a:rPr kumimoji="1"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and the town planning team can meet with local authorities’ development management teams if needed once the safeguarding directions have been issued.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08C0-2E53-48E8-AE35-A45E339AA1D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661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08C0-2E53-48E8-AE35-A45E339AA1D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800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Phase 2A</a:t>
            </a:r>
            <a:r>
              <a:rPr lang="en-GB" baseline="0" dirty="0" smtClean="0"/>
              <a:t> example property schemes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Phase 2B schemes subject to  consultation and </a:t>
            </a:r>
            <a:r>
              <a:rPr lang="en-GB" baseline="0" dirty="0" err="1" smtClean="0"/>
              <a:t>SoS</a:t>
            </a:r>
            <a:r>
              <a:rPr lang="en-GB" baseline="0" dirty="0" smtClean="0"/>
              <a:t> decision (this diagram will be the starting point)</a:t>
            </a:r>
          </a:p>
          <a:p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08C0-2E53-48E8-AE35-A45E339AA1D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476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Example from Phase</a:t>
            </a:r>
            <a:r>
              <a:rPr lang="en-GB" baseline="0" dirty="0" smtClean="0"/>
              <a:t> 1 safeguarding and discretionary schemes</a:t>
            </a:r>
          </a:p>
          <a:p>
            <a:endParaRPr lang="en-GB" baseline="0" dirty="0" smtClean="0"/>
          </a:p>
          <a:p>
            <a:r>
              <a:rPr lang="en-GB" baseline="0" dirty="0" smtClean="0"/>
              <a:t>Key:</a:t>
            </a:r>
          </a:p>
          <a:p>
            <a:r>
              <a:rPr lang="en-GB" baseline="0" dirty="0" smtClean="0"/>
              <a:t>Grey zone: Safeguarded area</a:t>
            </a:r>
          </a:p>
          <a:p>
            <a:endParaRPr lang="en-GB" baseline="0" dirty="0" smtClean="0"/>
          </a:p>
          <a:p>
            <a:r>
              <a:rPr lang="en-GB" baseline="0" dirty="0" smtClean="0"/>
              <a:t>Homeowner Payments are only available in rural areas.</a:t>
            </a:r>
          </a:p>
          <a:p>
            <a:r>
              <a:rPr lang="en-GB" baseline="0" dirty="0" smtClean="0"/>
              <a:t>Orange: Rural Support Zone</a:t>
            </a:r>
          </a:p>
          <a:p>
            <a:r>
              <a:rPr lang="en-GB" baseline="0" dirty="0" smtClean="0"/>
              <a:t>Pink: Homeowner protection zone 1 (£22,500)</a:t>
            </a:r>
          </a:p>
          <a:p>
            <a:r>
              <a:rPr lang="en-GB" baseline="0" dirty="0" smtClean="0"/>
              <a:t>Green: Homeowner protection zone 2 (£15,000)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Yellow: Home owner protection zone 3 (£7,500)</a:t>
            </a:r>
          </a:p>
          <a:p>
            <a:endParaRPr lang="en-GB" dirty="0" smtClean="0"/>
          </a:p>
          <a:p>
            <a:r>
              <a:rPr lang="en-GB" dirty="0" smtClean="0"/>
              <a:t>All property related</a:t>
            </a:r>
            <a:r>
              <a:rPr lang="en-GB" baseline="0" dirty="0" smtClean="0"/>
              <a:t> matters (i.e. what is determined to be a rural area, the payments available </a:t>
            </a:r>
            <a:r>
              <a:rPr lang="en-GB" baseline="0" dirty="0" err="1" smtClean="0"/>
              <a:t>etc</a:t>
            </a:r>
            <a:r>
              <a:rPr lang="en-GB" baseline="0" dirty="0" smtClean="0"/>
              <a:t>) will be consulted on following route announcement.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08C0-2E53-48E8-AE35-A45E339AA1D3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62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267744" y="2636838"/>
            <a:ext cx="6335713" cy="13716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5596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735" y="4076700"/>
            <a:ext cx="6335713" cy="1600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2339975" y="4076700"/>
            <a:ext cx="6804025" cy="0"/>
          </a:xfrm>
          <a:prstGeom prst="line">
            <a:avLst/>
          </a:prstGeom>
          <a:noFill/>
          <a:ln w="9525">
            <a:solidFill>
              <a:srgbClr val="0055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25000" lnSpcReduction="20000"/>
          </a:bodyPr>
          <a:lstStyle/>
          <a:p>
            <a:endParaRPr lang="en-GB"/>
          </a:p>
        </p:txBody>
      </p:sp>
      <p:sp>
        <p:nvSpPr>
          <p:cNvPr id="51210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7544" y="6525344"/>
            <a:ext cx="8064500" cy="252264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fld id="{49D5E6D4-7C3F-4859-8410-7E7D9A52DAB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7" y="332656"/>
            <a:ext cx="2736303" cy="84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" y="1484784"/>
            <a:ext cx="9144000" cy="18963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Rectangle 10"/>
          <p:cNvSpPr txBox="1">
            <a:spLocks noChangeArrowheads="1"/>
          </p:cNvSpPr>
          <p:nvPr userDrawn="1"/>
        </p:nvSpPr>
        <p:spPr>
          <a:xfrm>
            <a:off x="467546" y="6525344"/>
            <a:ext cx="8064500" cy="252264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9D5E6D4-7C3F-4859-8410-7E7D9A52DABD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Holder 4"/>
          <p:cNvSpPr txBox="1">
            <a:spLocks/>
          </p:cNvSpPr>
          <p:nvPr userDrawn="1"/>
        </p:nvSpPr>
        <p:spPr>
          <a:xfrm>
            <a:off x="179512" y="6500759"/>
            <a:ext cx="504056" cy="216024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8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800"/>
            <a:ext cx="4038600" cy="48005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4800"/>
            <a:ext cx="4038600" cy="48005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26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ChangeArrowheads="1"/>
          </p:cNvSpPr>
          <p:nvPr userDrawn="1"/>
        </p:nvSpPr>
        <p:spPr>
          <a:xfrm>
            <a:off x="467546" y="6525344"/>
            <a:ext cx="8064500" cy="252264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21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52400" y="-76200"/>
            <a:ext cx="9448800" cy="7010400"/>
          </a:xfrm>
          <a:prstGeom prst="rect">
            <a:avLst/>
          </a:prstGeom>
          <a:gradFill>
            <a:gsLst>
              <a:gs pos="70000">
                <a:srgbClr val="6F2C91"/>
              </a:gs>
              <a:gs pos="98000">
                <a:srgbClr val="983FC5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39750" y="501651"/>
            <a:ext cx="8064500" cy="585470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4800">
                <a:solidFill>
                  <a:schemeClr val="bg2"/>
                </a:solidFill>
              </a:defRPr>
            </a:lvl1pPr>
            <a:lvl2pPr marL="0" indent="0" algn="ctr">
              <a:buFontTx/>
              <a:buNone/>
              <a:defRPr sz="4400">
                <a:solidFill>
                  <a:schemeClr val="bg2"/>
                </a:solidFill>
              </a:defRPr>
            </a:lvl2pPr>
            <a:lvl3pPr marL="0" indent="0" algn="ctr">
              <a:buFontTx/>
              <a:buNone/>
              <a:defRPr sz="4000">
                <a:solidFill>
                  <a:schemeClr val="bg2"/>
                </a:solidFill>
              </a:defRPr>
            </a:lvl3pPr>
            <a:lvl4pPr marL="0" indent="0" algn="ctr">
              <a:buFontTx/>
              <a:buNone/>
              <a:tabLst/>
              <a:defRPr sz="3600">
                <a:solidFill>
                  <a:schemeClr val="bg2"/>
                </a:solidFill>
              </a:defRPr>
            </a:lvl4pPr>
            <a:lvl5pPr marL="0" indent="0" algn="ctr">
              <a:buFontTx/>
              <a:buNone/>
              <a:defRPr sz="3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22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76200" y="0"/>
            <a:ext cx="9220200" cy="7054789"/>
          </a:xfrm>
          <a:prstGeom prst="rect">
            <a:avLst/>
          </a:prstGeom>
          <a:gradFill>
            <a:gsLst>
              <a:gs pos="70000">
                <a:srgbClr val="7B7B7B"/>
              </a:gs>
              <a:gs pos="100000">
                <a:srgbClr val="7B7B7B"/>
              </a:gs>
              <a:gs pos="0">
                <a:schemeClr val="tx1">
                  <a:lumMod val="75000"/>
                  <a:lumOff val="25000"/>
                </a:schemeClr>
              </a:gs>
              <a:gs pos="100000">
                <a:schemeClr val="bg1">
                  <a:lumMod val="75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39750" y="501651"/>
            <a:ext cx="8064500" cy="585470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4800">
                <a:solidFill>
                  <a:schemeClr val="bg2"/>
                </a:solidFill>
              </a:defRPr>
            </a:lvl1pPr>
            <a:lvl2pPr marL="0" indent="0" algn="ctr">
              <a:buFontTx/>
              <a:buNone/>
              <a:defRPr sz="4400">
                <a:solidFill>
                  <a:schemeClr val="bg2"/>
                </a:solidFill>
              </a:defRPr>
            </a:lvl2pPr>
            <a:lvl3pPr marL="0" indent="0" algn="ctr">
              <a:buFontTx/>
              <a:buNone/>
              <a:defRPr sz="4000">
                <a:solidFill>
                  <a:schemeClr val="bg2"/>
                </a:solidFill>
              </a:defRPr>
            </a:lvl3pPr>
            <a:lvl4pPr marL="0" indent="0" algn="ctr">
              <a:buFontTx/>
              <a:buNone/>
              <a:tabLst/>
              <a:defRPr sz="3600">
                <a:solidFill>
                  <a:schemeClr val="bg2"/>
                </a:solidFill>
              </a:defRPr>
            </a:lvl4pPr>
            <a:lvl5pPr marL="0" indent="0" algn="ctr">
              <a:buFontTx/>
              <a:buNone/>
              <a:defRPr sz="3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298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- Blue">
    <p:bg>
      <p:bgPr>
        <a:gradFill>
          <a:gsLst>
            <a:gs pos="5000">
              <a:srgbClr val="005596"/>
            </a:gs>
            <a:gs pos="100000">
              <a:srgbClr val="27AAE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39750" y="501651"/>
            <a:ext cx="8064500" cy="585470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4800">
                <a:solidFill>
                  <a:schemeClr val="bg2"/>
                </a:solidFill>
              </a:defRPr>
            </a:lvl1pPr>
            <a:lvl2pPr marL="0" indent="0" algn="ctr">
              <a:buFontTx/>
              <a:buNone/>
              <a:defRPr sz="4400">
                <a:solidFill>
                  <a:schemeClr val="bg2"/>
                </a:solidFill>
              </a:defRPr>
            </a:lvl2pPr>
            <a:lvl3pPr marL="0" indent="0" algn="ctr">
              <a:buFontTx/>
              <a:buNone/>
              <a:defRPr sz="4000">
                <a:solidFill>
                  <a:schemeClr val="bg2"/>
                </a:solidFill>
              </a:defRPr>
            </a:lvl3pPr>
            <a:lvl4pPr marL="0" indent="0" algn="ctr">
              <a:buFontTx/>
              <a:buNone/>
              <a:tabLst/>
              <a:defRPr sz="3600">
                <a:solidFill>
                  <a:schemeClr val="bg2"/>
                </a:solidFill>
              </a:defRPr>
            </a:lvl4pPr>
            <a:lvl5pPr marL="0" indent="0" algn="ctr">
              <a:buFontTx/>
              <a:buNone/>
              <a:defRPr sz="3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035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 txBox="1">
            <a:spLocks noChangeArrowheads="1"/>
          </p:cNvSpPr>
          <p:nvPr userDrawn="1"/>
        </p:nvSpPr>
        <p:spPr>
          <a:xfrm>
            <a:off x="467546" y="6525344"/>
            <a:ext cx="8064500" cy="252264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4401120" y="3305890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B6F15528-21DE-4FAA-801E-634DDDAF4B2B}" type="slidenum">
              <a:rPr lang="en-GB" sz="10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3009-C079-46B8-AF2A-2162408F49E7}" type="slidenum">
              <a:rPr lang="en-GB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7" name="Rectangle 10"/>
          <p:cNvSpPr txBox="1">
            <a:spLocks noChangeArrowheads="1"/>
          </p:cNvSpPr>
          <p:nvPr userDrawn="1"/>
        </p:nvSpPr>
        <p:spPr>
          <a:xfrm>
            <a:off x="467546" y="6525344"/>
            <a:ext cx="8064500" cy="252264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9D5E6D4-7C3F-4859-8410-7E7D9A52DABD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06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716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rgbClr val="00559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3924300" cy="426720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56792"/>
            <a:ext cx="3924300" cy="426720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7544" y="6525344"/>
            <a:ext cx="8064500" cy="252264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fld id="{49D5E6D4-7C3F-4859-8410-7E7D9A52DABD}" type="slidenum">
              <a:rPr lang="en-GB" smtClean="0">
                <a:solidFill>
                  <a:srgbClr val="333333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3333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74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2" t="28024" r="-1"/>
          <a:stretch/>
        </p:blipFill>
        <p:spPr>
          <a:xfrm>
            <a:off x="4968815" y="0"/>
            <a:ext cx="4186032" cy="1364923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67544" y="6525344"/>
            <a:ext cx="8064500" cy="252264"/>
          </a:xfrm>
        </p:spPr>
        <p:txBody>
          <a:bodyPr/>
          <a:lstStyle/>
          <a:p>
            <a:fld id="{49D5E6D4-7C3F-4859-8410-7E7D9A52DAB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91680" y="2060848"/>
            <a:ext cx="5760640" cy="1011560"/>
          </a:xfrm>
        </p:spPr>
        <p:txBody>
          <a:bodyPr/>
          <a:lstStyle>
            <a:lvl1pPr algn="ctr">
              <a:defRPr sz="3600" baseline="0">
                <a:solidFill>
                  <a:srgbClr val="005596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Master style</a:t>
            </a:r>
            <a:endParaRPr lang="en-GB" noProof="0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1680" y="3284984"/>
            <a:ext cx="5760640" cy="1600200"/>
          </a:xfrm>
        </p:spPr>
        <p:txBody>
          <a:bodyPr/>
          <a:lstStyle>
            <a:lvl1pPr marL="0" indent="0" algn="ctr">
              <a:buFontTx/>
              <a:buNone/>
              <a:defRPr sz="30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85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z="1800" smtClean="0">
                <a:solidFill>
                  <a:prstClr val="black">
                    <a:tint val="7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12/6/2016</a:t>
            </a:fld>
            <a:endParaRPr lang="en-US" sz="1800" dirty="0">
              <a:solidFill>
                <a:prstClr val="black">
                  <a:tint val="75000"/>
                </a:prstClr>
              </a:solidFill>
              <a:latin typeface="Corbe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z="1800" smtClean="0">
                <a:solidFill>
                  <a:prstClr val="black">
                    <a:tint val="7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dirty="0">
              <a:solidFill>
                <a:prstClr val="black">
                  <a:tint val="7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67277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gradFill>
          <a:gsLst>
            <a:gs pos="5000">
              <a:srgbClr val="005596"/>
            </a:gs>
            <a:gs pos="100000">
              <a:srgbClr val="27AAE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" y="1988864"/>
            <a:ext cx="8549640" cy="1470025"/>
          </a:xfrm>
        </p:spPr>
        <p:txBody>
          <a:bodyPr anchor="ctr"/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093" y="3525013"/>
            <a:ext cx="8552095" cy="124813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4" y="435963"/>
            <a:ext cx="2045029" cy="63179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732244" y="6145389"/>
            <a:ext cx="2046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white"/>
                </a:solidFill>
                <a:latin typeface="Corbel"/>
              </a:rPr>
              <a:t>www.gov.uk/hs2</a:t>
            </a:r>
            <a:endParaRPr lang="en-GB" sz="1800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297069" y="4773084"/>
            <a:ext cx="5543550" cy="10562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1588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588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638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5000">
              <a:srgbClr val="005596"/>
            </a:gs>
            <a:gs pos="100000">
              <a:srgbClr val="27AAE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" y="1988866"/>
            <a:ext cx="8549640" cy="1470025"/>
          </a:xfrm>
        </p:spPr>
        <p:txBody>
          <a:bodyPr anchor="ctr"/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094" y="3525013"/>
            <a:ext cx="8552095" cy="124813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6" y="435964"/>
            <a:ext cx="2045029" cy="84239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732246" y="6021289"/>
            <a:ext cx="2046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white"/>
                </a:solidFill>
                <a:latin typeface="Corbel"/>
              </a:rPr>
              <a:t>www.gov.uk/hs2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297069" y="4773084"/>
            <a:ext cx="5543550" cy="10562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1588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1"/>
                </a:solidFill>
              </a:defRPr>
            </a:lvl3pPr>
            <a:lvl4pPr marL="1588" indent="0">
              <a:buFontTx/>
              <a:buNone/>
              <a:defRPr sz="11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3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76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93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801"/>
            <a:ext cx="4038600" cy="48005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4801"/>
            <a:ext cx="4038600" cy="48005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459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37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52400" y="-76200"/>
            <a:ext cx="9448800" cy="7010400"/>
          </a:xfrm>
          <a:prstGeom prst="rect">
            <a:avLst/>
          </a:prstGeom>
          <a:gradFill>
            <a:gsLst>
              <a:gs pos="70000">
                <a:srgbClr val="6F2C91"/>
              </a:gs>
              <a:gs pos="98000">
                <a:srgbClr val="983FC5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39751" y="501651"/>
            <a:ext cx="8064500" cy="585470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4000">
                <a:solidFill>
                  <a:schemeClr val="bg2"/>
                </a:solidFill>
              </a:defRPr>
            </a:lvl1pPr>
            <a:lvl2pPr marL="0" indent="0" algn="ctr">
              <a:buFontTx/>
              <a:buNone/>
              <a:defRPr sz="3600">
                <a:solidFill>
                  <a:schemeClr val="bg2"/>
                </a:solidFill>
              </a:defRPr>
            </a:lvl2pPr>
            <a:lvl3pPr marL="0" indent="0" algn="ctr">
              <a:buFontTx/>
              <a:buNone/>
              <a:defRPr sz="3200">
                <a:solidFill>
                  <a:schemeClr val="bg2"/>
                </a:solidFill>
              </a:defRPr>
            </a:lvl3pPr>
            <a:lvl4pPr marL="0" indent="0" algn="ctr">
              <a:buFontTx/>
              <a:buNone/>
              <a:tabLst/>
              <a:defRPr sz="2800">
                <a:solidFill>
                  <a:schemeClr val="bg2"/>
                </a:solidFill>
              </a:defRPr>
            </a:lvl4pPr>
            <a:lvl5pPr marL="0" indent="0" algn="ctr">
              <a:buFontTx/>
              <a:buNone/>
              <a:defRPr sz="2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54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76200" y="1"/>
            <a:ext cx="9220200" cy="7054789"/>
          </a:xfrm>
          <a:prstGeom prst="rect">
            <a:avLst/>
          </a:prstGeom>
          <a:gradFill>
            <a:gsLst>
              <a:gs pos="70000">
                <a:srgbClr val="7B7B7B"/>
              </a:gs>
              <a:gs pos="100000">
                <a:srgbClr val="7B7B7B"/>
              </a:gs>
              <a:gs pos="0">
                <a:schemeClr val="tx1">
                  <a:lumMod val="75000"/>
                  <a:lumOff val="25000"/>
                </a:schemeClr>
              </a:gs>
              <a:gs pos="100000">
                <a:schemeClr val="bg1">
                  <a:lumMod val="75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39751" y="501651"/>
            <a:ext cx="8064500" cy="585470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4000">
                <a:solidFill>
                  <a:schemeClr val="bg2"/>
                </a:solidFill>
              </a:defRPr>
            </a:lvl1pPr>
            <a:lvl2pPr marL="0" indent="0" algn="ctr">
              <a:buFontTx/>
              <a:buNone/>
              <a:defRPr sz="3600">
                <a:solidFill>
                  <a:schemeClr val="bg2"/>
                </a:solidFill>
              </a:defRPr>
            </a:lvl2pPr>
            <a:lvl3pPr marL="0" indent="0" algn="ctr">
              <a:buFontTx/>
              <a:buNone/>
              <a:defRPr sz="3200">
                <a:solidFill>
                  <a:schemeClr val="bg2"/>
                </a:solidFill>
              </a:defRPr>
            </a:lvl3pPr>
            <a:lvl4pPr marL="0" indent="0" algn="ctr">
              <a:buFontTx/>
              <a:buNone/>
              <a:tabLst/>
              <a:defRPr sz="2800">
                <a:solidFill>
                  <a:schemeClr val="bg2"/>
                </a:solidFill>
              </a:defRPr>
            </a:lvl4pPr>
            <a:lvl5pPr marL="0" indent="0" algn="ctr">
              <a:buFontTx/>
              <a:buNone/>
              <a:defRPr sz="2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042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- Blue">
    <p:bg>
      <p:bgPr>
        <a:gradFill>
          <a:gsLst>
            <a:gs pos="5000">
              <a:srgbClr val="005596"/>
            </a:gs>
            <a:gs pos="100000">
              <a:srgbClr val="27AAE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39751" y="501651"/>
            <a:ext cx="8064500" cy="585470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4000">
                <a:solidFill>
                  <a:schemeClr val="bg2"/>
                </a:solidFill>
              </a:defRPr>
            </a:lvl1pPr>
            <a:lvl2pPr marL="0" indent="0" algn="ctr">
              <a:buFontTx/>
              <a:buNone/>
              <a:defRPr sz="3600">
                <a:solidFill>
                  <a:schemeClr val="bg2"/>
                </a:solidFill>
              </a:defRPr>
            </a:lvl2pPr>
            <a:lvl3pPr marL="0" indent="0" algn="ctr">
              <a:buFontTx/>
              <a:buNone/>
              <a:defRPr sz="3200">
                <a:solidFill>
                  <a:schemeClr val="bg2"/>
                </a:solidFill>
              </a:defRPr>
            </a:lvl3pPr>
            <a:lvl4pPr marL="0" indent="0" algn="ctr">
              <a:buFontTx/>
              <a:buNone/>
              <a:tabLst/>
              <a:defRPr sz="2800">
                <a:solidFill>
                  <a:schemeClr val="bg2"/>
                </a:solidFill>
              </a:defRPr>
            </a:lvl4pPr>
            <a:lvl5pPr marL="0" indent="0" algn="ctr">
              <a:buFontTx/>
              <a:buNone/>
              <a:defRPr sz="2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057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001000" cy="1216025"/>
          </a:xfrm>
        </p:spPr>
        <p:txBody>
          <a:bodyPr/>
          <a:lstStyle>
            <a:lvl1pPr>
              <a:defRPr sz="3200">
                <a:solidFill>
                  <a:srgbClr val="00559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001000" cy="4267200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7544" y="6525344"/>
            <a:ext cx="8064500" cy="252264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fld id="{49D5E6D4-7C3F-4859-8410-7E7D9A52DAB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29055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61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5000">
              <a:srgbClr val="005596"/>
            </a:gs>
            <a:gs pos="100000">
              <a:srgbClr val="27AAE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" y="1988866"/>
            <a:ext cx="8549640" cy="1470025"/>
          </a:xfrm>
        </p:spPr>
        <p:txBody>
          <a:bodyPr anchor="ctr"/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094" y="3525013"/>
            <a:ext cx="8552095" cy="124813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6" y="435964"/>
            <a:ext cx="2045029" cy="84239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732246" y="6021289"/>
            <a:ext cx="2046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white"/>
                </a:solidFill>
                <a:latin typeface="Corbel"/>
              </a:rPr>
              <a:t>www.gov.uk/hs2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297069" y="4773084"/>
            <a:ext cx="5543550" cy="10562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1588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1"/>
                </a:solidFill>
              </a:defRPr>
            </a:lvl3pPr>
            <a:lvl4pPr marL="1588" indent="0">
              <a:buFontTx/>
              <a:buNone/>
              <a:defRPr sz="11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3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21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801"/>
            <a:ext cx="4038600" cy="48005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4801"/>
            <a:ext cx="4038600" cy="48005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499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23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52400" y="-76200"/>
            <a:ext cx="9448800" cy="7010400"/>
          </a:xfrm>
          <a:prstGeom prst="rect">
            <a:avLst/>
          </a:prstGeom>
          <a:gradFill>
            <a:gsLst>
              <a:gs pos="70000">
                <a:srgbClr val="6F2C91"/>
              </a:gs>
              <a:gs pos="98000">
                <a:srgbClr val="983FC5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39751" y="501651"/>
            <a:ext cx="8064500" cy="585470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4000">
                <a:solidFill>
                  <a:schemeClr val="bg2"/>
                </a:solidFill>
              </a:defRPr>
            </a:lvl1pPr>
            <a:lvl2pPr marL="0" indent="0" algn="ctr">
              <a:buFontTx/>
              <a:buNone/>
              <a:defRPr sz="3600">
                <a:solidFill>
                  <a:schemeClr val="bg2"/>
                </a:solidFill>
              </a:defRPr>
            </a:lvl2pPr>
            <a:lvl3pPr marL="0" indent="0" algn="ctr">
              <a:buFontTx/>
              <a:buNone/>
              <a:defRPr sz="3200">
                <a:solidFill>
                  <a:schemeClr val="bg2"/>
                </a:solidFill>
              </a:defRPr>
            </a:lvl3pPr>
            <a:lvl4pPr marL="0" indent="0" algn="ctr">
              <a:buFontTx/>
              <a:buNone/>
              <a:tabLst/>
              <a:defRPr sz="2800">
                <a:solidFill>
                  <a:schemeClr val="bg2"/>
                </a:solidFill>
              </a:defRPr>
            </a:lvl4pPr>
            <a:lvl5pPr marL="0" indent="0" algn="ctr">
              <a:buFontTx/>
              <a:buNone/>
              <a:defRPr sz="2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34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76200" y="1"/>
            <a:ext cx="9220200" cy="7054789"/>
          </a:xfrm>
          <a:prstGeom prst="rect">
            <a:avLst/>
          </a:prstGeom>
          <a:gradFill>
            <a:gsLst>
              <a:gs pos="70000">
                <a:srgbClr val="7B7B7B"/>
              </a:gs>
              <a:gs pos="100000">
                <a:srgbClr val="7B7B7B"/>
              </a:gs>
              <a:gs pos="0">
                <a:schemeClr val="tx1">
                  <a:lumMod val="75000"/>
                  <a:lumOff val="25000"/>
                </a:schemeClr>
              </a:gs>
              <a:gs pos="100000">
                <a:schemeClr val="bg1">
                  <a:lumMod val="75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39751" y="501651"/>
            <a:ext cx="8064500" cy="585470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4000">
                <a:solidFill>
                  <a:schemeClr val="bg2"/>
                </a:solidFill>
              </a:defRPr>
            </a:lvl1pPr>
            <a:lvl2pPr marL="0" indent="0" algn="ctr">
              <a:buFontTx/>
              <a:buNone/>
              <a:defRPr sz="3600">
                <a:solidFill>
                  <a:schemeClr val="bg2"/>
                </a:solidFill>
              </a:defRPr>
            </a:lvl2pPr>
            <a:lvl3pPr marL="0" indent="0" algn="ctr">
              <a:buFontTx/>
              <a:buNone/>
              <a:defRPr sz="3200">
                <a:solidFill>
                  <a:schemeClr val="bg2"/>
                </a:solidFill>
              </a:defRPr>
            </a:lvl3pPr>
            <a:lvl4pPr marL="0" indent="0" algn="ctr">
              <a:buFontTx/>
              <a:buNone/>
              <a:tabLst/>
              <a:defRPr sz="2800">
                <a:solidFill>
                  <a:schemeClr val="bg2"/>
                </a:solidFill>
              </a:defRPr>
            </a:lvl4pPr>
            <a:lvl5pPr marL="0" indent="0" algn="ctr">
              <a:buFontTx/>
              <a:buNone/>
              <a:defRPr sz="2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78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- Blue">
    <p:bg>
      <p:bgPr>
        <a:gradFill>
          <a:gsLst>
            <a:gs pos="5000">
              <a:srgbClr val="005596"/>
            </a:gs>
            <a:gs pos="100000">
              <a:srgbClr val="27AAE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39751" y="501651"/>
            <a:ext cx="8064500" cy="585470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4000">
                <a:solidFill>
                  <a:schemeClr val="bg2"/>
                </a:solidFill>
              </a:defRPr>
            </a:lvl1pPr>
            <a:lvl2pPr marL="0" indent="0" algn="ctr">
              <a:buFontTx/>
              <a:buNone/>
              <a:defRPr sz="3600">
                <a:solidFill>
                  <a:schemeClr val="bg2"/>
                </a:solidFill>
              </a:defRPr>
            </a:lvl2pPr>
            <a:lvl3pPr marL="0" indent="0" algn="ctr">
              <a:buFontTx/>
              <a:buNone/>
              <a:defRPr sz="3200">
                <a:solidFill>
                  <a:schemeClr val="bg2"/>
                </a:solidFill>
              </a:defRPr>
            </a:lvl3pPr>
            <a:lvl4pPr marL="0" indent="0" algn="ctr">
              <a:buFontTx/>
              <a:buNone/>
              <a:tabLst/>
              <a:defRPr sz="2800">
                <a:solidFill>
                  <a:schemeClr val="bg2"/>
                </a:solidFill>
              </a:defRPr>
            </a:lvl4pPr>
            <a:lvl5pPr marL="0" indent="0" algn="ctr">
              <a:buFontTx/>
              <a:buNone/>
              <a:defRPr sz="2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668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258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rgbClr val="00559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0010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7940" y="6525344"/>
            <a:ext cx="8064500" cy="252264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fld id="{49D5E6D4-7C3F-4859-8410-7E7D9A52DAB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1338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rgbClr val="00559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3924300" cy="426720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56792"/>
            <a:ext cx="3924300" cy="426720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7544" y="6525344"/>
            <a:ext cx="8064500" cy="252264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fld id="{49D5E6D4-7C3F-4859-8410-7E7D9A52DAB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918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7544" y="6525344"/>
            <a:ext cx="8064500" cy="252264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fld id="{49D5E6D4-7C3F-4859-8410-7E7D9A52DAB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5498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67544" y="1556792"/>
            <a:ext cx="8001000" cy="4267200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GB" dirty="0"/>
          </a:p>
        </p:txBody>
      </p:sp>
      <p:sp>
        <p:nvSpPr>
          <p:cNvPr id="7" name="Slide Number Placeholder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59093" y="6491348"/>
            <a:ext cx="8064500" cy="252264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fld id="{49D5E6D4-7C3F-4859-8410-7E7D9A52DAB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116632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657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5000">
              <a:srgbClr val="005596"/>
            </a:gs>
            <a:gs pos="100000">
              <a:srgbClr val="27AAE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" y="1988864"/>
            <a:ext cx="8549640" cy="1470025"/>
          </a:xfrm>
        </p:spPr>
        <p:txBody>
          <a:bodyPr anchor="ctr"/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093" y="3525013"/>
            <a:ext cx="8552095" cy="124813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4" y="435963"/>
            <a:ext cx="2045029" cy="63179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732244" y="6145389"/>
            <a:ext cx="2046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white"/>
                </a:solidFill>
                <a:latin typeface="Corbel"/>
              </a:rPr>
              <a:t>www.gov.uk/hs2</a:t>
            </a:r>
            <a:endParaRPr lang="en-GB" sz="1800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297069" y="4773084"/>
            <a:ext cx="5543550" cy="10562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1588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588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112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"/>
          <p:cNvSpPr txBox="1">
            <a:spLocks noChangeArrowheads="1"/>
          </p:cNvSpPr>
          <p:nvPr userDrawn="1"/>
        </p:nvSpPr>
        <p:spPr>
          <a:xfrm>
            <a:off x="467546" y="6525344"/>
            <a:ext cx="8064500" cy="252264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9D5E6D4-7C3F-4859-8410-7E7D9A52DABD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6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116632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556792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584200" y="1340768"/>
            <a:ext cx="7993063" cy="0"/>
          </a:xfrm>
          <a:prstGeom prst="line">
            <a:avLst/>
          </a:prstGeom>
          <a:noFill/>
          <a:ln w="9525">
            <a:solidFill>
              <a:srgbClr val="0055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7544" y="6525344"/>
            <a:ext cx="8064500" cy="252264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fld id="{49D5E6D4-7C3F-4859-8410-7E7D9A52DAB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4328" y="6225164"/>
            <a:ext cx="1440160" cy="44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0" r:id="rId2"/>
    <p:sldLayoutId id="2147483679" r:id="rId3"/>
    <p:sldLayoutId id="2147483675" r:id="rId4"/>
    <p:sldLayoutId id="2147483677" r:id="rId5"/>
    <p:sldLayoutId id="2147483682" r:id="rId6"/>
    <p:sldLayoutId id="2147483685" r:id="rId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rbel" pitchFamily="34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ebdings" pitchFamily="18" charset="2"/>
        <a:buChar char="4"/>
        <a:defRPr sz="2300">
          <a:solidFill>
            <a:schemeClr val="tx1"/>
          </a:solidFill>
          <a:latin typeface="+mn-lt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rbe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fontAlgn="base"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6"/>
            <a:ext cx="7092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333333">
                  <a:tint val="75000"/>
                </a:srgb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464" y="6492876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DC767DC-A889-43C7-9605-C55EC073C960}" type="slidenum">
              <a:rPr lang="en-GB" smtClean="0">
                <a:solidFill>
                  <a:srgbClr val="333333">
                    <a:tint val="75000"/>
                  </a:srgb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srgbClr val="333333">
                  <a:tint val="75000"/>
                </a:srgb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7919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0" kern="1200">
          <a:solidFill>
            <a:srgbClr val="00559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SzPct val="60000"/>
        <a:buFont typeface="Wingdings 3" panose="05040102010807070707" pitchFamily="18" charset="2"/>
        <a:buChar char="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fontAlgn="base"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7"/>
            <a:ext cx="7092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333333">
                  <a:tint val="75000"/>
                </a:srgb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465" y="6492877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DC767DC-A889-43C7-9605-C55EC073C960}" type="slidenum">
              <a:rPr lang="en-GB" smtClean="0">
                <a:solidFill>
                  <a:srgbClr val="333333">
                    <a:tint val="75000"/>
                  </a:srgb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srgbClr val="333333">
                  <a:tint val="75000"/>
                </a:srgb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47809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378" rtl="0" eaLnBrk="1" latinLnBrk="0" hangingPunct="1">
        <a:spcBef>
          <a:spcPct val="0"/>
        </a:spcBef>
        <a:buNone/>
        <a:defRPr lang="en-GB" sz="2800" b="0" kern="1200">
          <a:solidFill>
            <a:srgbClr val="005596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SzPct val="60000"/>
        <a:buFont typeface="Wingdings 3" panose="05040102010807070707" pitchFamily="18" charset="2"/>
        <a:buChar char="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fontAlgn="base"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7"/>
            <a:ext cx="7092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333333">
                  <a:tint val="75000"/>
                </a:srgb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465" y="6492877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DC767DC-A889-43C7-9605-C55EC073C960}" type="slidenum">
              <a:rPr lang="en-GB" smtClean="0">
                <a:solidFill>
                  <a:srgbClr val="333333">
                    <a:tint val="75000"/>
                  </a:srgb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srgbClr val="333333">
                  <a:tint val="75000"/>
                </a:srgb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21439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378" rtl="0" eaLnBrk="1" latinLnBrk="0" hangingPunct="1">
        <a:spcBef>
          <a:spcPct val="0"/>
        </a:spcBef>
        <a:buNone/>
        <a:defRPr lang="en-GB" sz="2800" b="0" kern="1200">
          <a:solidFill>
            <a:srgbClr val="005596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SzPct val="60000"/>
        <a:buFont typeface="Wingdings 3" panose="05040102010807070707" pitchFamily="18" charset="2"/>
        <a:buChar char="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9752" y="2636838"/>
            <a:ext cx="6408712" cy="1371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High Speed 2 -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Phase 2B: Towards a Hybrid Bill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November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96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100" dirty="0" smtClean="0"/>
              <a:t>Safeguarding principles</a:t>
            </a:r>
            <a:endParaRPr lang="en-GB" sz="31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742" y="1484784"/>
            <a:ext cx="8064896" cy="4536504"/>
          </a:xfrm>
        </p:spPr>
        <p:txBody>
          <a:bodyPr>
            <a:noAutofit/>
          </a:bodyPr>
          <a:lstStyle/>
          <a:p>
            <a:r>
              <a:rPr lang="en-GB" sz="2400" dirty="0">
                <a:ea typeface="+mn-ea"/>
                <a:cs typeface="+mn-cs"/>
              </a:rPr>
              <a:t>Default distance for boundary and general principles:</a:t>
            </a:r>
          </a:p>
          <a:p>
            <a:pPr lvl="1"/>
            <a:r>
              <a:rPr lang="en-GB" sz="2000" dirty="0">
                <a:ea typeface="+mn-ea"/>
                <a:cs typeface="+mn-cs"/>
              </a:rPr>
              <a:t>A 120m surface safeguarding zone to be established across the route where there is standard track separation (5m) and the HS2 alignment does not run parallel  to the classic network</a:t>
            </a:r>
          </a:p>
          <a:p>
            <a:pPr lvl="1"/>
            <a:r>
              <a:rPr lang="en-GB" sz="2000" dirty="0">
                <a:ea typeface="+mn-ea"/>
                <a:cs typeface="+mn-cs"/>
              </a:rPr>
              <a:t>Distance can be varied where appropriate to reflect the needs of the railway. Therefore, </a:t>
            </a:r>
            <a:r>
              <a:rPr lang="en-GB" sz="2000" dirty="0" err="1">
                <a:ea typeface="+mn-ea"/>
                <a:cs typeface="+mn-cs"/>
              </a:rPr>
              <a:t>i</a:t>
            </a:r>
            <a:r>
              <a:rPr lang="en-GB" sz="2000" dirty="0">
                <a:ea typeface="+mn-ea"/>
                <a:cs typeface="+mn-cs"/>
              </a:rPr>
              <a:t>) standard 60m corridor; or ii) existing buffer, e.g. motorway, railway; or iii) engineering judgement</a:t>
            </a:r>
          </a:p>
          <a:p>
            <a:pPr lvl="1"/>
            <a:r>
              <a:rPr lang="en-GB" sz="2000" dirty="0">
                <a:ea typeface="+mn-ea"/>
                <a:cs typeface="+mn-cs"/>
              </a:rPr>
              <a:t>Where it is likely that additional tracks will be necessary alongside the standard two tracks, additional land will be included to allow for this, to be agreed with engineers;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D5E6D4-7C3F-4859-8410-7E7D9A52DABD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330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100" dirty="0" smtClean="0"/>
              <a:t>Discretionary Property Schemes (Phase 2A) </a:t>
            </a:r>
            <a:endParaRPr lang="en-GB" sz="31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D5E6D4-7C3F-4859-8410-7E7D9A52DABD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7757" y="1484313"/>
            <a:ext cx="6805612" cy="453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D5E6D4-7C3F-4859-8410-7E7D9A52DABD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" b="468"/>
          <a:stretch>
            <a:fillRect/>
          </a:stretch>
        </p:blipFill>
        <p:spPr bwMode="auto">
          <a:xfrm>
            <a:off x="611560" y="44624"/>
            <a:ext cx="8200057" cy="615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51520" y="1196752"/>
            <a:ext cx="8784976" cy="136815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0" b="13460"/>
          <a:stretch>
            <a:fillRect/>
          </a:stretch>
        </p:blipFill>
        <p:spPr bwMode="auto">
          <a:xfrm>
            <a:off x="-21518" y="-459432"/>
            <a:ext cx="9160164" cy="687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28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</a:t>
            </a:r>
            <a:r>
              <a:rPr lang="en-GB" dirty="0" smtClean="0"/>
              <a:t>Steps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626923"/>
              </p:ext>
            </p:extLst>
          </p:nvPr>
        </p:nvGraphicFramePr>
        <p:xfrm>
          <a:off x="468313" y="1557338"/>
          <a:ext cx="8001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D5E6D4-7C3F-4859-8410-7E7D9A52DABD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0217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route in your area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35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-1"/>
            <a:ext cx="4968552" cy="68613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965" y="332656"/>
            <a:ext cx="310450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005596"/>
                </a:solidFill>
              </a:rPr>
              <a:t>Birchmoor</a:t>
            </a:r>
            <a:r>
              <a:rPr lang="en-GB" b="1" dirty="0" smtClean="0">
                <a:solidFill>
                  <a:srgbClr val="005596"/>
                </a:solidFill>
              </a:rPr>
              <a:t> (B) to Appleby </a:t>
            </a:r>
            <a:r>
              <a:rPr lang="en-GB" b="1" dirty="0" err="1" smtClean="0">
                <a:solidFill>
                  <a:srgbClr val="005596"/>
                </a:solidFill>
              </a:rPr>
              <a:t>Parva</a:t>
            </a:r>
            <a:endParaRPr lang="en-GB" b="1" dirty="0" smtClean="0">
              <a:solidFill>
                <a:srgbClr val="005596"/>
              </a:solidFill>
            </a:endParaRPr>
          </a:p>
          <a:p>
            <a:endParaRPr lang="en-GB" dirty="0">
              <a:solidFill>
                <a:srgbClr val="005596"/>
              </a:solidFill>
            </a:endParaRPr>
          </a:p>
          <a:p>
            <a:r>
              <a:rPr lang="en-GB" sz="2200" dirty="0" smtClean="0">
                <a:solidFill>
                  <a:srgbClr val="005596"/>
                </a:solidFill>
              </a:rPr>
              <a:t>1 – Green Lane</a:t>
            </a:r>
          </a:p>
          <a:p>
            <a:r>
              <a:rPr lang="en-GB" sz="2200" dirty="0" smtClean="0">
                <a:solidFill>
                  <a:srgbClr val="005596"/>
                </a:solidFill>
              </a:rPr>
              <a:t>2 – West Coast Main Line</a:t>
            </a:r>
          </a:p>
          <a:p>
            <a:r>
              <a:rPr lang="en-GB" sz="2200" dirty="0">
                <a:solidFill>
                  <a:srgbClr val="005596"/>
                </a:solidFill>
              </a:rPr>
              <a:t> </a:t>
            </a:r>
            <a:r>
              <a:rPr lang="en-GB" sz="2200" dirty="0" smtClean="0">
                <a:solidFill>
                  <a:srgbClr val="005596"/>
                </a:solidFill>
              </a:rPr>
              <a:t>      railway</a:t>
            </a:r>
          </a:p>
          <a:p>
            <a:r>
              <a:rPr lang="en-GB" sz="2200" dirty="0" smtClean="0">
                <a:solidFill>
                  <a:srgbClr val="005596"/>
                </a:solidFill>
              </a:rPr>
              <a:t>3 – </a:t>
            </a:r>
            <a:r>
              <a:rPr lang="en-GB" sz="2200" dirty="0" err="1" smtClean="0">
                <a:solidFill>
                  <a:srgbClr val="005596"/>
                </a:solidFill>
              </a:rPr>
              <a:t>Bramcote</a:t>
            </a:r>
            <a:r>
              <a:rPr lang="en-GB" sz="2200" dirty="0" smtClean="0">
                <a:solidFill>
                  <a:srgbClr val="005596"/>
                </a:solidFill>
              </a:rPr>
              <a:t> Brook</a:t>
            </a:r>
          </a:p>
          <a:p>
            <a:r>
              <a:rPr lang="en-GB" sz="2200" dirty="0" smtClean="0">
                <a:solidFill>
                  <a:srgbClr val="005596"/>
                </a:solidFill>
              </a:rPr>
              <a:t>4 – </a:t>
            </a:r>
            <a:r>
              <a:rPr lang="en-GB" sz="2200" dirty="0" err="1" smtClean="0">
                <a:solidFill>
                  <a:srgbClr val="005596"/>
                </a:solidFill>
              </a:rPr>
              <a:t>Austrey</a:t>
            </a:r>
            <a:endParaRPr lang="en-GB" sz="2200" dirty="0" smtClean="0">
              <a:solidFill>
                <a:srgbClr val="005596"/>
              </a:solidFill>
            </a:endParaRPr>
          </a:p>
          <a:p>
            <a:r>
              <a:rPr lang="en-GB" sz="2200" dirty="0" smtClean="0">
                <a:solidFill>
                  <a:srgbClr val="005596"/>
                </a:solidFill>
              </a:rPr>
              <a:t>5 – Appleby Hill</a:t>
            </a:r>
          </a:p>
        </p:txBody>
      </p:sp>
    </p:spTree>
    <p:extLst>
      <p:ext uri="{BB962C8B-B14F-4D97-AF65-F5344CB8AC3E}">
        <p14:creationId xmlns:p14="http://schemas.microsoft.com/office/powerpoint/2010/main" val="111201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-1"/>
            <a:ext cx="4968552" cy="68613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965" y="332656"/>
            <a:ext cx="34280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5596"/>
                </a:solidFill>
              </a:rPr>
              <a:t>Appleby </a:t>
            </a:r>
            <a:r>
              <a:rPr lang="en-GB" b="1" dirty="0" err="1" smtClean="0">
                <a:solidFill>
                  <a:srgbClr val="005596"/>
                </a:solidFill>
              </a:rPr>
              <a:t>Parva</a:t>
            </a:r>
            <a:r>
              <a:rPr lang="en-GB" b="1" dirty="0" smtClean="0">
                <a:solidFill>
                  <a:srgbClr val="005596"/>
                </a:solidFill>
              </a:rPr>
              <a:t> to Ashby-de-la-Zouch</a:t>
            </a:r>
          </a:p>
          <a:p>
            <a:endParaRPr lang="en-GB" dirty="0">
              <a:solidFill>
                <a:srgbClr val="005596"/>
              </a:solidFill>
            </a:endParaRPr>
          </a:p>
          <a:p>
            <a:r>
              <a:rPr lang="en-GB" sz="2200" dirty="0" smtClean="0">
                <a:solidFill>
                  <a:srgbClr val="005596"/>
                </a:solidFill>
              </a:rPr>
              <a:t>1 – River </a:t>
            </a:r>
            <a:r>
              <a:rPr lang="en-GB" sz="2200" dirty="0" err="1" smtClean="0">
                <a:solidFill>
                  <a:srgbClr val="005596"/>
                </a:solidFill>
              </a:rPr>
              <a:t>Mease</a:t>
            </a:r>
            <a:endParaRPr lang="en-GB" sz="2200" dirty="0" smtClean="0">
              <a:solidFill>
                <a:srgbClr val="005596"/>
              </a:solidFill>
            </a:endParaRPr>
          </a:p>
          <a:p>
            <a:r>
              <a:rPr lang="en-GB" sz="2200" dirty="0" smtClean="0">
                <a:solidFill>
                  <a:srgbClr val="005596"/>
                </a:solidFill>
              </a:rPr>
              <a:t>2 – B4116</a:t>
            </a:r>
          </a:p>
          <a:p>
            <a:r>
              <a:rPr lang="en-GB" sz="2200" dirty="0" smtClean="0">
                <a:solidFill>
                  <a:srgbClr val="005596"/>
                </a:solidFill>
              </a:rPr>
              <a:t>3 – </a:t>
            </a:r>
            <a:r>
              <a:rPr lang="en-GB" sz="2200" dirty="0" err="1" smtClean="0">
                <a:solidFill>
                  <a:srgbClr val="005596"/>
                </a:solidFill>
              </a:rPr>
              <a:t>Gilwiskaw</a:t>
            </a:r>
            <a:r>
              <a:rPr lang="en-GB" sz="2200" dirty="0" smtClean="0">
                <a:solidFill>
                  <a:srgbClr val="005596"/>
                </a:solidFill>
              </a:rPr>
              <a:t> Brook</a:t>
            </a:r>
          </a:p>
          <a:p>
            <a:r>
              <a:rPr lang="en-GB" sz="2200" dirty="0" smtClean="0">
                <a:solidFill>
                  <a:srgbClr val="005596"/>
                </a:solidFill>
              </a:rPr>
              <a:t>4 – Ashby Road</a:t>
            </a:r>
          </a:p>
          <a:p>
            <a:r>
              <a:rPr lang="en-GB" sz="2200" dirty="0" smtClean="0">
                <a:solidFill>
                  <a:srgbClr val="005596"/>
                </a:solidFill>
              </a:rPr>
              <a:t>5 – Leicester Road</a:t>
            </a:r>
          </a:p>
        </p:txBody>
      </p:sp>
    </p:spTree>
    <p:extLst>
      <p:ext uri="{BB962C8B-B14F-4D97-AF65-F5344CB8AC3E}">
        <p14:creationId xmlns:p14="http://schemas.microsoft.com/office/powerpoint/2010/main" val="135484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19" y="338547"/>
            <a:ext cx="8946354" cy="63304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958" y="429765"/>
            <a:ext cx="5038547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5596"/>
                </a:solidFill>
                <a:latin typeface="+mj-lt"/>
                <a:ea typeface="+mj-ea"/>
                <a:cs typeface="+mj-cs"/>
              </a:rPr>
              <a:t>Kingsbury to Appleby </a:t>
            </a:r>
            <a:r>
              <a:rPr lang="en-GB" sz="3200" b="1" dirty="0" err="1">
                <a:solidFill>
                  <a:srgbClr val="005596"/>
                </a:solidFill>
                <a:latin typeface="+mj-lt"/>
                <a:ea typeface="+mj-ea"/>
                <a:cs typeface="+mj-cs"/>
              </a:rPr>
              <a:t>Parva</a:t>
            </a:r>
            <a:endParaRPr lang="en-GB" sz="3200" b="1" dirty="0">
              <a:solidFill>
                <a:srgbClr val="00559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2080" y="3627184"/>
            <a:ext cx="531751" cy="322822"/>
          </a:xfrm>
          <a:prstGeom prst="rect">
            <a:avLst/>
          </a:prstGeom>
          <a:noFill/>
          <a:ln>
            <a:noFill/>
          </a:ln>
        </p:spPr>
        <p:txBody>
          <a:bodyPr wrap="square" lIns="33231" tIns="33231" rIns="33231" bIns="33231" rtlCol="0">
            <a:spAutoFit/>
          </a:bodyPr>
          <a:lstStyle/>
          <a:p>
            <a:pPr algn="ctr"/>
            <a:r>
              <a:rPr lang="en-GB" sz="831" b="1" dirty="0"/>
              <a:t>Kingsbury (~120m)</a:t>
            </a:r>
            <a:endParaRPr lang="en-GB" sz="1015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66431" y="2707385"/>
            <a:ext cx="583032" cy="322822"/>
          </a:xfrm>
          <a:prstGeom prst="rect">
            <a:avLst/>
          </a:prstGeom>
          <a:noFill/>
          <a:ln>
            <a:noFill/>
          </a:ln>
        </p:spPr>
        <p:txBody>
          <a:bodyPr wrap="square" lIns="33231" tIns="33231" rIns="33231" bIns="33231" rtlCol="0">
            <a:spAutoFit/>
          </a:bodyPr>
          <a:lstStyle/>
          <a:p>
            <a:pPr algn="ctr"/>
            <a:r>
              <a:rPr lang="en-GB" sz="831" b="1" dirty="0"/>
              <a:t>Tamworth (~100m)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8797" y="3643872"/>
            <a:ext cx="637893" cy="322822"/>
          </a:xfrm>
          <a:prstGeom prst="rect">
            <a:avLst/>
          </a:prstGeom>
          <a:noFill/>
          <a:ln>
            <a:noFill/>
          </a:ln>
        </p:spPr>
        <p:txBody>
          <a:bodyPr wrap="square" lIns="33231" tIns="33231" rIns="33231" bIns="33231" rtlCol="0">
            <a:spAutoFit/>
          </a:bodyPr>
          <a:lstStyle/>
          <a:p>
            <a:pPr algn="ctr"/>
            <a:r>
              <a:rPr lang="en-GB" sz="831" b="1" dirty="0" err="1"/>
              <a:t>Polesworth</a:t>
            </a:r>
            <a:endParaRPr lang="en-GB" sz="831" b="1" dirty="0"/>
          </a:p>
          <a:p>
            <a:pPr algn="ctr"/>
            <a:r>
              <a:rPr lang="en-GB" sz="831" b="1" dirty="0"/>
              <a:t>(~300m)</a:t>
            </a:r>
            <a:endParaRPr lang="en-GB" sz="1015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46446" y="3852507"/>
            <a:ext cx="997034" cy="1949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3231" tIns="33231" rIns="33231" bIns="33231" rtlCol="0">
            <a:spAutoFit/>
          </a:bodyPr>
          <a:lstStyle/>
          <a:p>
            <a:pPr algn="ctr"/>
            <a:r>
              <a:rPr lang="en-GB" sz="831" dirty="0"/>
              <a:t>Pooley Country Park</a:t>
            </a:r>
            <a:endParaRPr lang="en-GB" sz="1015" dirty="0"/>
          </a:p>
        </p:txBody>
      </p:sp>
      <p:sp>
        <p:nvSpPr>
          <p:cNvPr id="9" name="TextBox 8"/>
          <p:cNvSpPr txBox="1"/>
          <p:nvPr/>
        </p:nvSpPr>
        <p:spPr>
          <a:xfrm>
            <a:off x="485721" y="2545140"/>
            <a:ext cx="1063503" cy="1949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3231" tIns="33231" rIns="33231" bIns="33231" rtlCol="0">
            <a:spAutoFit/>
          </a:bodyPr>
          <a:lstStyle/>
          <a:p>
            <a:pPr algn="ctr"/>
            <a:r>
              <a:rPr lang="en-GB" sz="831" dirty="0"/>
              <a:t>Kingsbury Water Park</a:t>
            </a:r>
            <a:endParaRPr lang="en-GB" sz="1015" dirty="0"/>
          </a:p>
        </p:txBody>
      </p:sp>
      <p:sp>
        <p:nvSpPr>
          <p:cNvPr id="10" name="TextBox 9"/>
          <p:cNvSpPr txBox="1"/>
          <p:nvPr/>
        </p:nvSpPr>
        <p:spPr>
          <a:xfrm>
            <a:off x="5937430" y="3219973"/>
            <a:ext cx="324606" cy="209138"/>
          </a:xfrm>
          <a:prstGeom prst="rect">
            <a:avLst/>
          </a:prstGeom>
          <a:noFill/>
          <a:ln>
            <a:noFill/>
          </a:ln>
        </p:spPr>
        <p:txBody>
          <a:bodyPr wrap="square" lIns="33231" tIns="33231" rIns="33231" bIns="33231" rtlCol="0">
            <a:spAutoFit/>
          </a:bodyPr>
          <a:lstStyle/>
          <a:p>
            <a:r>
              <a:rPr lang="en-GB" sz="923" dirty="0">
                <a:solidFill>
                  <a:srgbClr val="0070C0"/>
                </a:solidFill>
              </a:rPr>
              <a:t>SSSI</a:t>
            </a:r>
            <a:endParaRPr lang="en-GB" sz="1015" dirty="0">
              <a:solidFill>
                <a:srgbClr val="0070C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335866" y="3503778"/>
            <a:ext cx="210580" cy="402897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248554" y="2740096"/>
            <a:ext cx="199407" cy="2900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97692" y="3012997"/>
            <a:ext cx="797771" cy="322822"/>
          </a:xfrm>
          <a:prstGeom prst="rect">
            <a:avLst/>
          </a:prstGeom>
          <a:noFill/>
          <a:ln>
            <a:noFill/>
          </a:ln>
        </p:spPr>
        <p:txBody>
          <a:bodyPr wrap="square" lIns="33231" tIns="33231" rIns="33231" bIns="33231" rtlCol="0">
            <a:spAutoFit/>
          </a:bodyPr>
          <a:lstStyle/>
          <a:p>
            <a:pPr algn="ctr"/>
            <a:r>
              <a:rPr lang="en-GB" sz="831" b="1" dirty="0" err="1"/>
              <a:t>Whateley</a:t>
            </a:r>
            <a:r>
              <a:rPr lang="en-GB" sz="831" b="1" dirty="0"/>
              <a:t> </a:t>
            </a:r>
          </a:p>
          <a:p>
            <a:pPr algn="ctr"/>
            <a:r>
              <a:rPr lang="en-GB" sz="831" b="1" dirty="0"/>
              <a:t>(0m)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72547" y="3643872"/>
            <a:ext cx="637893" cy="322822"/>
          </a:xfrm>
          <a:prstGeom prst="rect">
            <a:avLst/>
          </a:prstGeom>
          <a:noFill/>
          <a:ln>
            <a:noFill/>
          </a:ln>
        </p:spPr>
        <p:txBody>
          <a:bodyPr wrap="square" lIns="33231" tIns="33231" rIns="33231" bIns="33231" rtlCol="0">
            <a:spAutoFit/>
          </a:bodyPr>
          <a:lstStyle/>
          <a:p>
            <a:pPr algn="ctr"/>
            <a:r>
              <a:rPr lang="en-GB" sz="831" b="1" dirty="0" err="1"/>
              <a:t>Austrey</a:t>
            </a:r>
            <a:endParaRPr lang="en-GB" sz="831" b="1" dirty="0"/>
          </a:p>
          <a:p>
            <a:pPr algn="ctr"/>
            <a:r>
              <a:rPr lang="en-GB" sz="831" b="1" dirty="0" smtClean="0"/>
              <a:t>(-200m)</a:t>
            </a:r>
            <a:endParaRPr lang="en-GB" sz="1015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044653" y="3543825"/>
            <a:ext cx="637893" cy="322822"/>
          </a:xfrm>
          <a:prstGeom prst="rect">
            <a:avLst/>
          </a:prstGeom>
          <a:noFill/>
          <a:ln>
            <a:noFill/>
          </a:ln>
        </p:spPr>
        <p:txBody>
          <a:bodyPr wrap="square" lIns="33231" tIns="33231" rIns="33231" bIns="33231" rtlCol="0">
            <a:spAutoFit/>
          </a:bodyPr>
          <a:lstStyle/>
          <a:p>
            <a:pPr algn="ctr"/>
            <a:r>
              <a:rPr lang="en-GB" sz="831" b="1" dirty="0" err="1"/>
              <a:t>Birchmoor</a:t>
            </a:r>
            <a:endParaRPr lang="en-GB" sz="831" b="1" dirty="0"/>
          </a:p>
          <a:p>
            <a:pPr algn="ctr"/>
            <a:r>
              <a:rPr lang="en-GB" sz="831" b="1" dirty="0"/>
              <a:t>(~100m)</a:t>
            </a:r>
            <a:endParaRPr lang="en-GB" sz="1015" b="1" dirty="0"/>
          </a:p>
        </p:txBody>
      </p:sp>
    </p:spTree>
    <p:extLst>
      <p:ext uri="{BB962C8B-B14F-4D97-AF65-F5344CB8AC3E}">
        <p14:creationId xmlns:p14="http://schemas.microsoft.com/office/powerpoint/2010/main" val="410104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3" y="263769"/>
            <a:ext cx="8946354" cy="63304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7522" y="353354"/>
            <a:ext cx="436447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5596"/>
                </a:solidFill>
                <a:latin typeface="+mj-lt"/>
                <a:ea typeface="+mj-ea"/>
                <a:cs typeface="+mj-cs"/>
              </a:rPr>
              <a:t>Appleby </a:t>
            </a:r>
            <a:r>
              <a:rPr lang="en-GB" sz="3200" b="1" dirty="0" err="1">
                <a:solidFill>
                  <a:srgbClr val="005596"/>
                </a:solidFill>
                <a:latin typeface="+mj-lt"/>
                <a:ea typeface="+mj-ea"/>
                <a:cs typeface="+mj-cs"/>
              </a:rPr>
              <a:t>Parva</a:t>
            </a:r>
            <a:r>
              <a:rPr lang="en-GB" sz="3200" b="1" dirty="0">
                <a:solidFill>
                  <a:srgbClr val="005596"/>
                </a:solidFill>
                <a:latin typeface="+mj-lt"/>
                <a:ea typeface="+mj-ea"/>
                <a:cs typeface="+mj-cs"/>
              </a:rPr>
              <a:t> to </a:t>
            </a:r>
            <a:r>
              <a:rPr lang="en-GB" sz="3200" b="1" dirty="0" err="1">
                <a:solidFill>
                  <a:srgbClr val="005596"/>
                </a:solidFill>
                <a:latin typeface="+mj-lt"/>
                <a:ea typeface="+mj-ea"/>
                <a:cs typeface="+mj-cs"/>
              </a:rPr>
              <a:t>Tonge</a:t>
            </a:r>
            <a:r>
              <a:rPr lang="en-GB" sz="3200" b="1" dirty="0">
                <a:solidFill>
                  <a:srgbClr val="005596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89171" y="2139611"/>
            <a:ext cx="455380" cy="3228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3231" tIns="33231" rIns="33231" bIns="33231" rtlCol="0">
            <a:spAutoFit/>
          </a:bodyPr>
          <a:lstStyle/>
          <a:p>
            <a:pPr algn="ctr"/>
            <a:r>
              <a:rPr lang="en-GB" sz="831" dirty="0"/>
              <a:t>Plastic Omnium</a:t>
            </a:r>
            <a:endParaRPr lang="en-GB" sz="1015" dirty="0"/>
          </a:p>
        </p:txBody>
      </p:sp>
      <p:sp>
        <p:nvSpPr>
          <p:cNvPr id="11" name="TextBox 10"/>
          <p:cNvSpPr txBox="1"/>
          <p:nvPr/>
        </p:nvSpPr>
        <p:spPr>
          <a:xfrm>
            <a:off x="4173187" y="2127888"/>
            <a:ext cx="598220" cy="3228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3231" tIns="33231" rIns="33231" bIns="33231" rtlCol="0">
            <a:spAutoFit/>
          </a:bodyPr>
          <a:lstStyle/>
          <a:p>
            <a:pPr algn="ctr"/>
            <a:r>
              <a:rPr lang="en-GB" sz="831" dirty="0" err="1"/>
              <a:t>Measham</a:t>
            </a:r>
            <a:r>
              <a:rPr lang="en-GB" sz="831" dirty="0"/>
              <a:t> Wharf MDS</a:t>
            </a:r>
            <a:endParaRPr lang="en-GB" sz="1015" dirty="0"/>
          </a:p>
        </p:txBody>
      </p:sp>
      <p:sp>
        <p:nvSpPr>
          <p:cNvPr id="12" name="TextBox 11"/>
          <p:cNvSpPr txBox="1"/>
          <p:nvPr/>
        </p:nvSpPr>
        <p:spPr>
          <a:xfrm>
            <a:off x="3697451" y="3267599"/>
            <a:ext cx="583032" cy="322822"/>
          </a:xfrm>
          <a:prstGeom prst="rect">
            <a:avLst/>
          </a:prstGeom>
          <a:noFill/>
          <a:ln>
            <a:noFill/>
          </a:ln>
        </p:spPr>
        <p:txBody>
          <a:bodyPr wrap="square" lIns="33231" tIns="33231" rIns="33231" bIns="33231" rtlCol="0">
            <a:spAutoFit/>
          </a:bodyPr>
          <a:lstStyle/>
          <a:p>
            <a:pPr algn="ctr"/>
            <a:r>
              <a:rPr lang="en-GB" sz="831" b="1" dirty="0" err="1"/>
              <a:t>Measham</a:t>
            </a:r>
            <a:r>
              <a:rPr lang="en-GB" sz="831" b="1" dirty="0"/>
              <a:t> (~160m)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709" y="3388448"/>
            <a:ext cx="623861" cy="322822"/>
          </a:xfrm>
          <a:prstGeom prst="rect">
            <a:avLst/>
          </a:prstGeom>
          <a:noFill/>
          <a:ln>
            <a:noFill/>
          </a:ln>
        </p:spPr>
        <p:txBody>
          <a:bodyPr wrap="square" lIns="33231" tIns="33231" rIns="33231" bIns="33231" rtlCol="0">
            <a:spAutoFit/>
          </a:bodyPr>
          <a:lstStyle/>
          <a:p>
            <a:pPr algn="ctr"/>
            <a:r>
              <a:rPr lang="en-GB" sz="831" b="1" dirty="0" err="1"/>
              <a:t>Packington</a:t>
            </a:r>
            <a:r>
              <a:rPr lang="en-GB" sz="831" b="1" dirty="0"/>
              <a:t> (~250m)</a:t>
            </a:r>
          </a:p>
        </p:txBody>
      </p:sp>
      <p:cxnSp>
        <p:nvCxnSpPr>
          <p:cNvPr id="14" name="Straight Arrow Connector 13"/>
          <p:cNvCxnSpPr>
            <a:stCxn id="10" idx="2"/>
          </p:cNvCxnSpPr>
          <p:nvPr/>
        </p:nvCxnSpPr>
        <p:spPr>
          <a:xfrm>
            <a:off x="3716861" y="2462433"/>
            <a:ext cx="0" cy="4940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697452" y="3761345"/>
            <a:ext cx="7686" cy="5317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04704" y="2944797"/>
            <a:ext cx="992160" cy="322822"/>
          </a:xfrm>
          <a:prstGeom prst="rect">
            <a:avLst/>
          </a:prstGeom>
          <a:noFill/>
          <a:ln>
            <a:noFill/>
          </a:ln>
        </p:spPr>
        <p:txBody>
          <a:bodyPr wrap="square" lIns="33231" tIns="33231" rIns="33231" bIns="33231" rtlCol="0">
            <a:spAutoFit/>
          </a:bodyPr>
          <a:lstStyle/>
          <a:p>
            <a:pPr algn="ctr"/>
            <a:r>
              <a:rPr lang="en-GB" sz="831" b="1" dirty="0"/>
              <a:t>Ashby-de-la-Zouch (~150m)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74590" y="3379864"/>
            <a:ext cx="992160" cy="322822"/>
          </a:xfrm>
          <a:prstGeom prst="rect">
            <a:avLst/>
          </a:prstGeom>
          <a:noFill/>
          <a:ln>
            <a:noFill/>
          </a:ln>
        </p:spPr>
        <p:txBody>
          <a:bodyPr wrap="square" lIns="33231" tIns="33231" rIns="33231" bIns="33231" rtlCol="0">
            <a:spAutoFit/>
          </a:bodyPr>
          <a:lstStyle/>
          <a:p>
            <a:pPr algn="ctr"/>
            <a:r>
              <a:rPr lang="en-GB" sz="831" b="1" dirty="0" err="1"/>
              <a:t>Packington</a:t>
            </a:r>
            <a:r>
              <a:rPr lang="en-GB" sz="831" b="1" dirty="0"/>
              <a:t>  (~200m)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60181" y="3163124"/>
            <a:ext cx="623861" cy="450678"/>
          </a:xfrm>
          <a:prstGeom prst="rect">
            <a:avLst/>
          </a:prstGeom>
          <a:noFill/>
          <a:ln>
            <a:noFill/>
          </a:ln>
        </p:spPr>
        <p:txBody>
          <a:bodyPr wrap="square" lIns="33231" tIns="33231" rIns="33231" bIns="33231" rtlCol="0">
            <a:spAutoFit/>
          </a:bodyPr>
          <a:lstStyle/>
          <a:p>
            <a:pPr algn="ctr"/>
            <a:r>
              <a:rPr lang="en-GB" sz="831" b="1" dirty="0"/>
              <a:t>Appleby Magna (~180m)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98341" y="4293097"/>
            <a:ext cx="598220" cy="1949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3231" tIns="33231" rIns="33231" bIns="33231" rtlCol="0">
            <a:spAutoFit/>
          </a:bodyPr>
          <a:lstStyle/>
          <a:p>
            <a:pPr algn="ctr"/>
            <a:r>
              <a:rPr lang="en-GB" sz="831" dirty="0"/>
              <a:t>Brick Works</a:t>
            </a:r>
            <a:endParaRPr lang="en-GB" sz="1015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624638" y="3566389"/>
            <a:ext cx="7686" cy="5317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05849" y="4098141"/>
            <a:ext cx="1237575" cy="3228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3231" tIns="33231" rIns="33231" bIns="33231" rtlCol="0">
            <a:spAutoFit/>
          </a:bodyPr>
          <a:lstStyle/>
          <a:p>
            <a:r>
              <a:rPr lang="en-GB" sz="831" dirty="0"/>
              <a:t>G Park Ashby-de-la-Zouch</a:t>
            </a:r>
          </a:p>
          <a:p>
            <a:r>
              <a:rPr lang="en-GB" sz="831" dirty="0"/>
              <a:t>Development Site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944551" y="2450690"/>
            <a:ext cx="527747" cy="5920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80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3" y="263769"/>
            <a:ext cx="8946354" cy="63304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27063" y="4217213"/>
            <a:ext cx="554564" cy="322822"/>
          </a:xfrm>
          <a:prstGeom prst="rect">
            <a:avLst/>
          </a:prstGeom>
          <a:noFill/>
          <a:ln>
            <a:noFill/>
          </a:ln>
        </p:spPr>
        <p:txBody>
          <a:bodyPr wrap="square" lIns="33231" tIns="33231" rIns="33231" bIns="33231" rtlCol="0">
            <a:spAutoFit/>
          </a:bodyPr>
          <a:lstStyle/>
          <a:p>
            <a:pPr algn="ctr"/>
            <a:r>
              <a:rPr lang="en-GB" sz="831" b="1" dirty="0" err="1"/>
              <a:t>Kegworth</a:t>
            </a:r>
            <a:endParaRPr lang="en-GB" sz="831" b="1" dirty="0"/>
          </a:p>
          <a:p>
            <a:pPr algn="ctr"/>
            <a:r>
              <a:rPr lang="en-GB" sz="831" b="1" dirty="0"/>
              <a:t>(~100m)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58022" y="2835396"/>
            <a:ext cx="642640" cy="322822"/>
          </a:xfrm>
          <a:prstGeom prst="rect">
            <a:avLst/>
          </a:prstGeom>
          <a:noFill/>
          <a:ln>
            <a:noFill/>
          </a:ln>
        </p:spPr>
        <p:txBody>
          <a:bodyPr wrap="square" lIns="33231" tIns="33231" rIns="33231" bIns="33231" rtlCol="0">
            <a:spAutoFit/>
          </a:bodyPr>
          <a:lstStyle/>
          <a:p>
            <a:pPr algn="ctr"/>
            <a:r>
              <a:rPr lang="en-GB" sz="831" b="1" dirty="0"/>
              <a:t>Long Eaton</a:t>
            </a:r>
          </a:p>
          <a:p>
            <a:pPr algn="ctr"/>
            <a:r>
              <a:rPr lang="en-GB" sz="831" b="1" dirty="0"/>
              <a:t>(~0m)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11642" y="1674861"/>
            <a:ext cx="728648" cy="4506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3231" tIns="33231" rIns="33231" bIns="33231" rtlCol="0">
            <a:spAutoFit/>
          </a:bodyPr>
          <a:lstStyle/>
          <a:p>
            <a:pPr algn="ctr"/>
            <a:r>
              <a:rPr lang="en-GB" sz="831" dirty="0" err="1"/>
              <a:t>Tonge</a:t>
            </a:r>
            <a:r>
              <a:rPr lang="en-GB" sz="831" dirty="0"/>
              <a:t> Conservation Area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02779" y="2457687"/>
            <a:ext cx="916303" cy="1949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3231" tIns="33231" rIns="33231" bIns="33231" rtlCol="0">
            <a:spAutoFit/>
          </a:bodyPr>
          <a:lstStyle/>
          <a:p>
            <a:r>
              <a:rPr lang="en-GB" sz="831" dirty="0"/>
              <a:t>East Midlands Hub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7522" y="353354"/>
            <a:ext cx="482976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5596"/>
                </a:solidFill>
                <a:latin typeface="+mj-lt"/>
                <a:ea typeface="+mj-ea"/>
                <a:cs typeface="+mj-cs"/>
              </a:rPr>
              <a:t>Worthington to </a:t>
            </a:r>
            <a:r>
              <a:rPr lang="en-GB" sz="3200" b="1" dirty="0" err="1">
                <a:solidFill>
                  <a:srgbClr val="005596"/>
                </a:solidFill>
                <a:latin typeface="+mj-lt"/>
                <a:ea typeface="+mj-ea"/>
                <a:cs typeface="+mj-cs"/>
              </a:rPr>
              <a:t>Sandiacre</a:t>
            </a:r>
            <a:r>
              <a:rPr lang="en-GB" sz="3200" b="1" dirty="0">
                <a:solidFill>
                  <a:srgbClr val="005596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2046" y="1067573"/>
            <a:ext cx="742394" cy="5785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3231" tIns="33231" rIns="33231" bIns="33231" rtlCol="0">
            <a:spAutoFit/>
          </a:bodyPr>
          <a:lstStyle/>
          <a:p>
            <a:pPr algn="ctr"/>
            <a:r>
              <a:rPr lang="en-GB" sz="831" dirty="0" err="1"/>
              <a:t>Breedon</a:t>
            </a:r>
            <a:r>
              <a:rPr lang="en-GB" sz="831" dirty="0"/>
              <a:t> on the Hill Conservation Area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72469" y="2377475"/>
            <a:ext cx="1122813" cy="3228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3231" tIns="33231" rIns="33231" bIns="33231" rtlCol="0">
            <a:spAutoFit/>
          </a:bodyPr>
          <a:lstStyle/>
          <a:p>
            <a:pPr algn="ctr"/>
            <a:r>
              <a:rPr lang="en-US" sz="831" kern="0" dirty="0">
                <a:solidFill>
                  <a:srgbClr val="000000"/>
                </a:solidFill>
              </a:rPr>
              <a:t>East Midlands Strategic Gateway MDS</a:t>
            </a:r>
            <a:endParaRPr lang="en-GB" sz="831" dirty="0"/>
          </a:p>
        </p:txBody>
      </p:sp>
      <p:sp>
        <p:nvSpPr>
          <p:cNvPr id="11" name="TextBox 10"/>
          <p:cNvSpPr txBox="1"/>
          <p:nvPr/>
        </p:nvSpPr>
        <p:spPr>
          <a:xfrm>
            <a:off x="8378462" y="3331521"/>
            <a:ext cx="514018" cy="3228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3231" tIns="33231" rIns="33231" bIns="33231" rtlCol="0">
            <a:spAutoFit/>
          </a:bodyPr>
          <a:lstStyle/>
          <a:p>
            <a:pPr algn="ctr"/>
            <a:r>
              <a:rPr lang="en-GB" sz="831" dirty="0"/>
              <a:t>Lime Rise MDS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8577868" y="3096656"/>
            <a:ext cx="121001" cy="234867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860931" y="2652644"/>
            <a:ext cx="233922" cy="344154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2"/>
          </p:cNvCxnSpPr>
          <p:nvPr/>
        </p:nvCxnSpPr>
        <p:spPr>
          <a:xfrm flipH="1">
            <a:off x="4645663" y="2700297"/>
            <a:ext cx="188213" cy="522157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76746" y="2237821"/>
            <a:ext cx="1035453" cy="1949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3231" tIns="33231" rIns="33231" bIns="33231" rtlCol="0">
            <a:spAutoFit/>
          </a:bodyPr>
          <a:lstStyle/>
          <a:p>
            <a:r>
              <a:rPr lang="en-US" sz="831" kern="0" dirty="0">
                <a:solidFill>
                  <a:srgbClr val="000000"/>
                </a:solidFill>
              </a:rPr>
              <a:t>East Midlands Airport</a:t>
            </a:r>
            <a:endParaRPr lang="en-GB" sz="831" dirty="0"/>
          </a:p>
        </p:txBody>
      </p:sp>
      <p:cxnSp>
        <p:nvCxnSpPr>
          <p:cNvPr id="23" name="Straight Arrow Connector 22"/>
          <p:cNvCxnSpPr>
            <a:endCxn id="2" idx="6"/>
          </p:cNvCxnSpPr>
          <p:nvPr/>
        </p:nvCxnSpPr>
        <p:spPr>
          <a:xfrm>
            <a:off x="3508498" y="2432778"/>
            <a:ext cx="146449" cy="40299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2"/>
          </p:cNvCxnSpPr>
          <p:nvPr/>
        </p:nvCxnSpPr>
        <p:spPr>
          <a:xfrm>
            <a:off x="1913243" y="1646106"/>
            <a:ext cx="0" cy="3741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346288" y="2125509"/>
            <a:ext cx="265353" cy="4133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256549" y="2020207"/>
            <a:ext cx="642640" cy="322822"/>
          </a:xfrm>
          <a:prstGeom prst="rect">
            <a:avLst/>
          </a:prstGeom>
          <a:noFill/>
          <a:ln>
            <a:noFill/>
          </a:ln>
        </p:spPr>
        <p:txBody>
          <a:bodyPr wrap="square" lIns="33231" tIns="33231" rIns="33231" bIns="33231" rtlCol="0">
            <a:spAutoFit/>
          </a:bodyPr>
          <a:lstStyle/>
          <a:p>
            <a:pPr algn="ctr"/>
            <a:r>
              <a:rPr lang="en-GB" sz="831" b="1" dirty="0" err="1"/>
              <a:t>Sandiacre</a:t>
            </a:r>
            <a:endParaRPr lang="en-GB" sz="831" b="1" dirty="0"/>
          </a:p>
          <a:p>
            <a:pPr algn="ctr"/>
            <a:r>
              <a:rPr lang="en-GB" sz="831" b="1" dirty="0"/>
              <a:t>(~100m)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85437" y="3392682"/>
            <a:ext cx="642640" cy="322822"/>
          </a:xfrm>
          <a:prstGeom prst="rect">
            <a:avLst/>
          </a:prstGeom>
          <a:noFill/>
          <a:ln>
            <a:noFill/>
          </a:ln>
        </p:spPr>
        <p:txBody>
          <a:bodyPr wrap="square" lIns="33231" tIns="33231" rIns="33231" bIns="33231" rtlCol="0">
            <a:spAutoFit/>
          </a:bodyPr>
          <a:lstStyle/>
          <a:p>
            <a:pPr algn="ctr"/>
            <a:r>
              <a:rPr lang="en-GB" sz="831" b="1" dirty="0" err="1"/>
              <a:t>Toton</a:t>
            </a:r>
            <a:endParaRPr lang="en-GB" sz="831" b="1" dirty="0"/>
          </a:p>
          <a:p>
            <a:pPr algn="ctr"/>
            <a:r>
              <a:rPr lang="en-GB" sz="831" b="1" dirty="0"/>
              <a:t>(~200m)</a:t>
            </a:r>
          </a:p>
        </p:txBody>
      </p:sp>
      <p:sp>
        <p:nvSpPr>
          <p:cNvPr id="2" name="Freeform 1"/>
          <p:cNvSpPr/>
          <p:nvPr/>
        </p:nvSpPr>
        <p:spPr>
          <a:xfrm>
            <a:off x="3559393" y="2811431"/>
            <a:ext cx="971074" cy="1276196"/>
          </a:xfrm>
          <a:custGeom>
            <a:avLst/>
            <a:gdLst>
              <a:gd name="connsiteX0" fmla="*/ 655607 w 1051997"/>
              <a:gd name="connsiteY0" fmla="*/ 509444 h 1382546"/>
              <a:gd name="connsiteX1" fmla="*/ 526211 w 1051997"/>
              <a:gd name="connsiteY1" fmla="*/ 311037 h 1382546"/>
              <a:gd name="connsiteX2" fmla="*/ 474452 w 1051997"/>
              <a:gd name="connsiteY2" fmla="*/ 328290 h 1382546"/>
              <a:gd name="connsiteX3" fmla="*/ 284671 w 1051997"/>
              <a:gd name="connsiteY3" fmla="*/ 17739 h 1382546"/>
              <a:gd name="connsiteX4" fmla="*/ 198407 w 1051997"/>
              <a:gd name="connsiteY4" fmla="*/ 34991 h 1382546"/>
              <a:gd name="connsiteX5" fmla="*/ 146649 w 1051997"/>
              <a:gd name="connsiteY5" fmla="*/ 486 h 1382546"/>
              <a:gd name="connsiteX6" fmla="*/ 103517 w 1051997"/>
              <a:gd name="connsiteY6" fmla="*/ 26365 h 1382546"/>
              <a:gd name="connsiteX7" fmla="*/ 189781 w 1051997"/>
              <a:gd name="connsiteY7" fmla="*/ 164388 h 1382546"/>
              <a:gd name="connsiteX8" fmla="*/ 112143 w 1051997"/>
              <a:gd name="connsiteY8" fmla="*/ 259278 h 1382546"/>
              <a:gd name="connsiteX9" fmla="*/ 0 w 1051997"/>
              <a:gd name="connsiteY9" fmla="*/ 336916 h 1382546"/>
              <a:gd name="connsiteX10" fmla="*/ 112143 w 1051997"/>
              <a:gd name="connsiteY10" fmla="*/ 664720 h 1382546"/>
              <a:gd name="connsiteX11" fmla="*/ 258792 w 1051997"/>
              <a:gd name="connsiteY11" fmla="*/ 733731 h 1382546"/>
              <a:gd name="connsiteX12" fmla="*/ 405441 w 1051997"/>
              <a:gd name="connsiteY12" fmla="*/ 983897 h 1382546"/>
              <a:gd name="connsiteX13" fmla="*/ 526211 w 1051997"/>
              <a:gd name="connsiteY13" fmla="*/ 1234063 h 1382546"/>
              <a:gd name="connsiteX14" fmla="*/ 629728 w 1051997"/>
              <a:gd name="connsiteY14" fmla="*/ 1380712 h 1382546"/>
              <a:gd name="connsiteX15" fmla="*/ 905773 w 1051997"/>
              <a:gd name="connsiteY15" fmla="*/ 1311701 h 1382546"/>
              <a:gd name="connsiteX16" fmla="*/ 1043796 w 1051997"/>
              <a:gd name="connsiteY16" fmla="*/ 1242690 h 1382546"/>
              <a:gd name="connsiteX17" fmla="*/ 655607 w 1051997"/>
              <a:gd name="connsiteY17" fmla="*/ 509444 h 1382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51997" h="1382546">
                <a:moveTo>
                  <a:pt x="655607" y="509444"/>
                </a:moveTo>
                <a:cubicBezTo>
                  <a:pt x="569343" y="354169"/>
                  <a:pt x="556403" y="341229"/>
                  <a:pt x="526211" y="311037"/>
                </a:cubicBezTo>
                <a:cubicBezTo>
                  <a:pt x="496018" y="280845"/>
                  <a:pt x="514709" y="377173"/>
                  <a:pt x="474452" y="328290"/>
                </a:cubicBezTo>
                <a:cubicBezTo>
                  <a:pt x="434195" y="279407"/>
                  <a:pt x="330678" y="66622"/>
                  <a:pt x="284671" y="17739"/>
                </a:cubicBezTo>
                <a:cubicBezTo>
                  <a:pt x="238664" y="-31144"/>
                  <a:pt x="221411" y="37866"/>
                  <a:pt x="198407" y="34991"/>
                </a:cubicBezTo>
                <a:cubicBezTo>
                  <a:pt x="175403" y="32115"/>
                  <a:pt x="162464" y="1924"/>
                  <a:pt x="146649" y="486"/>
                </a:cubicBezTo>
                <a:cubicBezTo>
                  <a:pt x="130834" y="-952"/>
                  <a:pt x="96328" y="-952"/>
                  <a:pt x="103517" y="26365"/>
                </a:cubicBezTo>
                <a:cubicBezTo>
                  <a:pt x="110706" y="53682"/>
                  <a:pt x="188343" y="125569"/>
                  <a:pt x="189781" y="164388"/>
                </a:cubicBezTo>
                <a:cubicBezTo>
                  <a:pt x="191219" y="203207"/>
                  <a:pt x="143773" y="230523"/>
                  <a:pt x="112143" y="259278"/>
                </a:cubicBezTo>
                <a:cubicBezTo>
                  <a:pt x="80513" y="288033"/>
                  <a:pt x="0" y="269342"/>
                  <a:pt x="0" y="336916"/>
                </a:cubicBezTo>
                <a:cubicBezTo>
                  <a:pt x="0" y="404490"/>
                  <a:pt x="69011" y="598584"/>
                  <a:pt x="112143" y="664720"/>
                </a:cubicBezTo>
                <a:cubicBezTo>
                  <a:pt x="155275" y="730856"/>
                  <a:pt x="209909" y="680535"/>
                  <a:pt x="258792" y="733731"/>
                </a:cubicBezTo>
                <a:cubicBezTo>
                  <a:pt x="307675" y="786927"/>
                  <a:pt x="360871" y="900508"/>
                  <a:pt x="405441" y="983897"/>
                </a:cubicBezTo>
                <a:cubicBezTo>
                  <a:pt x="450011" y="1067286"/>
                  <a:pt x="488830" y="1167927"/>
                  <a:pt x="526211" y="1234063"/>
                </a:cubicBezTo>
                <a:cubicBezTo>
                  <a:pt x="563592" y="1300199"/>
                  <a:pt x="566468" y="1367772"/>
                  <a:pt x="629728" y="1380712"/>
                </a:cubicBezTo>
                <a:cubicBezTo>
                  <a:pt x="692988" y="1393652"/>
                  <a:pt x="836762" y="1334705"/>
                  <a:pt x="905773" y="1311701"/>
                </a:cubicBezTo>
                <a:cubicBezTo>
                  <a:pt x="974784" y="1288697"/>
                  <a:pt x="1082615" y="1373524"/>
                  <a:pt x="1043796" y="1242690"/>
                </a:cubicBezTo>
                <a:cubicBezTo>
                  <a:pt x="1004977" y="1111856"/>
                  <a:pt x="741871" y="664719"/>
                  <a:pt x="655607" y="509444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1905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69"/>
          </a:p>
        </p:txBody>
      </p:sp>
      <p:sp>
        <p:nvSpPr>
          <p:cNvPr id="26" name="TextBox 25"/>
          <p:cNvSpPr txBox="1"/>
          <p:nvPr/>
        </p:nvSpPr>
        <p:spPr>
          <a:xfrm>
            <a:off x="5381508" y="4696810"/>
            <a:ext cx="1122813" cy="4506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3231" tIns="33231" rIns="33231" bIns="33231" rtlCol="0">
            <a:spAutoFit/>
          </a:bodyPr>
          <a:lstStyle/>
          <a:p>
            <a:r>
              <a:rPr lang="en-GB" sz="831" dirty="0"/>
              <a:t>Land adjoining 90 Ashby Road </a:t>
            </a:r>
            <a:r>
              <a:rPr lang="en-GB" sz="831" dirty="0" err="1"/>
              <a:t>Kegworth</a:t>
            </a:r>
            <a:endParaRPr lang="en-GB" sz="831" dirty="0"/>
          </a:p>
          <a:p>
            <a:r>
              <a:rPr lang="en-GB" sz="831" dirty="0"/>
              <a:t>Development Site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4904345" y="4087627"/>
            <a:ext cx="664691" cy="604283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19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001000" cy="1008111"/>
          </a:xfrm>
        </p:spPr>
        <p:txBody>
          <a:bodyPr/>
          <a:lstStyle/>
          <a:p>
            <a:r>
              <a:rPr lang="en-GB" dirty="0" smtClean="0"/>
              <a:t>This afternoon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D5E6D4-7C3F-4859-8410-7E7D9A52DABD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001000" cy="5301208"/>
          </a:xfrm>
        </p:spPr>
        <p:txBody>
          <a:bodyPr>
            <a:normAutofit/>
          </a:bodyPr>
          <a:lstStyle/>
          <a:p>
            <a:r>
              <a:rPr lang="en-GB" dirty="0" smtClean="0"/>
              <a:t>Outline the programme</a:t>
            </a:r>
          </a:p>
          <a:p>
            <a:r>
              <a:rPr lang="en-GB" dirty="0" smtClean="0"/>
              <a:t>Overview of timescales</a:t>
            </a:r>
          </a:p>
          <a:p>
            <a:r>
              <a:rPr lang="en-GB" dirty="0" smtClean="0"/>
              <a:t>Run through the route and consultations</a:t>
            </a:r>
          </a:p>
          <a:p>
            <a:r>
              <a:rPr lang="en-GB" dirty="0" smtClean="0"/>
              <a:t>Discuss local issues and questions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07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Consultation open until  - 9 March 2017</a:t>
            </a:r>
          </a:p>
          <a:p>
            <a:r>
              <a:rPr lang="en-GB" dirty="0" smtClean="0"/>
              <a:t>Route decision – 2017</a:t>
            </a:r>
          </a:p>
          <a:p>
            <a:r>
              <a:rPr lang="en-GB" dirty="0" smtClean="0"/>
              <a:t>We will continue to engage with you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002774" y="3936881"/>
            <a:ext cx="513845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333333"/>
                </a:solidFill>
                <a:latin typeface="Corbel"/>
              </a:rPr>
              <a:t>Email: HS2enquiries@hs2.org.uk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333333"/>
                </a:solidFill>
                <a:latin typeface="Corbel"/>
              </a:rPr>
              <a:t>Telephone: 0207 944 4908</a:t>
            </a:r>
          </a:p>
        </p:txBody>
      </p:sp>
    </p:spTree>
    <p:extLst>
      <p:ext uri="{BB962C8B-B14F-4D97-AF65-F5344CB8AC3E}">
        <p14:creationId xmlns:p14="http://schemas.microsoft.com/office/powerpoint/2010/main" val="233797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Questions/Issues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68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Strategic 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</a:t>
            </a:r>
            <a:r>
              <a:rPr lang="en-GB" dirty="0" smtClean="0"/>
              <a:t>nnouncement by Secretary of State signals Government commitment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Confirmed proposals for both legs of Phase 2b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7 major route refinements being consulted 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Property schemes consultation also announced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D5E6D4-7C3F-4859-8410-7E7D9A52DABD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2716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Strategic 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Give certainty for developing regeneration and development planning</a:t>
            </a:r>
          </a:p>
          <a:p>
            <a:r>
              <a:rPr lang="en-GB" dirty="0" smtClean="0"/>
              <a:t>Helps business with confidence to make decisions</a:t>
            </a:r>
          </a:p>
          <a:p>
            <a:r>
              <a:rPr lang="en-GB" dirty="0" smtClean="0"/>
              <a:t>Helps take forward transport planning for the future</a:t>
            </a:r>
          </a:p>
          <a:p>
            <a:r>
              <a:rPr lang="en-GB" dirty="0" smtClean="0"/>
              <a:t>Releases further Growth Funding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D5E6D4-7C3F-4859-8410-7E7D9A52DABD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2510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Strategic 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Includes considerations from 2013 consultation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Sir David Higgins further  reports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Emerging devolution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Work with Transport for the North/</a:t>
            </a:r>
            <a:r>
              <a:rPr lang="en-GB" dirty="0" err="1" smtClean="0"/>
              <a:t>Dft</a:t>
            </a:r>
            <a:r>
              <a:rPr lang="en-GB" dirty="0" smtClean="0"/>
              <a:t>/Network Rail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Integrated Network/Midlands Connect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Links to Scotland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Strategic Planning with HE and NR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D5E6D4-7C3F-4859-8410-7E7D9A52DABD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094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Confirmation of the majority of the Phase 2b route</a:t>
            </a:r>
          </a:p>
          <a:p>
            <a:r>
              <a:rPr lang="en-GB" dirty="0"/>
              <a:t>Launch of two consultations:</a:t>
            </a:r>
          </a:p>
          <a:p>
            <a:pPr lvl="1"/>
            <a:r>
              <a:rPr lang="en-GB" sz="2400" dirty="0"/>
              <a:t>A consultation on route refinements </a:t>
            </a:r>
          </a:p>
          <a:p>
            <a:pPr lvl="1"/>
            <a:r>
              <a:rPr lang="en-GB" sz="2400" dirty="0"/>
              <a:t>A consultation on property schemes </a:t>
            </a:r>
          </a:p>
          <a:p>
            <a:r>
              <a:rPr lang="en-GB" dirty="0"/>
              <a:t>Issued Safeguarding Directions </a:t>
            </a:r>
            <a:endParaRPr lang="en-GB" dirty="0" smtClean="0"/>
          </a:p>
          <a:p>
            <a:r>
              <a:rPr lang="en-GB" dirty="0" smtClean="0"/>
              <a:t>Need to Sell scheme now available, replaces Exceptional Hardship Scheme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Route announcement – 15 November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96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36838"/>
            <a:ext cx="7991897" cy="1371600"/>
          </a:xfrm>
        </p:spPr>
        <p:txBody>
          <a:bodyPr>
            <a:normAutofit/>
          </a:bodyPr>
          <a:lstStyle/>
          <a:p>
            <a:r>
              <a:rPr lang="en-GB" dirty="0" smtClean="0"/>
              <a:t>Safeguarding and discretionary compensation schemes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029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100" dirty="0" smtClean="0"/>
              <a:t>Safeguarding</a:t>
            </a:r>
            <a:endParaRPr lang="en-GB" sz="31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628800"/>
            <a:ext cx="8064896" cy="4536504"/>
          </a:xfrm>
        </p:spPr>
        <p:txBody>
          <a:bodyPr>
            <a:normAutofit/>
          </a:bodyPr>
          <a:lstStyle/>
          <a:p>
            <a:r>
              <a:rPr lang="en-GB" sz="2400" dirty="0">
                <a:ea typeface="+mn-ea"/>
                <a:cs typeface="+mn-cs"/>
              </a:rPr>
              <a:t>Planning tool to protect land </a:t>
            </a:r>
            <a:r>
              <a:rPr lang="en-GB" sz="2400" dirty="0" smtClean="0">
                <a:ea typeface="+mn-ea"/>
                <a:cs typeface="+mn-cs"/>
              </a:rPr>
              <a:t>to </a:t>
            </a:r>
            <a:r>
              <a:rPr lang="en-GB" sz="2400" dirty="0">
                <a:ea typeface="+mn-ea"/>
                <a:cs typeface="+mn-cs"/>
              </a:rPr>
              <a:t>ensure that new developments do not affect the ability to build or operate HS2 or lead to excessive additional </a:t>
            </a:r>
            <a:r>
              <a:rPr lang="en-GB" sz="2400" dirty="0" smtClean="0">
                <a:ea typeface="+mn-ea"/>
                <a:cs typeface="+mn-cs"/>
              </a:rPr>
              <a:t>costs.</a:t>
            </a:r>
            <a:r>
              <a:rPr lang="en-GB" sz="2400" dirty="0"/>
              <a:t/>
            </a:r>
            <a:br>
              <a:rPr lang="en-GB" sz="2400" dirty="0"/>
            </a:br>
            <a:endParaRPr lang="en-GB" sz="2400" dirty="0" smtClean="0"/>
          </a:p>
          <a:p>
            <a:r>
              <a:rPr lang="en-GB" sz="2400" dirty="0" smtClean="0">
                <a:ea typeface="+mn-ea"/>
                <a:cs typeface="+mn-cs"/>
              </a:rPr>
              <a:t>The </a:t>
            </a:r>
            <a:r>
              <a:rPr lang="en-GB" sz="2400" dirty="0">
                <a:ea typeface="+mn-ea"/>
                <a:cs typeface="+mn-cs"/>
              </a:rPr>
              <a:t>Secretary of State for Transport issues directions under the Town and Country Planning Act </a:t>
            </a:r>
            <a:r>
              <a:rPr lang="en-GB" sz="2400" dirty="0" smtClean="0">
                <a:ea typeface="+mn-ea"/>
                <a:cs typeface="+mn-cs"/>
              </a:rPr>
              <a:t>1990 – it is a statutory instrument. </a:t>
            </a:r>
            <a:br>
              <a:rPr lang="en-GB" sz="2400" dirty="0" smtClean="0">
                <a:ea typeface="+mn-ea"/>
                <a:cs typeface="+mn-cs"/>
              </a:rPr>
            </a:br>
            <a:endParaRPr lang="en-GB" sz="2400" dirty="0">
              <a:ea typeface="+mn-ea"/>
              <a:cs typeface="+mn-cs"/>
            </a:endParaRPr>
          </a:p>
          <a:p>
            <a:endParaRPr lang="en-GB" sz="2600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D5E6D4-7C3F-4859-8410-7E7D9A52DABD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78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100" dirty="0" smtClean="0"/>
              <a:t>Safeguarding: who does it affect?</a:t>
            </a:r>
            <a:endParaRPr lang="en-GB" sz="31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628800"/>
            <a:ext cx="8064896" cy="4536504"/>
          </a:xfrm>
        </p:spPr>
        <p:txBody>
          <a:bodyPr>
            <a:normAutofit/>
          </a:bodyPr>
          <a:lstStyle/>
          <a:p>
            <a:r>
              <a:rPr lang="en-GB" dirty="0" smtClean="0"/>
              <a:t>Local Planning Authorities (LPAs)</a:t>
            </a:r>
          </a:p>
          <a:p>
            <a:pPr lvl="1"/>
            <a:r>
              <a:rPr lang="en-GB" sz="2400" dirty="0">
                <a:ea typeface="+mn-ea"/>
                <a:cs typeface="+mn-cs"/>
              </a:rPr>
              <a:t>LPAs need to consult HS2 Ltd with regard to any planning applications falling within the SG zone</a:t>
            </a:r>
          </a:p>
          <a:p>
            <a:pPr lvl="1"/>
            <a:r>
              <a:rPr lang="en-GB" sz="2400" dirty="0">
                <a:ea typeface="+mn-ea"/>
                <a:cs typeface="+mn-cs"/>
              </a:rPr>
              <a:t>LPAs need to inform property buyers about HS2 when searches are undertaken</a:t>
            </a:r>
          </a:p>
          <a:p>
            <a:r>
              <a:rPr lang="en-GB" dirty="0" smtClean="0"/>
              <a:t>Land and property owners</a:t>
            </a:r>
          </a:p>
          <a:p>
            <a:pPr lvl="1"/>
            <a:r>
              <a:rPr lang="en-GB" sz="2400" dirty="0">
                <a:ea typeface="+mn-ea"/>
                <a:cs typeface="+mn-cs"/>
              </a:rPr>
              <a:t>Affected property owners are able to serve a ‘blight notice’, asking the government to buy their property early (i.e. in advance of any compulsory purchase)</a:t>
            </a:r>
          </a:p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D5E6D4-7C3F-4859-8410-7E7D9A52DABD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645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2"/>
  <p:tag name="HOTSPOTTYPE" val="DefinedInNavigator"/>
  <p:tag name="DEFINEDINNAVIGATOR" val="True"/>
</p:tagLst>
</file>

<file path=ppt/theme/theme1.xml><?xml version="1.0" encoding="utf-8"?>
<a:theme xmlns:a="http://schemas.openxmlformats.org/drawingml/2006/main" name="HS2_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oter &amp; page number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 presentation template Jan 2012 1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6D6E7"/>
        </a:accent1>
        <a:accent2>
          <a:srgbClr val="BE1E2D"/>
        </a:accent2>
        <a:accent3>
          <a:srgbClr val="FFFFFF"/>
        </a:accent3>
        <a:accent4>
          <a:srgbClr val="000000"/>
        </a:accent4>
        <a:accent5>
          <a:srgbClr val="DFE8F1"/>
        </a:accent5>
        <a:accent6>
          <a:srgbClr val="AC1A28"/>
        </a:accent6>
        <a:hlink>
          <a:srgbClr val="005596"/>
        </a:hlink>
        <a:folHlink>
          <a:srgbClr val="27AAE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HS2-Corporate">
      <a:dk1>
        <a:srgbClr val="333333"/>
      </a:dk1>
      <a:lt1>
        <a:sysClr val="window" lastClr="FFFFFF"/>
      </a:lt1>
      <a:dk2>
        <a:srgbClr val="005596"/>
      </a:dk2>
      <a:lt2>
        <a:srgbClr val="FFFFFF"/>
      </a:lt2>
      <a:accent1>
        <a:srgbClr val="27AAE1"/>
      </a:accent1>
      <a:accent2>
        <a:srgbClr val="FBB040"/>
      </a:accent2>
      <a:accent3>
        <a:srgbClr val="662D91"/>
      </a:accent3>
      <a:accent4>
        <a:srgbClr val="5E84B8"/>
      </a:accent4>
      <a:accent5>
        <a:srgbClr val="58595B"/>
      </a:accent5>
      <a:accent6>
        <a:srgbClr val="A7A9AC"/>
      </a:accent6>
      <a:hlink>
        <a:srgbClr val="32B561"/>
      </a:hlink>
      <a:folHlink>
        <a:srgbClr val="BE1E2D"/>
      </a:folHlink>
    </a:clrScheme>
    <a:fontScheme name="HS2 Corporat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S2 EWC Hot Start Presentation" id="{47CD19AA-CBFC-4143-91DB-A62457E64E58}" vid="{74491AE6-56C2-46A2-A495-4836C4213F4A}"/>
    </a:ext>
  </a:extLst>
</a:theme>
</file>

<file path=ppt/theme/theme3.xml><?xml version="1.0" encoding="utf-8"?>
<a:theme xmlns:a="http://schemas.openxmlformats.org/drawingml/2006/main" name="2_Office Theme">
  <a:themeElements>
    <a:clrScheme name="HS2-Corporate">
      <a:dk1>
        <a:srgbClr val="333333"/>
      </a:dk1>
      <a:lt1>
        <a:sysClr val="window" lastClr="FFFFFF"/>
      </a:lt1>
      <a:dk2>
        <a:srgbClr val="005596"/>
      </a:dk2>
      <a:lt2>
        <a:srgbClr val="FFFFFF"/>
      </a:lt2>
      <a:accent1>
        <a:srgbClr val="27AAE1"/>
      </a:accent1>
      <a:accent2>
        <a:srgbClr val="FBB040"/>
      </a:accent2>
      <a:accent3>
        <a:srgbClr val="662D91"/>
      </a:accent3>
      <a:accent4>
        <a:srgbClr val="5E84B8"/>
      </a:accent4>
      <a:accent5>
        <a:srgbClr val="58595B"/>
      </a:accent5>
      <a:accent6>
        <a:srgbClr val="A7A9AC"/>
      </a:accent6>
      <a:hlink>
        <a:srgbClr val="32B561"/>
      </a:hlink>
      <a:folHlink>
        <a:srgbClr val="BE1E2D"/>
      </a:folHlink>
    </a:clrScheme>
    <a:fontScheme name="HS2 Corporat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S2 powerpoint template (widescreen format)" id="{EBDA5E5B-156E-4AE8-81ED-17292DEB34E5}" vid="{7D3D3057-AA6C-4B0C-966B-B49A4EC3A8BA}"/>
    </a:ext>
  </a:extLst>
</a:theme>
</file>

<file path=ppt/theme/theme4.xml><?xml version="1.0" encoding="utf-8"?>
<a:theme xmlns:a="http://schemas.openxmlformats.org/drawingml/2006/main" name="3_Office Theme">
  <a:themeElements>
    <a:clrScheme name="HS2-Corporate">
      <a:dk1>
        <a:srgbClr val="333333"/>
      </a:dk1>
      <a:lt1>
        <a:sysClr val="window" lastClr="FFFFFF"/>
      </a:lt1>
      <a:dk2>
        <a:srgbClr val="005596"/>
      </a:dk2>
      <a:lt2>
        <a:srgbClr val="FFFFFF"/>
      </a:lt2>
      <a:accent1>
        <a:srgbClr val="27AAE1"/>
      </a:accent1>
      <a:accent2>
        <a:srgbClr val="FBB040"/>
      </a:accent2>
      <a:accent3>
        <a:srgbClr val="662D91"/>
      </a:accent3>
      <a:accent4>
        <a:srgbClr val="5E84B8"/>
      </a:accent4>
      <a:accent5>
        <a:srgbClr val="58595B"/>
      </a:accent5>
      <a:accent6>
        <a:srgbClr val="A7A9AC"/>
      </a:accent6>
      <a:hlink>
        <a:srgbClr val="32B561"/>
      </a:hlink>
      <a:folHlink>
        <a:srgbClr val="BE1E2D"/>
      </a:folHlink>
    </a:clrScheme>
    <a:fontScheme name="HS2 Corporat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S2 powerpoint template (widescreen format)" id="{EBDA5E5B-156E-4AE8-81ED-17292DEB34E5}" vid="{7D3D3057-AA6C-4B0C-966B-B49A4EC3A8B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3cbdd34-8d38-413e-a251-f6e78159924b">A75REJ7SN2ZC-146-72072</_dlc_DocId>
    <_dlc_DocIdUrl xmlns="73cbdd34-8d38-413e-a251-f6e78159924b">
      <Url>http://portals.velocity.hs2.org.uk/lmh/_layouts/DocIdRedir.aspx?ID=A75REJ7SN2ZC-146-72072</Url>
      <Description>A75REJ7SN2ZC-146-72072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67B7FC57CD0A49AF91B505BF03B9C8" ma:contentTypeVersion="1" ma:contentTypeDescription="Create a new document." ma:contentTypeScope="" ma:versionID="215964b7f6a47e6f2ccc9b8cfb2d1066">
  <xsd:schema xmlns:xsd="http://www.w3.org/2001/XMLSchema" xmlns:xs="http://www.w3.org/2001/XMLSchema" xmlns:p="http://schemas.microsoft.com/office/2006/metadata/properties" xmlns:ns2="73cbdd34-8d38-413e-a251-f6e78159924b" targetNamespace="http://schemas.microsoft.com/office/2006/metadata/properties" ma:root="true" ma:fieldsID="97d2e3cafb69c3067a13736fd1f30d92" ns2:_="">
    <xsd:import namespace="73cbdd34-8d38-413e-a251-f6e78159924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cbdd34-8d38-413e-a251-f6e78159924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992AD7-005A-4371-B348-AA37E118B89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1C42276-BCF4-46AC-A505-F608A2D10A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AF2F53-2AE7-4F51-BC21-F7AB91940126}">
  <ds:schemaRefs>
    <ds:schemaRef ds:uri="73cbdd34-8d38-413e-a251-f6e78159924b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699B7166-04FA-41C9-A027-4B2E66DDC1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cbdd34-8d38-413e-a251-f6e7815992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HS2_PowerPoint</Template>
  <TotalTime>1630</TotalTime>
  <Words>888</Words>
  <Application>Microsoft Office PowerPoint</Application>
  <PresentationFormat>On-screen Show (4:3)</PresentationFormat>
  <Paragraphs>171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Corbel</vt:lpstr>
      <vt:lpstr>Times New Roman</vt:lpstr>
      <vt:lpstr>Webdings</vt:lpstr>
      <vt:lpstr>Wingdings</vt:lpstr>
      <vt:lpstr>Wingdings 3</vt:lpstr>
      <vt:lpstr>HS2_PowerPoint</vt:lpstr>
      <vt:lpstr>1_Office Theme</vt:lpstr>
      <vt:lpstr>2_Office Theme</vt:lpstr>
      <vt:lpstr>3_Office Theme</vt:lpstr>
      <vt:lpstr>High Speed 2 - Phase 2B: Towards a Hybrid Bill</vt:lpstr>
      <vt:lpstr>This afternoon </vt:lpstr>
      <vt:lpstr>Strategic Context</vt:lpstr>
      <vt:lpstr>Strategic context</vt:lpstr>
      <vt:lpstr>Strategic Context</vt:lpstr>
      <vt:lpstr>Route announcement – 15 November</vt:lpstr>
      <vt:lpstr>Safeguarding and discretionary compensation schemes</vt:lpstr>
      <vt:lpstr>Safeguarding</vt:lpstr>
      <vt:lpstr>Safeguarding: who does it affect?</vt:lpstr>
      <vt:lpstr>Safeguarding principles</vt:lpstr>
      <vt:lpstr>Discretionary Property Schemes (Phase 2A) </vt:lpstr>
      <vt:lpstr>PowerPoint Presentation</vt:lpstr>
      <vt:lpstr>Next Steps</vt:lpstr>
      <vt:lpstr>The route in your area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  <vt:lpstr>Questions/Issues</vt:lpstr>
    </vt:vector>
  </TitlesOfParts>
  <Company>High Speed Two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HS2 – A CATALYST FOR  A HIGH SPEED BRITAIN</dc:title>
  <dc:creator>cgaywood</dc:creator>
  <cp:lastModifiedBy>Wenda Perlic</cp:lastModifiedBy>
  <cp:revision>129</cp:revision>
  <cp:lastPrinted>2016-10-07T10:00:58Z</cp:lastPrinted>
  <dcterms:created xsi:type="dcterms:W3CDTF">2013-09-19T14:02:47Z</dcterms:created>
  <dcterms:modified xsi:type="dcterms:W3CDTF">2016-12-06T12:15:27Z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  <property fmtid="{D5CDD505-2E9C-101B-9397-08002B2CF9AE}" pid="4" name="ContentTypeId">
    <vt:lpwstr>0x0101009567B7FC57CD0A49AF91B505BF03B9C8</vt:lpwstr>
  </property>
  <property fmtid="{D5CDD505-2E9C-101B-9397-08002B2CF9AE}" pid="5" name="_dlc_DocIdItemGuid">
    <vt:lpwstr>f7ad7c31-3604-4f3d-8e4d-325a05788ddf</vt:lpwstr>
  </property>
</Properties>
</file>