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8" r:id="rId3"/>
    <p:sldMasterId id="2147483666" r:id="rId4"/>
  </p:sldMasterIdLst>
  <p:notesMasterIdLst>
    <p:notesMasterId r:id="rId18"/>
  </p:notesMasterIdLst>
  <p:sldIdLst>
    <p:sldId id="256" r:id="rId5"/>
    <p:sldId id="327" r:id="rId6"/>
    <p:sldId id="335" r:id="rId7"/>
    <p:sldId id="314" r:id="rId8"/>
    <p:sldId id="332" r:id="rId9"/>
    <p:sldId id="334" r:id="rId10"/>
    <p:sldId id="316" r:id="rId11"/>
    <p:sldId id="329" r:id="rId12"/>
    <p:sldId id="330" r:id="rId13"/>
    <p:sldId id="320" r:id="rId14"/>
    <p:sldId id="324" r:id="rId15"/>
    <p:sldId id="312" r:id="rId16"/>
    <p:sldId id="321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7"/>
    <a:srgbClr val="C7C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3333" autoAdjust="0"/>
    <p:restoredTop sz="95355" autoAdjust="0"/>
  </p:normalViewPr>
  <p:slideViewPr>
    <p:cSldViewPr snapToObjects="1">
      <p:cViewPr varScale="1">
        <p:scale>
          <a:sx n="88" d="100"/>
          <a:sy n="88" d="100"/>
        </p:scale>
        <p:origin x="-46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940FE-AE2C-4EC6-8C05-201C16F69ED3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902691E-FDC9-4036-97CB-1624B0B85C2A}">
      <dgm:prSet phldrT="[Text]"/>
      <dgm:spPr/>
      <dgm:t>
        <a:bodyPr/>
        <a:lstStyle/>
        <a:p>
          <a:r>
            <a:rPr lang="en-GB" b="1" dirty="0" smtClean="0"/>
            <a:t>Serious Organised Crime</a:t>
          </a:r>
          <a:endParaRPr lang="en-GB" b="1" dirty="0"/>
        </a:p>
      </dgm:t>
    </dgm:pt>
    <dgm:pt modelId="{F9D38E10-7CF8-4947-9974-20446B648F96}" type="parTrans" cxnId="{746503EC-E93E-4657-86F7-FB978914F1CF}">
      <dgm:prSet/>
      <dgm:spPr/>
      <dgm:t>
        <a:bodyPr/>
        <a:lstStyle/>
        <a:p>
          <a:endParaRPr lang="en-GB"/>
        </a:p>
      </dgm:t>
    </dgm:pt>
    <dgm:pt modelId="{F549A40C-8F02-4222-9AF9-F6A7D584431A}" type="sibTrans" cxnId="{746503EC-E93E-4657-86F7-FB978914F1CF}">
      <dgm:prSet/>
      <dgm:spPr/>
      <dgm:t>
        <a:bodyPr/>
        <a:lstStyle/>
        <a:p>
          <a:endParaRPr lang="en-GB"/>
        </a:p>
      </dgm:t>
    </dgm:pt>
    <dgm:pt modelId="{0D5F5CAF-0710-4717-98FD-3243F8691C71}">
      <dgm:prSet phldrT="[Text]"/>
      <dgm:spPr/>
      <dgm:t>
        <a:bodyPr/>
        <a:lstStyle/>
        <a:p>
          <a:r>
            <a:rPr lang="en-GB" b="1" dirty="0" smtClean="0"/>
            <a:t>Domestic Abuse</a:t>
          </a:r>
          <a:endParaRPr lang="en-GB" b="1" dirty="0"/>
        </a:p>
      </dgm:t>
    </dgm:pt>
    <dgm:pt modelId="{71FC051D-6BE5-4170-9A51-236394AFB3BD}" type="parTrans" cxnId="{781E80F2-406E-41A1-AE10-A1B87A194D4B}">
      <dgm:prSet/>
      <dgm:spPr/>
      <dgm:t>
        <a:bodyPr/>
        <a:lstStyle/>
        <a:p>
          <a:endParaRPr lang="en-GB"/>
        </a:p>
      </dgm:t>
    </dgm:pt>
    <dgm:pt modelId="{51367F55-24B4-4692-851B-0D5602912B9E}" type="sibTrans" cxnId="{781E80F2-406E-41A1-AE10-A1B87A194D4B}">
      <dgm:prSet/>
      <dgm:spPr/>
      <dgm:t>
        <a:bodyPr/>
        <a:lstStyle/>
        <a:p>
          <a:endParaRPr lang="en-GB"/>
        </a:p>
      </dgm:t>
    </dgm:pt>
    <dgm:pt modelId="{0092CB78-F735-4ABF-B44E-065602090376}">
      <dgm:prSet phldrT="[Text]"/>
      <dgm:spPr/>
      <dgm:t>
        <a:bodyPr/>
        <a:lstStyle/>
        <a:p>
          <a:r>
            <a:rPr lang="en-GB" b="1" dirty="0" smtClean="0"/>
            <a:t>Child Sexual Exploitation &amp; Abuse (135 enforcements against paedophiles leading to 85 offenders being brought to justice)</a:t>
          </a:r>
          <a:endParaRPr lang="en-GB" b="1" dirty="0"/>
        </a:p>
      </dgm:t>
    </dgm:pt>
    <dgm:pt modelId="{F6D0F53A-193B-44A8-8820-414AF5A47E2A}" type="parTrans" cxnId="{10449CEB-8968-467E-934A-733B1E1CC4C2}">
      <dgm:prSet/>
      <dgm:spPr/>
      <dgm:t>
        <a:bodyPr/>
        <a:lstStyle/>
        <a:p>
          <a:endParaRPr lang="en-GB"/>
        </a:p>
      </dgm:t>
    </dgm:pt>
    <dgm:pt modelId="{3627DA94-AE64-4540-8E53-1A3CE032CFBA}" type="sibTrans" cxnId="{10449CEB-8968-467E-934A-733B1E1CC4C2}">
      <dgm:prSet/>
      <dgm:spPr/>
      <dgm:t>
        <a:bodyPr/>
        <a:lstStyle/>
        <a:p>
          <a:endParaRPr lang="en-GB"/>
        </a:p>
      </dgm:t>
    </dgm:pt>
    <dgm:pt modelId="{A4403F19-12D0-44BD-B2BB-7EB983FD3F80}">
      <dgm:prSet phldrT="[Text]"/>
      <dgm:spPr/>
      <dgm:t>
        <a:bodyPr/>
        <a:lstStyle/>
        <a:p>
          <a:r>
            <a:rPr lang="en-GB" b="1" dirty="0" smtClean="0"/>
            <a:t>Cyber Crime</a:t>
          </a:r>
          <a:endParaRPr lang="en-GB" b="1" dirty="0"/>
        </a:p>
      </dgm:t>
    </dgm:pt>
    <dgm:pt modelId="{5EE49B88-02F3-4CBE-AF59-55C7654800F7}" type="parTrans" cxnId="{8233C66C-669C-4A44-8FB4-0BE891767589}">
      <dgm:prSet/>
      <dgm:spPr/>
      <dgm:t>
        <a:bodyPr/>
        <a:lstStyle/>
        <a:p>
          <a:endParaRPr lang="en-GB"/>
        </a:p>
      </dgm:t>
    </dgm:pt>
    <dgm:pt modelId="{462B5660-FE13-4EA1-ACAE-078B2FD67908}" type="sibTrans" cxnId="{8233C66C-669C-4A44-8FB4-0BE891767589}">
      <dgm:prSet/>
      <dgm:spPr/>
      <dgm:t>
        <a:bodyPr/>
        <a:lstStyle/>
        <a:p>
          <a:endParaRPr lang="en-GB"/>
        </a:p>
      </dgm:t>
    </dgm:pt>
    <dgm:pt modelId="{8A374DC0-1041-4F3D-BC86-4C53DB7C84DB}">
      <dgm:prSet phldrT="[Text]"/>
      <dgm:spPr/>
      <dgm:t>
        <a:bodyPr/>
        <a:lstStyle/>
        <a:p>
          <a:r>
            <a:rPr lang="en-GB" b="1" dirty="0" smtClean="0"/>
            <a:t>Knife Crime</a:t>
          </a:r>
          <a:endParaRPr lang="en-GB" b="1" dirty="0"/>
        </a:p>
      </dgm:t>
    </dgm:pt>
    <dgm:pt modelId="{354C1BE5-4654-4158-99BE-2EB6EF666B9E}" type="parTrans" cxnId="{4368E017-F7EF-4CA2-9100-8EC141A8D6BE}">
      <dgm:prSet/>
      <dgm:spPr/>
      <dgm:t>
        <a:bodyPr/>
        <a:lstStyle/>
        <a:p>
          <a:endParaRPr lang="en-GB"/>
        </a:p>
      </dgm:t>
    </dgm:pt>
    <dgm:pt modelId="{D109A72D-6432-4203-96CE-7EF94061C828}" type="sibTrans" cxnId="{4368E017-F7EF-4CA2-9100-8EC141A8D6BE}">
      <dgm:prSet/>
      <dgm:spPr/>
      <dgm:t>
        <a:bodyPr/>
        <a:lstStyle/>
        <a:p>
          <a:endParaRPr lang="en-GB"/>
        </a:p>
      </dgm:t>
    </dgm:pt>
    <dgm:pt modelId="{1C5863E4-3F0E-4526-B338-A7888AA37A3A}">
      <dgm:prSet/>
      <dgm:spPr/>
      <dgm:t>
        <a:bodyPr/>
        <a:lstStyle/>
        <a:p>
          <a:r>
            <a:rPr lang="en-GB" b="1" dirty="0" smtClean="0"/>
            <a:t>Sexual Offences</a:t>
          </a:r>
          <a:endParaRPr lang="en-GB" b="1" dirty="0"/>
        </a:p>
      </dgm:t>
    </dgm:pt>
    <dgm:pt modelId="{69281313-51D7-4DD2-AB61-1A718157B5F4}" type="parTrans" cxnId="{E45C2567-5601-41F5-B6F7-CD3F2CE5BFC2}">
      <dgm:prSet/>
      <dgm:spPr/>
      <dgm:t>
        <a:bodyPr/>
        <a:lstStyle/>
        <a:p>
          <a:endParaRPr lang="en-GB"/>
        </a:p>
      </dgm:t>
    </dgm:pt>
    <dgm:pt modelId="{51A62F23-A808-4828-947A-7D3E3CB435D5}" type="sibTrans" cxnId="{E45C2567-5601-41F5-B6F7-CD3F2CE5BFC2}">
      <dgm:prSet/>
      <dgm:spPr/>
      <dgm:t>
        <a:bodyPr/>
        <a:lstStyle/>
        <a:p>
          <a:endParaRPr lang="en-GB"/>
        </a:p>
      </dgm:t>
    </dgm:pt>
    <dgm:pt modelId="{41F4E8B3-B3FA-4707-8A2F-12AE3E56EBA1}" type="pres">
      <dgm:prSet presAssocID="{ABE940FE-AE2C-4EC6-8C05-201C16F69E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825A28-5160-43AD-A279-77EA974251B2}" type="pres">
      <dgm:prSet presAssocID="{E902691E-FDC9-4036-97CB-1624B0B85C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AD8F04-9098-4999-92D7-3A674C02E983}" type="pres">
      <dgm:prSet presAssocID="{F549A40C-8F02-4222-9AF9-F6A7D584431A}" presName="sibTrans" presStyleCnt="0"/>
      <dgm:spPr/>
    </dgm:pt>
    <dgm:pt modelId="{54AEB9DE-CAC9-41CF-B94E-D879E70141C5}" type="pres">
      <dgm:prSet presAssocID="{0D5F5CAF-0710-4717-98FD-3243F8691C7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4596D8-B774-437D-9455-62311D54DD34}" type="pres">
      <dgm:prSet presAssocID="{51367F55-24B4-4692-851B-0D5602912B9E}" presName="sibTrans" presStyleCnt="0"/>
      <dgm:spPr/>
    </dgm:pt>
    <dgm:pt modelId="{88CC859D-AFA0-4D6B-88A3-ADFFD219263B}" type="pres">
      <dgm:prSet presAssocID="{0092CB78-F735-4ABF-B44E-06560209037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27F7DB-E606-42C1-B241-9E1D3B9CEA82}" type="pres">
      <dgm:prSet presAssocID="{3627DA94-AE64-4540-8E53-1A3CE032CFBA}" presName="sibTrans" presStyleCnt="0"/>
      <dgm:spPr/>
    </dgm:pt>
    <dgm:pt modelId="{AEF2FC06-792B-4EB4-8E1A-E99EC3A9EF83}" type="pres">
      <dgm:prSet presAssocID="{A4403F19-12D0-44BD-B2BB-7EB983FD3F8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789971-B5CC-44FC-B02D-37F8593D3521}" type="pres">
      <dgm:prSet presAssocID="{462B5660-FE13-4EA1-ACAE-078B2FD67908}" presName="sibTrans" presStyleCnt="0"/>
      <dgm:spPr/>
    </dgm:pt>
    <dgm:pt modelId="{3ACEB7F8-0CA3-4D77-B9CC-655D560532C6}" type="pres">
      <dgm:prSet presAssocID="{8A374DC0-1041-4F3D-BC86-4C53DB7C84D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015063-483B-4466-93A0-41975584A3AE}" type="pres">
      <dgm:prSet presAssocID="{D109A72D-6432-4203-96CE-7EF94061C828}" presName="sibTrans" presStyleCnt="0"/>
      <dgm:spPr/>
    </dgm:pt>
    <dgm:pt modelId="{6122E73B-6886-460E-ABB8-FCC4AC49B308}" type="pres">
      <dgm:prSet presAssocID="{1C5863E4-3F0E-4526-B338-A7888AA37A3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1E80F2-406E-41A1-AE10-A1B87A194D4B}" srcId="{ABE940FE-AE2C-4EC6-8C05-201C16F69ED3}" destId="{0D5F5CAF-0710-4717-98FD-3243F8691C71}" srcOrd="1" destOrd="0" parTransId="{71FC051D-6BE5-4170-9A51-236394AFB3BD}" sibTransId="{51367F55-24B4-4692-851B-0D5602912B9E}"/>
    <dgm:cxn modelId="{746503EC-E93E-4657-86F7-FB978914F1CF}" srcId="{ABE940FE-AE2C-4EC6-8C05-201C16F69ED3}" destId="{E902691E-FDC9-4036-97CB-1624B0B85C2A}" srcOrd="0" destOrd="0" parTransId="{F9D38E10-7CF8-4947-9974-20446B648F96}" sibTransId="{F549A40C-8F02-4222-9AF9-F6A7D584431A}"/>
    <dgm:cxn modelId="{40C4236D-4F23-411E-9C06-E1A4568F3310}" type="presOf" srcId="{A4403F19-12D0-44BD-B2BB-7EB983FD3F80}" destId="{AEF2FC06-792B-4EB4-8E1A-E99EC3A9EF83}" srcOrd="0" destOrd="0" presId="urn:microsoft.com/office/officeart/2005/8/layout/default"/>
    <dgm:cxn modelId="{DCB14DBB-7247-44DD-9039-EF08C052AED1}" type="presOf" srcId="{E902691E-FDC9-4036-97CB-1624B0B85C2A}" destId="{E6825A28-5160-43AD-A279-77EA974251B2}" srcOrd="0" destOrd="0" presId="urn:microsoft.com/office/officeart/2005/8/layout/default"/>
    <dgm:cxn modelId="{4368E017-F7EF-4CA2-9100-8EC141A8D6BE}" srcId="{ABE940FE-AE2C-4EC6-8C05-201C16F69ED3}" destId="{8A374DC0-1041-4F3D-BC86-4C53DB7C84DB}" srcOrd="4" destOrd="0" parTransId="{354C1BE5-4654-4158-99BE-2EB6EF666B9E}" sibTransId="{D109A72D-6432-4203-96CE-7EF94061C828}"/>
    <dgm:cxn modelId="{08072707-9EC9-412A-94E6-341478EA65A6}" type="presOf" srcId="{ABE940FE-AE2C-4EC6-8C05-201C16F69ED3}" destId="{41F4E8B3-B3FA-4707-8A2F-12AE3E56EBA1}" srcOrd="0" destOrd="0" presId="urn:microsoft.com/office/officeart/2005/8/layout/default"/>
    <dgm:cxn modelId="{10449CEB-8968-467E-934A-733B1E1CC4C2}" srcId="{ABE940FE-AE2C-4EC6-8C05-201C16F69ED3}" destId="{0092CB78-F735-4ABF-B44E-065602090376}" srcOrd="2" destOrd="0" parTransId="{F6D0F53A-193B-44A8-8820-414AF5A47E2A}" sibTransId="{3627DA94-AE64-4540-8E53-1A3CE032CFBA}"/>
    <dgm:cxn modelId="{976EF808-3C28-4BAD-A0C5-556D6B746287}" type="presOf" srcId="{0092CB78-F735-4ABF-B44E-065602090376}" destId="{88CC859D-AFA0-4D6B-88A3-ADFFD219263B}" srcOrd="0" destOrd="0" presId="urn:microsoft.com/office/officeart/2005/8/layout/default"/>
    <dgm:cxn modelId="{E45C2567-5601-41F5-B6F7-CD3F2CE5BFC2}" srcId="{ABE940FE-AE2C-4EC6-8C05-201C16F69ED3}" destId="{1C5863E4-3F0E-4526-B338-A7888AA37A3A}" srcOrd="5" destOrd="0" parTransId="{69281313-51D7-4DD2-AB61-1A718157B5F4}" sibTransId="{51A62F23-A808-4828-947A-7D3E3CB435D5}"/>
    <dgm:cxn modelId="{B659FF8D-2984-4035-A7AC-4BBF6191C17A}" type="presOf" srcId="{1C5863E4-3F0E-4526-B338-A7888AA37A3A}" destId="{6122E73B-6886-460E-ABB8-FCC4AC49B308}" srcOrd="0" destOrd="0" presId="urn:microsoft.com/office/officeart/2005/8/layout/default"/>
    <dgm:cxn modelId="{8233C66C-669C-4A44-8FB4-0BE891767589}" srcId="{ABE940FE-AE2C-4EC6-8C05-201C16F69ED3}" destId="{A4403F19-12D0-44BD-B2BB-7EB983FD3F80}" srcOrd="3" destOrd="0" parTransId="{5EE49B88-02F3-4CBE-AF59-55C7654800F7}" sibTransId="{462B5660-FE13-4EA1-ACAE-078B2FD67908}"/>
    <dgm:cxn modelId="{33228B1C-B1D0-49D5-A8D5-281B5C9F0F5C}" type="presOf" srcId="{8A374DC0-1041-4F3D-BC86-4C53DB7C84DB}" destId="{3ACEB7F8-0CA3-4D77-B9CC-655D560532C6}" srcOrd="0" destOrd="0" presId="urn:microsoft.com/office/officeart/2005/8/layout/default"/>
    <dgm:cxn modelId="{F4CDF5CA-C7DC-4872-A950-01E414866597}" type="presOf" srcId="{0D5F5CAF-0710-4717-98FD-3243F8691C71}" destId="{54AEB9DE-CAC9-41CF-B94E-D879E70141C5}" srcOrd="0" destOrd="0" presId="urn:microsoft.com/office/officeart/2005/8/layout/default"/>
    <dgm:cxn modelId="{CF7591AC-344B-47AD-A9CF-3742B093834F}" type="presParOf" srcId="{41F4E8B3-B3FA-4707-8A2F-12AE3E56EBA1}" destId="{E6825A28-5160-43AD-A279-77EA974251B2}" srcOrd="0" destOrd="0" presId="urn:microsoft.com/office/officeart/2005/8/layout/default"/>
    <dgm:cxn modelId="{2C5E8339-AC02-491B-9F1D-67D74C6711E5}" type="presParOf" srcId="{41F4E8B3-B3FA-4707-8A2F-12AE3E56EBA1}" destId="{8DAD8F04-9098-4999-92D7-3A674C02E983}" srcOrd="1" destOrd="0" presId="urn:microsoft.com/office/officeart/2005/8/layout/default"/>
    <dgm:cxn modelId="{D3E70246-2C9D-4A54-AED2-222155B3D1FF}" type="presParOf" srcId="{41F4E8B3-B3FA-4707-8A2F-12AE3E56EBA1}" destId="{54AEB9DE-CAC9-41CF-B94E-D879E70141C5}" srcOrd="2" destOrd="0" presId="urn:microsoft.com/office/officeart/2005/8/layout/default"/>
    <dgm:cxn modelId="{230C5F01-AF83-4FF0-9480-097BB72E96C8}" type="presParOf" srcId="{41F4E8B3-B3FA-4707-8A2F-12AE3E56EBA1}" destId="{2C4596D8-B774-437D-9455-62311D54DD34}" srcOrd="3" destOrd="0" presId="urn:microsoft.com/office/officeart/2005/8/layout/default"/>
    <dgm:cxn modelId="{B7D11136-8120-4537-A387-D3E7C87CE717}" type="presParOf" srcId="{41F4E8B3-B3FA-4707-8A2F-12AE3E56EBA1}" destId="{88CC859D-AFA0-4D6B-88A3-ADFFD219263B}" srcOrd="4" destOrd="0" presId="urn:microsoft.com/office/officeart/2005/8/layout/default"/>
    <dgm:cxn modelId="{80D6D707-5D73-4163-8E48-B09CC082FBA7}" type="presParOf" srcId="{41F4E8B3-B3FA-4707-8A2F-12AE3E56EBA1}" destId="{7927F7DB-E606-42C1-B241-9E1D3B9CEA82}" srcOrd="5" destOrd="0" presId="urn:microsoft.com/office/officeart/2005/8/layout/default"/>
    <dgm:cxn modelId="{0FA60BA8-E783-489D-B6E4-A1043C3197F5}" type="presParOf" srcId="{41F4E8B3-B3FA-4707-8A2F-12AE3E56EBA1}" destId="{AEF2FC06-792B-4EB4-8E1A-E99EC3A9EF83}" srcOrd="6" destOrd="0" presId="urn:microsoft.com/office/officeart/2005/8/layout/default"/>
    <dgm:cxn modelId="{09346811-C4A3-4192-8E6B-D94A80789669}" type="presParOf" srcId="{41F4E8B3-B3FA-4707-8A2F-12AE3E56EBA1}" destId="{EB789971-B5CC-44FC-B02D-37F8593D3521}" srcOrd="7" destOrd="0" presId="urn:microsoft.com/office/officeart/2005/8/layout/default"/>
    <dgm:cxn modelId="{DD9F0586-3CB7-4AF0-A194-EA351A373524}" type="presParOf" srcId="{41F4E8B3-B3FA-4707-8A2F-12AE3E56EBA1}" destId="{3ACEB7F8-0CA3-4D77-B9CC-655D560532C6}" srcOrd="8" destOrd="0" presId="urn:microsoft.com/office/officeart/2005/8/layout/default"/>
    <dgm:cxn modelId="{DDA33AD1-24B6-404E-9ECC-46779DDCA864}" type="presParOf" srcId="{41F4E8B3-B3FA-4707-8A2F-12AE3E56EBA1}" destId="{D2015063-483B-4466-93A0-41975584A3AE}" srcOrd="9" destOrd="0" presId="urn:microsoft.com/office/officeart/2005/8/layout/default"/>
    <dgm:cxn modelId="{3C1A030B-8680-4807-B731-3159AAA1ACEB}" type="presParOf" srcId="{41F4E8B3-B3FA-4707-8A2F-12AE3E56EBA1}" destId="{6122E73B-6886-460E-ABB8-FCC4AC49B30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024FB6-BC37-4B3D-8407-CAD0CFE4129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B0028ED-4C2C-47F2-BC92-E51F5C5388A7}">
      <dgm:prSet phldrT="[Text]" custT="1"/>
      <dgm:spPr/>
      <dgm:t>
        <a:bodyPr/>
        <a:lstStyle/>
        <a:p>
          <a:r>
            <a:rPr lang="en-GB" sz="1600" b="1" dirty="0" smtClean="0"/>
            <a:t>35x</a:t>
          </a:r>
        </a:p>
        <a:p>
          <a:r>
            <a:rPr lang="en-GB" sz="900" dirty="0" smtClean="0"/>
            <a:t> </a:t>
          </a:r>
          <a:r>
            <a:rPr lang="en-GB" sz="1050" dirty="0" smtClean="0"/>
            <a:t>more likely to be a victim of Cyber Crime than being mugged.</a:t>
          </a:r>
          <a:endParaRPr lang="en-GB" sz="1050" dirty="0"/>
        </a:p>
      </dgm:t>
    </dgm:pt>
    <dgm:pt modelId="{99DA54BA-9A87-4414-84F1-F646F131F736}" type="parTrans" cxnId="{9AA4DDE8-7F34-49CC-9EBC-2B5DC7931BCF}">
      <dgm:prSet/>
      <dgm:spPr/>
      <dgm:t>
        <a:bodyPr/>
        <a:lstStyle/>
        <a:p>
          <a:endParaRPr lang="en-GB"/>
        </a:p>
      </dgm:t>
    </dgm:pt>
    <dgm:pt modelId="{EF43C32B-761F-42C6-81FB-1E505ABB7BE9}" type="sibTrans" cxnId="{9AA4DDE8-7F34-49CC-9EBC-2B5DC7931BCF}">
      <dgm:prSet custT="1"/>
      <dgm:spPr/>
      <dgm:t>
        <a:bodyPr/>
        <a:lstStyle/>
        <a:p>
          <a:r>
            <a:rPr lang="en-GB" sz="1600" b="1" dirty="0" smtClean="0"/>
            <a:t>735,098</a:t>
          </a:r>
        </a:p>
        <a:p>
          <a:r>
            <a:rPr lang="en-GB" sz="1000" dirty="0" smtClean="0"/>
            <a:t>Reports of Cyber Crime 2016/17</a:t>
          </a:r>
          <a:endParaRPr lang="en-GB" sz="1000" dirty="0"/>
        </a:p>
      </dgm:t>
    </dgm:pt>
    <dgm:pt modelId="{55024D0F-B095-4B10-8445-0D968592CCA1}">
      <dgm:prSet phldrT="[Text]" custT="1"/>
      <dgm:spPr/>
      <dgm:t>
        <a:bodyPr/>
        <a:lstStyle/>
        <a:p>
          <a:r>
            <a:rPr lang="en-GB" sz="1600" b="1" dirty="0" smtClean="0"/>
            <a:t>1 million </a:t>
          </a:r>
          <a:r>
            <a:rPr lang="en-GB" sz="1000" dirty="0" smtClean="0"/>
            <a:t>Britons fall victim to computer viruses each year</a:t>
          </a:r>
          <a:endParaRPr lang="en-GB" sz="1000" dirty="0"/>
        </a:p>
      </dgm:t>
    </dgm:pt>
    <dgm:pt modelId="{FA4F0C60-52C8-42E9-BF85-B5A2F3AFDF2E}" type="parTrans" cxnId="{B791B323-0279-4CC6-8D1D-D4DF4A9C272E}">
      <dgm:prSet/>
      <dgm:spPr/>
      <dgm:t>
        <a:bodyPr/>
        <a:lstStyle/>
        <a:p>
          <a:endParaRPr lang="en-GB"/>
        </a:p>
      </dgm:t>
    </dgm:pt>
    <dgm:pt modelId="{601B640E-26BD-4CB1-997D-90E0C8BA658A}" type="sibTrans" cxnId="{B791B323-0279-4CC6-8D1D-D4DF4A9C272E}">
      <dgm:prSet custT="1"/>
      <dgm:spPr/>
      <dgm:t>
        <a:bodyPr/>
        <a:lstStyle/>
        <a:p>
          <a:r>
            <a:rPr lang="en-GB" sz="1600" b="1" dirty="0" smtClean="0"/>
            <a:t>19% </a:t>
          </a:r>
        </a:p>
        <a:p>
          <a:r>
            <a:rPr lang="en-GB" sz="1000" dirty="0" smtClean="0"/>
            <a:t>of Britons have been defrauded more than once in a year</a:t>
          </a:r>
          <a:endParaRPr lang="en-GB" sz="1000" dirty="0"/>
        </a:p>
      </dgm:t>
    </dgm:pt>
    <dgm:pt modelId="{81CFE236-D6F7-4D37-BDD8-AA9F24423696}">
      <dgm:prSet phldrT="[Text]" custT="1"/>
      <dgm:spPr/>
      <dgm:t>
        <a:bodyPr/>
        <a:lstStyle/>
        <a:p>
          <a:r>
            <a:rPr lang="en-GB" sz="1600" dirty="0" smtClean="0"/>
            <a:t>1 in 5 </a:t>
          </a:r>
          <a:r>
            <a:rPr lang="en-GB" sz="1000" dirty="0" smtClean="0"/>
            <a:t>scams demand cash to release funds</a:t>
          </a:r>
          <a:endParaRPr lang="en-GB" sz="1000" dirty="0"/>
        </a:p>
      </dgm:t>
    </dgm:pt>
    <dgm:pt modelId="{E00BB4DD-D6BD-479D-9F01-1A881204A4B0}" type="parTrans" cxnId="{798CB14E-4C76-4B38-A086-D4582B474040}">
      <dgm:prSet/>
      <dgm:spPr/>
      <dgm:t>
        <a:bodyPr/>
        <a:lstStyle/>
        <a:p>
          <a:endParaRPr lang="en-GB"/>
        </a:p>
      </dgm:t>
    </dgm:pt>
    <dgm:pt modelId="{12B5476D-3632-4511-9B2B-6102522DE1DB}" type="sibTrans" cxnId="{798CB14E-4C76-4B38-A086-D4582B474040}">
      <dgm:prSet custT="1"/>
      <dgm:spPr/>
      <dgm:t>
        <a:bodyPr/>
        <a:lstStyle/>
        <a:p>
          <a:r>
            <a:rPr lang="en-GB" sz="1600" dirty="0" smtClean="0"/>
            <a:t>5.6 million</a:t>
          </a:r>
        </a:p>
        <a:p>
          <a:r>
            <a:rPr lang="en-GB" sz="1000" dirty="0" smtClean="0"/>
            <a:t>Fraud &amp; Cyber crimes per year in the UK (</a:t>
          </a:r>
          <a:r>
            <a:rPr lang="en-GB" sz="1000" dirty="0" err="1" smtClean="0"/>
            <a:t>est</a:t>
          </a:r>
          <a:r>
            <a:rPr lang="en-GB" sz="1000" dirty="0" smtClean="0"/>
            <a:t>)</a:t>
          </a:r>
          <a:endParaRPr lang="en-GB" sz="1000" dirty="0"/>
        </a:p>
      </dgm:t>
    </dgm:pt>
    <dgm:pt modelId="{A08B0F0A-D497-4CD0-80F7-5A9DEB577FFD}">
      <dgm:prSet custT="1"/>
      <dgm:spPr/>
      <dgm:t>
        <a:bodyPr/>
        <a:lstStyle/>
        <a:p>
          <a:r>
            <a:rPr lang="en-GB" sz="1600" b="1" dirty="0" smtClean="0"/>
            <a:t>170,856</a:t>
          </a:r>
        </a:p>
        <a:p>
          <a:r>
            <a:rPr lang="en-GB" sz="900" dirty="0" smtClean="0"/>
            <a:t>Website, bank accounts &amp; phone lines linked to cyber criminals taken down</a:t>
          </a:r>
          <a:endParaRPr lang="en-GB" sz="900" dirty="0"/>
        </a:p>
      </dgm:t>
    </dgm:pt>
    <dgm:pt modelId="{D688DD37-8EA8-4CB5-914A-8A4D7CF9536C}" type="parTrans" cxnId="{31CBCDFF-B80B-42C9-BCA6-16989964489E}">
      <dgm:prSet/>
      <dgm:spPr/>
      <dgm:t>
        <a:bodyPr/>
        <a:lstStyle/>
        <a:p>
          <a:endParaRPr lang="en-GB"/>
        </a:p>
      </dgm:t>
    </dgm:pt>
    <dgm:pt modelId="{0B08FD39-6CBF-4226-90AF-C75D2711E16C}" type="sibTrans" cxnId="{31CBCDFF-B80B-42C9-BCA6-16989964489E}">
      <dgm:prSet custT="1"/>
      <dgm:spPr/>
      <dgm:t>
        <a:bodyPr/>
        <a:lstStyle/>
        <a:p>
          <a:r>
            <a:rPr lang="en-GB" sz="1600" b="1" dirty="0" smtClean="0"/>
            <a:t>£193m</a:t>
          </a:r>
        </a:p>
        <a:p>
          <a:r>
            <a:rPr lang="en-GB" sz="1200" dirty="0" smtClean="0"/>
            <a:t>Estimated yearly cost of Fraud and Cyber Crime</a:t>
          </a:r>
          <a:endParaRPr lang="en-GB" sz="1200" dirty="0"/>
        </a:p>
      </dgm:t>
    </dgm:pt>
    <dgm:pt modelId="{7CF987E4-403F-49CB-BCBF-2467F61A6244}" type="pres">
      <dgm:prSet presAssocID="{F5024FB6-BC37-4B3D-8407-CAD0CFE4129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7BA7D3C4-C260-45BC-8F96-EDD5F252AB75}" type="pres">
      <dgm:prSet presAssocID="{9B0028ED-4C2C-47F2-BC92-E51F5C5388A7}" presName="composite" presStyleCnt="0"/>
      <dgm:spPr/>
    </dgm:pt>
    <dgm:pt modelId="{84651B3B-8A9F-4A74-A8EF-483FCECC840D}" type="pres">
      <dgm:prSet presAssocID="{9B0028ED-4C2C-47F2-BC92-E51F5C5388A7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10166C-ADA2-4A76-A5EC-06FDD0B14CC2}" type="pres">
      <dgm:prSet presAssocID="{9B0028ED-4C2C-47F2-BC92-E51F5C5388A7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BF9F82-7DF2-463D-B2DC-B07D3FB09F02}" type="pres">
      <dgm:prSet presAssocID="{9B0028ED-4C2C-47F2-BC92-E51F5C5388A7}" presName="BalanceSpacing" presStyleCnt="0"/>
      <dgm:spPr/>
    </dgm:pt>
    <dgm:pt modelId="{AFAC49B2-DBEB-4DAE-ACFC-C3B692DE0E95}" type="pres">
      <dgm:prSet presAssocID="{9B0028ED-4C2C-47F2-BC92-E51F5C5388A7}" presName="BalanceSpacing1" presStyleCnt="0"/>
      <dgm:spPr/>
    </dgm:pt>
    <dgm:pt modelId="{B75BD19F-D20A-4256-A278-D203B574ADDB}" type="pres">
      <dgm:prSet presAssocID="{EF43C32B-761F-42C6-81FB-1E505ABB7BE9}" presName="Accent1Text" presStyleLbl="node1" presStyleIdx="1" presStyleCnt="8"/>
      <dgm:spPr/>
      <dgm:t>
        <a:bodyPr/>
        <a:lstStyle/>
        <a:p>
          <a:endParaRPr lang="en-GB"/>
        </a:p>
      </dgm:t>
    </dgm:pt>
    <dgm:pt modelId="{E28D6AE9-59BB-44DB-8169-696863891405}" type="pres">
      <dgm:prSet presAssocID="{EF43C32B-761F-42C6-81FB-1E505ABB7BE9}" presName="spaceBetweenRectangles" presStyleCnt="0"/>
      <dgm:spPr/>
    </dgm:pt>
    <dgm:pt modelId="{6FC50A68-8C53-4E0C-87F9-56B326E93579}" type="pres">
      <dgm:prSet presAssocID="{A08B0F0A-D497-4CD0-80F7-5A9DEB577FFD}" presName="composite" presStyleCnt="0"/>
      <dgm:spPr/>
    </dgm:pt>
    <dgm:pt modelId="{B839BE39-B08A-4950-804F-AEB75BCD9B11}" type="pres">
      <dgm:prSet presAssocID="{A08B0F0A-D497-4CD0-80F7-5A9DEB577FFD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D068A4-138A-4A58-8772-9D06C8103CAE}" type="pres">
      <dgm:prSet presAssocID="{A08B0F0A-D497-4CD0-80F7-5A9DEB577FFD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A19ABC3-14B8-4430-AFD9-E1E363A518D2}" type="pres">
      <dgm:prSet presAssocID="{A08B0F0A-D497-4CD0-80F7-5A9DEB577FFD}" presName="BalanceSpacing" presStyleCnt="0"/>
      <dgm:spPr/>
    </dgm:pt>
    <dgm:pt modelId="{969C976D-10B2-4D88-8580-C385D2615783}" type="pres">
      <dgm:prSet presAssocID="{A08B0F0A-D497-4CD0-80F7-5A9DEB577FFD}" presName="BalanceSpacing1" presStyleCnt="0"/>
      <dgm:spPr/>
    </dgm:pt>
    <dgm:pt modelId="{37A108AE-BE69-4C4F-9BEB-4F60CC90C926}" type="pres">
      <dgm:prSet presAssocID="{0B08FD39-6CBF-4226-90AF-C75D2711E16C}" presName="Accent1Text" presStyleLbl="node1" presStyleIdx="3" presStyleCnt="8"/>
      <dgm:spPr/>
      <dgm:t>
        <a:bodyPr/>
        <a:lstStyle/>
        <a:p>
          <a:endParaRPr lang="en-GB"/>
        </a:p>
      </dgm:t>
    </dgm:pt>
    <dgm:pt modelId="{DF5583C5-7783-4112-9DA2-4C1CAE8EE1CB}" type="pres">
      <dgm:prSet presAssocID="{0B08FD39-6CBF-4226-90AF-C75D2711E16C}" presName="spaceBetweenRectangles" presStyleCnt="0"/>
      <dgm:spPr/>
    </dgm:pt>
    <dgm:pt modelId="{1257D203-8781-4AB0-AF19-5CC0E903F52C}" type="pres">
      <dgm:prSet presAssocID="{55024D0F-B095-4B10-8445-0D968592CCA1}" presName="composite" presStyleCnt="0"/>
      <dgm:spPr/>
    </dgm:pt>
    <dgm:pt modelId="{2CD43207-A6D3-4A4E-ADA8-D5D8DE4D6222}" type="pres">
      <dgm:prSet presAssocID="{55024D0F-B095-4B10-8445-0D968592CCA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6FAD7D-A6FE-40B4-A520-C5C933A7C8CB}" type="pres">
      <dgm:prSet presAssocID="{55024D0F-B095-4B10-8445-0D968592CCA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FE693C-BFB1-47F3-8D77-6A8496C1918A}" type="pres">
      <dgm:prSet presAssocID="{55024D0F-B095-4B10-8445-0D968592CCA1}" presName="BalanceSpacing" presStyleCnt="0"/>
      <dgm:spPr/>
    </dgm:pt>
    <dgm:pt modelId="{C8A1AAA5-AE66-4C08-B626-104EB29F0586}" type="pres">
      <dgm:prSet presAssocID="{55024D0F-B095-4B10-8445-0D968592CCA1}" presName="BalanceSpacing1" presStyleCnt="0"/>
      <dgm:spPr/>
    </dgm:pt>
    <dgm:pt modelId="{1B6DD31D-AFB8-4800-A72F-B589936347AF}" type="pres">
      <dgm:prSet presAssocID="{601B640E-26BD-4CB1-997D-90E0C8BA658A}" presName="Accent1Text" presStyleLbl="node1" presStyleIdx="5" presStyleCnt="8"/>
      <dgm:spPr/>
      <dgm:t>
        <a:bodyPr/>
        <a:lstStyle/>
        <a:p>
          <a:endParaRPr lang="en-GB"/>
        </a:p>
      </dgm:t>
    </dgm:pt>
    <dgm:pt modelId="{3DB0C632-46FB-4FA8-8F9F-F093B2E51F60}" type="pres">
      <dgm:prSet presAssocID="{601B640E-26BD-4CB1-997D-90E0C8BA658A}" presName="spaceBetweenRectangles" presStyleCnt="0"/>
      <dgm:spPr/>
    </dgm:pt>
    <dgm:pt modelId="{3E71B8E7-A565-4E94-AB01-F8F1E172A9E7}" type="pres">
      <dgm:prSet presAssocID="{81CFE236-D6F7-4D37-BDD8-AA9F24423696}" presName="composite" presStyleCnt="0"/>
      <dgm:spPr/>
    </dgm:pt>
    <dgm:pt modelId="{B5F1A5D9-4920-47B0-A05C-E1575ADC0376}" type="pres">
      <dgm:prSet presAssocID="{81CFE236-D6F7-4D37-BDD8-AA9F24423696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141B6D-FBD8-4278-A372-0386D5354739}" type="pres">
      <dgm:prSet presAssocID="{81CFE236-D6F7-4D37-BDD8-AA9F24423696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F725BF-AA0D-4CF9-9907-E2F4375B34F5}" type="pres">
      <dgm:prSet presAssocID="{81CFE236-D6F7-4D37-BDD8-AA9F24423696}" presName="BalanceSpacing" presStyleCnt="0"/>
      <dgm:spPr/>
    </dgm:pt>
    <dgm:pt modelId="{54F77F2B-003F-410C-9324-DAB11F887952}" type="pres">
      <dgm:prSet presAssocID="{81CFE236-D6F7-4D37-BDD8-AA9F24423696}" presName="BalanceSpacing1" presStyleCnt="0"/>
      <dgm:spPr/>
    </dgm:pt>
    <dgm:pt modelId="{9D6B440A-3EFF-4054-BBB7-9BB5A3C200DB}" type="pres">
      <dgm:prSet presAssocID="{12B5476D-3632-4511-9B2B-6102522DE1DB}" presName="Accent1Text" presStyleLbl="node1" presStyleIdx="7" presStyleCnt="8"/>
      <dgm:spPr/>
      <dgm:t>
        <a:bodyPr/>
        <a:lstStyle/>
        <a:p>
          <a:endParaRPr lang="en-GB"/>
        </a:p>
      </dgm:t>
    </dgm:pt>
  </dgm:ptLst>
  <dgm:cxnLst>
    <dgm:cxn modelId="{798CB14E-4C76-4B38-A086-D4582B474040}" srcId="{F5024FB6-BC37-4B3D-8407-CAD0CFE4129F}" destId="{81CFE236-D6F7-4D37-BDD8-AA9F24423696}" srcOrd="3" destOrd="0" parTransId="{E00BB4DD-D6BD-479D-9F01-1A881204A4B0}" sibTransId="{12B5476D-3632-4511-9B2B-6102522DE1DB}"/>
    <dgm:cxn modelId="{D22E1C32-B78A-4E7D-9106-1972FF0799A7}" type="presOf" srcId="{601B640E-26BD-4CB1-997D-90E0C8BA658A}" destId="{1B6DD31D-AFB8-4800-A72F-B589936347AF}" srcOrd="0" destOrd="0" presId="urn:microsoft.com/office/officeart/2008/layout/AlternatingHexagons"/>
    <dgm:cxn modelId="{B426B39D-8D51-4835-9E93-3C3B3EA2D038}" type="presOf" srcId="{81CFE236-D6F7-4D37-BDD8-AA9F24423696}" destId="{B5F1A5D9-4920-47B0-A05C-E1575ADC0376}" srcOrd="0" destOrd="0" presId="urn:microsoft.com/office/officeart/2008/layout/AlternatingHexagons"/>
    <dgm:cxn modelId="{31CBCDFF-B80B-42C9-BCA6-16989964489E}" srcId="{F5024FB6-BC37-4B3D-8407-CAD0CFE4129F}" destId="{A08B0F0A-D497-4CD0-80F7-5A9DEB577FFD}" srcOrd="1" destOrd="0" parTransId="{D688DD37-8EA8-4CB5-914A-8A4D7CF9536C}" sibTransId="{0B08FD39-6CBF-4226-90AF-C75D2711E16C}"/>
    <dgm:cxn modelId="{2F923463-BB6F-489A-B4D0-4E607C0C7D2C}" type="presOf" srcId="{12B5476D-3632-4511-9B2B-6102522DE1DB}" destId="{9D6B440A-3EFF-4054-BBB7-9BB5A3C200DB}" srcOrd="0" destOrd="0" presId="urn:microsoft.com/office/officeart/2008/layout/AlternatingHexagons"/>
    <dgm:cxn modelId="{9F5291A6-5C60-4019-8AED-1377FBCDD205}" type="presOf" srcId="{F5024FB6-BC37-4B3D-8407-CAD0CFE4129F}" destId="{7CF987E4-403F-49CB-BCBF-2467F61A6244}" srcOrd="0" destOrd="0" presId="urn:microsoft.com/office/officeart/2008/layout/AlternatingHexagons"/>
    <dgm:cxn modelId="{B791B323-0279-4CC6-8D1D-D4DF4A9C272E}" srcId="{F5024FB6-BC37-4B3D-8407-CAD0CFE4129F}" destId="{55024D0F-B095-4B10-8445-0D968592CCA1}" srcOrd="2" destOrd="0" parTransId="{FA4F0C60-52C8-42E9-BF85-B5A2F3AFDF2E}" sibTransId="{601B640E-26BD-4CB1-997D-90E0C8BA658A}"/>
    <dgm:cxn modelId="{B5C7DE41-8B8F-4E6A-AEDC-386BB2BB9F7B}" type="presOf" srcId="{0B08FD39-6CBF-4226-90AF-C75D2711E16C}" destId="{37A108AE-BE69-4C4F-9BEB-4F60CC90C926}" srcOrd="0" destOrd="0" presId="urn:microsoft.com/office/officeart/2008/layout/AlternatingHexagons"/>
    <dgm:cxn modelId="{06993ECE-17E4-480D-93C9-1A6F5FF67C28}" type="presOf" srcId="{A08B0F0A-D497-4CD0-80F7-5A9DEB577FFD}" destId="{B839BE39-B08A-4950-804F-AEB75BCD9B11}" srcOrd="0" destOrd="0" presId="urn:microsoft.com/office/officeart/2008/layout/AlternatingHexagons"/>
    <dgm:cxn modelId="{EFD6BBEA-CFAE-4BC0-9971-61F1A68441C4}" type="presOf" srcId="{9B0028ED-4C2C-47F2-BC92-E51F5C5388A7}" destId="{84651B3B-8A9F-4A74-A8EF-483FCECC840D}" srcOrd="0" destOrd="0" presId="urn:microsoft.com/office/officeart/2008/layout/AlternatingHexagons"/>
    <dgm:cxn modelId="{9AA4DDE8-7F34-49CC-9EBC-2B5DC7931BCF}" srcId="{F5024FB6-BC37-4B3D-8407-CAD0CFE4129F}" destId="{9B0028ED-4C2C-47F2-BC92-E51F5C5388A7}" srcOrd="0" destOrd="0" parTransId="{99DA54BA-9A87-4414-84F1-F646F131F736}" sibTransId="{EF43C32B-761F-42C6-81FB-1E505ABB7BE9}"/>
    <dgm:cxn modelId="{859D9754-B953-4A85-8EC3-6FF6B77FBEA8}" type="presOf" srcId="{EF43C32B-761F-42C6-81FB-1E505ABB7BE9}" destId="{B75BD19F-D20A-4256-A278-D203B574ADDB}" srcOrd="0" destOrd="0" presId="urn:microsoft.com/office/officeart/2008/layout/AlternatingHexagons"/>
    <dgm:cxn modelId="{C80C120C-8513-48E5-9B4F-532192D3DB0B}" type="presOf" srcId="{55024D0F-B095-4B10-8445-0D968592CCA1}" destId="{2CD43207-A6D3-4A4E-ADA8-D5D8DE4D6222}" srcOrd="0" destOrd="0" presId="urn:microsoft.com/office/officeart/2008/layout/AlternatingHexagons"/>
    <dgm:cxn modelId="{65782353-7991-4E53-B018-A2D8B5851D16}" type="presParOf" srcId="{7CF987E4-403F-49CB-BCBF-2467F61A6244}" destId="{7BA7D3C4-C260-45BC-8F96-EDD5F252AB75}" srcOrd="0" destOrd="0" presId="urn:microsoft.com/office/officeart/2008/layout/AlternatingHexagons"/>
    <dgm:cxn modelId="{B9DACD4B-E24C-4283-8B93-AE49DA21D9D7}" type="presParOf" srcId="{7BA7D3C4-C260-45BC-8F96-EDD5F252AB75}" destId="{84651B3B-8A9F-4A74-A8EF-483FCECC840D}" srcOrd="0" destOrd="0" presId="urn:microsoft.com/office/officeart/2008/layout/AlternatingHexagons"/>
    <dgm:cxn modelId="{A36CDD55-A522-44DD-BCE3-B78523FEE661}" type="presParOf" srcId="{7BA7D3C4-C260-45BC-8F96-EDD5F252AB75}" destId="{BA10166C-ADA2-4A76-A5EC-06FDD0B14CC2}" srcOrd="1" destOrd="0" presId="urn:microsoft.com/office/officeart/2008/layout/AlternatingHexagons"/>
    <dgm:cxn modelId="{D357A8A7-C61A-4E1D-B3C2-139E58F1798F}" type="presParOf" srcId="{7BA7D3C4-C260-45BC-8F96-EDD5F252AB75}" destId="{9BBF9F82-7DF2-463D-B2DC-B07D3FB09F02}" srcOrd="2" destOrd="0" presId="urn:microsoft.com/office/officeart/2008/layout/AlternatingHexagons"/>
    <dgm:cxn modelId="{37D5EB29-A7A5-4DFD-AF65-DF2D9669D025}" type="presParOf" srcId="{7BA7D3C4-C260-45BC-8F96-EDD5F252AB75}" destId="{AFAC49B2-DBEB-4DAE-ACFC-C3B692DE0E95}" srcOrd="3" destOrd="0" presId="urn:microsoft.com/office/officeart/2008/layout/AlternatingHexagons"/>
    <dgm:cxn modelId="{966DE355-7E5B-4917-9353-58F6FF361F6E}" type="presParOf" srcId="{7BA7D3C4-C260-45BC-8F96-EDD5F252AB75}" destId="{B75BD19F-D20A-4256-A278-D203B574ADDB}" srcOrd="4" destOrd="0" presId="urn:microsoft.com/office/officeart/2008/layout/AlternatingHexagons"/>
    <dgm:cxn modelId="{56528CFA-BE18-4A22-8F96-53131F843C61}" type="presParOf" srcId="{7CF987E4-403F-49CB-BCBF-2467F61A6244}" destId="{E28D6AE9-59BB-44DB-8169-696863891405}" srcOrd="1" destOrd="0" presId="urn:microsoft.com/office/officeart/2008/layout/AlternatingHexagons"/>
    <dgm:cxn modelId="{BB531217-E2A0-4109-B7A0-0641DC6FFACD}" type="presParOf" srcId="{7CF987E4-403F-49CB-BCBF-2467F61A6244}" destId="{6FC50A68-8C53-4E0C-87F9-56B326E93579}" srcOrd="2" destOrd="0" presId="urn:microsoft.com/office/officeart/2008/layout/AlternatingHexagons"/>
    <dgm:cxn modelId="{E2F9A5DE-D880-427E-97C8-B33EEF3F5123}" type="presParOf" srcId="{6FC50A68-8C53-4E0C-87F9-56B326E93579}" destId="{B839BE39-B08A-4950-804F-AEB75BCD9B11}" srcOrd="0" destOrd="0" presId="urn:microsoft.com/office/officeart/2008/layout/AlternatingHexagons"/>
    <dgm:cxn modelId="{535CF345-20D5-4D72-8C8A-FBF75703C8A0}" type="presParOf" srcId="{6FC50A68-8C53-4E0C-87F9-56B326E93579}" destId="{9FD068A4-138A-4A58-8772-9D06C8103CAE}" srcOrd="1" destOrd="0" presId="urn:microsoft.com/office/officeart/2008/layout/AlternatingHexagons"/>
    <dgm:cxn modelId="{FCF9FF08-F0F7-41EB-AEB4-702DA5F7C93B}" type="presParOf" srcId="{6FC50A68-8C53-4E0C-87F9-56B326E93579}" destId="{2A19ABC3-14B8-4430-AFD9-E1E363A518D2}" srcOrd="2" destOrd="0" presId="urn:microsoft.com/office/officeart/2008/layout/AlternatingHexagons"/>
    <dgm:cxn modelId="{1D582D6E-C0A8-4977-B623-995A61B3D6B5}" type="presParOf" srcId="{6FC50A68-8C53-4E0C-87F9-56B326E93579}" destId="{969C976D-10B2-4D88-8580-C385D2615783}" srcOrd="3" destOrd="0" presId="urn:microsoft.com/office/officeart/2008/layout/AlternatingHexagons"/>
    <dgm:cxn modelId="{B23B20A9-C163-4201-A4AB-81AABC38F47B}" type="presParOf" srcId="{6FC50A68-8C53-4E0C-87F9-56B326E93579}" destId="{37A108AE-BE69-4C4F-9BEB-4F60CC90C926}" srcOrd="4" destOrd="0" presId="urn:microsoft.com/office/officeart/2008/layout/AlternatingHexagons"/>
    <dgm:cxn modelId="{C778B858-16F4-4CAF-8D5A-BFF8EA7F1779}" type="presParOf" srcId="{7CF987E4-403F-49CB-BCBF-2467F61A6244}" destId="{DF5583C5-7783-4112-9DA2-4C1CAE8EE1CB}" srcOrd="3" destOrd="0" presId="urn:microsoft.com/office/officeart/2008/layout/AlternatingHexagons"/>
    <dgm:cxn modelId="{22F2D2F4-4D72-42F0-A264-B6A22F70C02F}" type="presParOf" srcId="{7CF987E4-403F-49CB-BCBF-2467F61A6244}" destId="{1257D203-8781-4AB0-AF19-5CC0E903F52C}" srcOrd="4" destOrd="0" presId="urn:microsoft.com/office/officeart/2008/layout/AlternatingHexagons"/>
    <dgm:cxn modelId="{F7256EEA-383A-4466-BC86-74016E3B8BF1}" type="presParOf" srcId="{1257D203-8781-4AB0-AF19-5CC0E903F52C}" destId="{2CD43207-A6D3-4A4E-ADA8-D5D8DE4D6222}" srcOrd="0" destOrd="0" presId="urn:microsoft.com/office/officeart/2008/layout/AlternatingHexagons"/>
    <dgm:cxn modelId="{39F2130E-01FE-447F-B59F-98687D50A5C0}" type="presParOf" srcId="{1257D203-8781-4AB0-AF19-5CC0E903F52C}" destId="{9A6FAD7D-A6FE-40B4-A520-C5C933A7C8CB}" srcOrd="1" destOrd="0" presId="urn:microsoft.com/office/officeart/2008/layout/AlternatingHexagons"/>
    <dgm:cxn modelId="{CF0D92B0-99BF-49C7-84E3-3F3018C9D108}" type="presParOf" srcId="{1257D203-8781-4AB0-AF19-5CC0E903F52C}" destId="{5AFE693C-BFB1-47F3-8D77-6A8496C1918A}" srcOrd="2" destOrd="0" presId="urn:microsoft.com/office/officeart/2008/layout/AlternatingHexagons"/>
    <dgm:cxn modelId="{1052A18F-49E8-454B-A00A-7FF12D8057B6}" type="presParOf" srcId="{1257D203-8781-4AB0-AF19-5CC0E903F52C}" destId="{C8A1AAA5-AE66-4C08-B626-104EB29F0586}" srcOrd="3" destOrd="0" presId="urn:microsoft.com/office/officeart/2008/layout/AlternatingHexagons"/>
    <dgm:cxn modelId="{FD2F20B4-6096-47A7-BE7D-DECB857AA7D0}" type="presParOf" srcId="{1257D203-8781-4AB0-AF19-5CC0E903F52C}" destId="{1B6DD31D-AFB8-4800-A72F-B589936347AF}" srcOrd="4" destOrd="0" presId="urn:microsoft.com/office/officeart/2008/layout/AlternatingHexagons"/>
    <dgm:cxn modelId="{9157C269-A715-40CC-A4A9-0604EFD775CB}" type="presParOf" srcId="{7CF987E4-403F-49CB-BCBF-2467F61A6244}" destId="{3DB0C632-46FB-4FA8-8F9F-F093B2E51F60}" srcOrd="5" destOrd="0" presId="urn:microsoft.com/office/officeart/2008/layout/AlternatingHexagons"/>
    <dgm:cxn modelId="{158AB85B-FCB8-49C6-9D11-9C5942FA2BB3}" type="presParOf" srcId="{7CF987E4-403F-49CB-BCBF-2467F61A6244}" destId="{3E71B8E7-A565-4E94-AB01-F8F1E172A9E7}" srcOrd="6" destOrd="0" presId="urn:microsoft.com/office/officeart/2008/layout/AlternatingHexagons"/>
    <dgm:cxn modelId="{51DDDDB1-1CCD-4FBF-962A-416CF0C76027}" type="presParOf" srcId="{3E71B8E7-A565-4E94-AB01-F8F1E172A9E7}" destId="{B5F1A5D9-4920-47B0-A05C-E1575ADC0376}" srcOrd="0" destOrd="0" presId="urn:microsoft.com/office/officeart/2008/layout/AlternatingHexagons"/>
    <dgm:cxn modelId="{11A3820D-EA9F-467F-A21E-7929DE74EBAF}" type="presParOf" srcId="{3E71B8E7-A565-4E94-AB01-F8F1E172A9E7}" destId="{00141B6D-FBD8-4278-A372-0386D5354739}" srcOrd="1" destOrd="0" presId="urn:microsoft.com/office/officeart/2008/layout/AlternatingHexagons"/>
    <dgm:cxn modelId="{9AFC07B5-B4EE-4C21-AFFB-250BCCA16D4E}" type="presParOf" srcId="{3E71B8E7-A565-4E94-AB01-F8F1E172A9E7}" destId="{FFF725BF-AA0D-4CF9-9907-E2F4375B34F5}" srcOrd="2" destOrd="0" presId="urn:microsoft.com/office/officeart/2008/layout/AlternatingHexagons"/>
    <dgm:cxn modelId="{4226BBB1-7B89-4F82-9B19-9DFFF667A989}" type="presParOf" srcId="{3E71B8E7-A565-4E94-AB01-F8F1E172A9E7}" destId="{54F77F2B-003F-410C-9324-DAB11F887952}" srcOrd="3" destOrd="0" presId="urn:microsoft.com/office/officeart/2008/layout/AlternatingHexagons"/>
    <dgm:cxn modelId="{97EE6508-BE1C-4BD9-A8CE-20FB7B5FA526}" type="presParOf" srcId="{3E71B8E7-A565-4E94-AB01-F8F1E172A9E7}" destId="{9D6B440A-3EFF-4054-BBB7-9BB5A3C200D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25A28-5160-43AD-A279-77EA974251B2}">
      <dsp:nvSpPr>
        <dsp:cNvPr id="0" name=""/>
        <dsp:cNvSpPr/>
      </dsp:nvSpPr>
      <dsp:spPr>
        <a:xfrm>
          <a:off x="0" y="594065"/>
          <a:ext cx="2520279" cy="15121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Serious Organised Crime</a:t>
          </a:r>
          <a:endParaRPr lang="en-GB" sz="1600" b="1" kern="1200" dirty="0"/>
        </a:p>
      </dsp:txBody>
      <dsp:txXfrm>
        <a:off x="0" y="594065"/>
        <a:ext cx="2520279" cy="1512168"/>
      </dsp:txXfrm>
    </dsp:sp>
    <dsp:sp modelId="{54AEB9DE-CAC9-41CF-B94E-D879E70141C5}">
      <dsp:nvSpPr>
        <dsp:cNvPr id="0" name=""/>
        <dsp:cNvSpPr/>
      </dsp:nvSpPr>
      <dsp:spPr>
        <a:xfrm>
          <a:off x="2772307" y="594065"/>
          <a:ext cx="2520279" cy="1512168"/>
        </a:xfrm>
        <a:prstGeom prst="rect">
          <a:avLst/>
        </a:prstGeom>
        <a:gradFill rotWithShape="0">
          <a:gsLst>
            <a:gs pos="0">
              <a:schemeClr val="accent5">
                <a:hueOff val="1440000"/>
                <a:satOff val="0"/>
                <a:lumOff val="-2000"/>
                <a:alphaOff val="0"/>
                <a:shade val="51000"/>
                <a:satMod val="130000"/>
              </a:schemeClr>
            </a:gs>
            <a:gs pos="80000">
              <a:schemeClr val="accent5">
                <a:hueOff val="1440000"/>
                <a:satOff val="0"/>
                <a:lumOff val="-2000"/>
                <a:alphaOff val="0"/>
                <a:shade val="93000"/>
                <a:satMod val="130000"/>
              </a:schemeClr>
            </a:gs>
            <a:gs pos="100000">
              <a:schemeClr val="accent5">
                <a:hueOff val="1440000"/>
                <a:satOff val="0"/>
                <a:lumOff val="-2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Domestic Abuse</a:t>
          </a:r>
          <a:endParaRPr lang="en-GB" sz="1600" b="1" kern="1200" dirty="0"/>
        </a:p>
      </dsp:txBody>
      <dsp:txXfrm>
        <a:off x="2772307" y="594065"/>
        <a:ext cx="2520279" cy="1512168"/>
      </dsp:txXfrm>
    </dsp:sp>
    <dsp:sp modelId="{88CC859D-AFA0-4D6B-88A3-ADFFD219263B}">
      <dsp:nvSpPr>
        <dsp:cNvPr id="0" name=""/>
        <dsp:cNvSpPr/>
      </dsp:nvSpPr>
      <dsp:spPr>
        <a:xfrm>
          <a:off x="5544615" y="594065"/>
          <a:ext cx="2520279" cy="1512168"/>
        </a:xfrm>
        <a:prstGeom prst="rect">
          <a:avLst/>
        </a:prstGeom>
        <a:gradFill rotWithShape="0">
          <a:gsLst>
            <a:gs pos="0">
              <a:schemeClr val="accent5">
                <a:hueOff val="2880000"/>
                <a:satOff val="0"/>
                <a:lumOff val="-4000"/>
                <a:alphaOff val="0"/>
                <a:shade val="51000"/>
                <a:satMod val="130000"/>
              </a:schemeClr>
            </a:gs>
            <a:gs pos="80000">
              <a:schemeClr val="accent5">
                <a:hueOff val="2880000"/>
                <a:satOff val="0"/>
                <a:lumOff val="-4000"/>
                <a:alphaOff val="0"/>
                <a:shade val="93000"/>
                <a:satMod val="130000"/>
              </a:schemeClr>
            </a:gs>
            <a:gs pos="100000">
              <a:schemeClr val="accent5">
                <a:hueOff val="2880000"/>
                <a:satOff val="0"/>
                <a:lumOff val="-4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Child Sexual Exploitation &amp; Abuse (135 enforcements against paedophiles leading to 85 offenders being brought to justice)</a:t>
          </a:r>
          <a:endParaRPr lang="en-GB" sz="1600" b="1" kern="1200" dirty="0"/>
        </a:p>
      </dsp:txBody>
      <dsp:txXfrm>
        <a:off x="5544615" y="594065"/>
        <a:ext cx="2520279" cy="1512168"/>
      </dsp:txXfrm>
    </dsp:sp>
    <dsp:sp modelId="{AEF2FC06-792B-4EB4-8E1A-E99EC3A9EF83}">
      <dsp:nvSpPr>
        <dsp:cNvPr id="0" name=""/>
        <dsp:cNvSpPr/>
      </dsp:nvSpPr>
      <dsp:spPr>
        <a:xfrm>
          <a:off x="0" y="2358262"/>
          <a:ext cx="2520279" cy="1512168"/>
        </a:xfrm>
        <a:prstGeom prst="rect">
          <a:avLst/>
        </a:prstGeom>
        <a:gradFill rotWithShape="0">
          <a:gsLst>
            <a:gs pos="0">
              <a:schemeClr val="accent5">
                <a:hueOff val="4320000"/>
                <a:satOff val="0"/>
                <a:lumOff val="-6000"/>
                <a:alphaOff val="0"/>
                <a:shade val="51000"/>
                <a:satMod val="130000"/>
              </a:schemeClr>
            </a:gs>
            <a:gs pos="80000">
              <a:schemeClr val="accent5">
                <a:hueOff val="4320000"/>
                <a:satOff val="0"/>
                <a:lumOff val="-6000"/>
                <a:alphaOff val="0"/>
                <a:shade val="93000"/>
                <a:satMod val="130000"/>
              </a:schemeClr>
            </a:gs>
            <a:gs pos="100000">
              <a:schemeClr val="accent5">
                <a:hueOff val="4320000"/>
                <a:satOff val="0"/>
                <a:lumOff val="-6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Cyber Crime</a:t>
          </a:r>
          <a:endParaRPr lang="en-GB" sz="1600" b="1" kern="1200" dirty="0"/>
        </a:p>
      </dsp:txBody>
      <dsp:txXfrm>
        <a:off x="0" y="2358262"/>
        <a:ext cx="2520279" cy="1512168"/>
      </dsp:txXfrm>
    </dsp:sp>
    <dsp:sp modelId="{3ACEB7F8-0CA3-4D77-B9CC-655D560532C6}">
      <dsp:nvSpPr>
        <dsp:cNvPr id="0" name=""/>
        <dsp:cNvSpPr/>
      </dsp:nvSpPr>
      <dsp:spPr>
        <a:xfrm>
          <a:off x="2772307" y="2358262"/>
          <a:ext cx="2520279" cy="1512168"/>
        </a:xfrm>
        <a:prstGeom prst="rect">
          <a:avLst/>
        </a:prstGeom>
        <a:gradFill rotWithShape="0">
          <a:gsLst>
            <a:gs pos="0">
              <a:schemeClr val="accent5">
                <a:hueOff val="5760000"/>
                <a:satOff val="0"/>
                <a:lumOff val="-8000"/>
                <a:alphaOff val="0"/>
                <a:shade val="51000"/>
                <a:satMod val="130000"/>
              </a:schemeClr>
            </a:gs>
            <a:gs pos="80000">
              <a:schemeClr val="accent5">
                <a:hueOff val="5760000"/>
                <a:satOff val="0"/>
                <a:lumOff val="-8000"/>
                <a:alphaOff val="0"/>
                <a:shade val="93000"/>
                <a:satMod val="130000"/>
              </a:schemeClr>
            </a:gs>
            <a:gs pos="100000">
              <a:schemeClr val="accent5">
                <a:hueOff val="5760000"/>
                <a:satOff val="0"/>
                <a:lumOff val="-8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Knife Crime</a:t>
          </a:r>
          <a:endParaRPr lang="en-GB" sz="1600" b="1" kern="1200" dirty="0"/>
        </a:p>
      </dsp:txBody>
      <dsp:txXfrm>
        <a:off x="2772307" y="2358262"/>
        <a:ext cx="2520279" cy="1512168"/>
      </dsp:txXfrm>
    </dsp:sp>
    <dsp:sp modelId="{6122E73B-6886-460E-ABB8-FCC4AC49B308}">
      <dsp:nvSpPr>
        <dsp:cNvPr id="0" name=""/>
        <dsp:cNvSpPr/>
      </dsp:nvSpPr>
      <dsp:spPr>
        <a:xfrm>
          <a:off x="5544615" y="2358262"/>
          <a:ext cx="2520279" cy="1512168"/>
        </a:xfrm>
        <a:prstGeom prst="rect">
          <a:avLst/>
        </a:prstGeom>
        <a:gradFill rotWithShape="0">
          <a:gsLst>
            <a:gs pos="0">
              <a:schemeClr val="accent5">
                <a:hueOff val="7200000"/>
                <a:satOff val="0"/>
                <a:lumOff val="-10000"/>
                <a:alphaOff val="0"/>
                <a:shade val="51000"/>
                <a:satMod val="130000"/>
              </a:schemeClr>
            </a:gs>
            <a:gs pos="80000">
              <a:schemeClr val="accent5">
                <a:hueOff val="7200000"/>
                <a:satOff val="0"/>
                <a:lumOff val="-10000"/>
                <a:alphaOff val="0"/>
                <a:shade val="93000"/>
                <a:satMod val="130000"/>
              </a:schemeClr>
            </a:gs>
            <a:gs pos="100000">
              <a:schemeClr val="accent5">
                <a:hueOff val="7200000"/>
                <a:satOff val="0"/>
                <a:lumOff val="-1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Sexual Offences</a:t>
          </a:r>
          <a:endParaRPr lang="en-GB" sz="1600" b="1" kern="1200" dirty="0"/>
        </a:p>
      </dsp:txBody>
      <dsp:txXfrm>
        <a:off x="5544615" y="2358262"/>
        <a:ext cx="2520279" cy="1512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51B3B-8A9F-4A74-A8EF-483FCECC840D}">
      <dsp:nvSpPr>
        <dsp:cNvPr id="0" name=""/>
        <dsp:cNvSpPr/>
      </dsp:nvSpPr>
      <dsp:spPr>
        <a:xfrm rot="5400000">
          <a:off x="2300409" y="93800"/>
          <a:ext cx="1441566" cy="12541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35x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 </a:t>
          </a:r>
          <a:r>
            <a:rPr lang="en-GB" sz="1050" kern="1200" dirty="0" smtClean="0"/>
            <a:t>more likely to be a victim of Cyber Crime than being mugged.</a:t>
          </a:r>
          <a:endParaRPr lang="en-GB" sz="1050" kern="1200" dirty="0"/>
        </a:p>
      </dsp:txBody>
      <dsp:txXfrm rot="-5400000">
        <a:off x="2589551" y="224742"/>
        <a:ext cx="863282" cy="992278"/>
      </dsp:txXfrm>
    </dsp:sp>
    <dsp:sp modelId="{BA10166C-ADA2-4A76-A5EC-06FDD0B14CC2}">
      <dsp:nvSpPr>
        <dsp:cNvPr id="0" name=""/>
        <dsp:cNvSpPr/>
      </dsp:nvSpPr>
      <dsp:spPr>
        <a:xfrm>
          <a:off x="3686331" y="288412"/>
          <a:ext cx="1608788" cy="864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BD19F-D20A-4256-A278-D203B574ADDB}">
      <dsp:nvSpPr>
        <dsp:cNvPr id="0" name=""/>
        <dsp:cNvSpPr/>
      </dsp:nvSpPr>
      <dsp:spPr>
        <a:xfrm rot="5400000">
          <a:off x="945913" y="93800"/>
          <a:ext cx="1441566" cy="12541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028572"/>
            <a:satOff val="0"/>
            <a:lumOff val="-14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735,098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Reports of Cyber Crime 2016/17</a:t>
          </a:r>
          <a:endParaRPr lang="en-GB" sz="1000" kern="1200" dirty="0"/>
        </a:p>
      </dsp:txBody>
      <dsp:txXfrm rot="-5400000">
        <a:off x="1235055" y="224742"/>
        <a:ext cx="863282" cy="992278"/>
      </dsp:txXfrm>
    </dsp:sp>
    <dsp:sp modelId="{B839BE39-B08A-4950-804F-AEB75BCD9B11}">
      <dsp:nvSpPr>
        <dsp:cNvPr id="0" name=""/>
        <dsp:cNvSpPr/>
      </dsp:nvSpPr>
      <dsp:spPr>
        <a:xfrm rot="5400000">
          <a:off x="1620566" y="1317402"/>
          <a:ext cx="1441566" cy="12541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057143"/>
            <a:satOff val="0"/>
            <a:lumOff val="-28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170,856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Website, bank accounts &amp; phone lines linked to cyber criminals taken down</a:t>
          </a:r>
          <a:endParaRPr lang="en-GB" sz="900" kern="1200" dirty="0"/>
        </a:p>
      </dsp:txBody>
      <dsp:txXfrm rot="-5400000">
        <a:off x="1909708" y="1448344"/>
        <a:ext cx="863282" cy="992278"/>
      </dsp:txXfrm>
    </dsp:sp>
    <dsp:sp modelId="{9FD068A4-138A-4A58-8772-9D06C8103CAE}">
      <dsp:nvSpPr>
        <dsp:cNvPr id="0" name=""/>
        <dsp:cNvSpPr/>
      </dsp:nvSpPr>
      <dsp:spPr>
        <a:xfrm>
          <a:off x="105480" y="1512013"/>
          <a:ext cx="1556891" cy="864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108AE-BE69-4C4F-9BEB-4F60CC90C926}">
      <dsp:nvSpPr>
        <dsp:cNvPr id="0" name=""/>
        <dsp:cNvSpPr/>
      </dsp:nvSpPr>
      <dsp:spPr>
        <a:xfrm rot="5400000">
          <a:off x="2975062" y="1317402"/>
          <a:ext cx="1441566" cy="12541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085714"/>
            <a:satOff val="0"/>
            <a:lumOff val="-42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£193m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Estimated yearly cost of Fraud and Cyber Crime</a:t>
          </a:r>
          <a:endParaRPr lang="en-GB" sz="1200" kern="1200" dirty="0"/>
        </a:p>
      </dsp:txBody>
      <dsp:txXfrm rot="-5400000">
        <a:off x="3264204" y="1448344"/>
        <a:ext cx="863282" cy="992278"/>
      </dsp:txXfrm>
    </dsp:sp>
    <dsp:sp modelId="{2CD43207-A6D3-4A4E-ADA8-D5D8DE4D6222}">
      <dsp:nvSpPr>
        <dsp:cNvPr id="0" name=""/>
        <dsp:cNvSpPr/>
      </dsp:nvSpPr>
      <dsp:spPr>
        <a:xfrm rot="5400000">
          <a:off x="2300409" y="2541003"/>
          <a:ext cx="1441566" cy="12541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4114286"/>
            <a:satOff val="0"/>
            <a:lumOff val="-57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1 million </a:t>
          </a:r>
          <a:r>
            <a:rPr lang="en-GB" sz="1000" kern="1200" dirty="0" smtClean="0"/>
            <a:t>Britons fall victim to computer viruses each year</a:t>
          </a:r>
          <a:endParaRPr lang="en-GB" sz="1000" kern="1200" dirty="0"/>
        </a:p>
      </dsp:txBody>
      <dsp:txXfrm rot="-5400000">
        <a:off x="2589551" y="2671945"/>
        <a:ext cx="863282" cy="992278"/>
      </dsp:txXfrm>
    </dsp:sp>
    <dsp:sp modelId="{9A6FAD7D-A6FE-40B4-A520-C5C933A7C8CB}">
      <dsp:nvSpPr>
        <dsp:cNvPr id="0" name=""/>
        <dsp:cNvSpPr/>
      </dsp:nvSpPr>
      <dsp:spPr>
        <a:xfrm>
          <a:off x="3686331" y="2735615"/>
          <a:ext cx="1608788" cy="864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DD31D-AFB8-4800-A72F-B589936347AF}">
      <dsp:nvSpPr>
        <dsp:cNvPr id="0" name=""/>
        <dsp:cNvSpPr/>
      </dsp:nvSpPr>
      <dsp:spPr>
        <a:xfrm rot="5400000">
          <a:off x="945913" y="2541003"/>
          <a:ext cx="1441566" cy="12541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5142857"/>
            <a:satOff val="0"/>
            <a:lumOff val="-71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19%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of Britons have been defrauded more than once in a year</a:t>
          </a:r>
          <a:endParaRPr lang="en-GB" sz="1000" kern="1200" dirty="0"/>
        </a:p>
      </dsp:txBody>
      <dsp:txXfrm rot="-5400000">
        <a:off x="1235055" y="2671945"/>
        <a:ext cx="863282" cy="992278"/>
      </dsp:txXfrm>
    </dsp:sp>
    <dsp:sp modelId="{B5F1A5D9-4920-47B0-A05C-E1575ADC0376}">
      <dsp:nvSpPr>
        <dsp:cNvPr id="0" name=""/>
        <dsp:cNvSpPr/>
      </dsp:nvSpPr>
      <dsp:spPr>
        <a:xfrm rot="5400000">
          <a:off x="1620566" y="3764605"/>
          <a:ext cx="1441566" cy="12541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6171429"/>
            <a:satOff val="0"/>
            <a:lumOff val="-85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1 in 5 </a:t>
          </a:r>
          <a:r>
            <a:rPr lang="en-GB" sz="1000" kern="1200" dirty="0" smtClean="0"/>
            <a:t>scams demand cash to release funds</a:t>
          </a:r>
          <a:endParaRPr lang="en-GB" sz="1000" kern="1200" dirty="0"/>
        </a:p>
      </dsp:txBody>
      <dsp:txXfrm rot="-5400000">
        <a:off x="1909708" y="3895547"/>
        <a:ext cx="863282" cy="992278"/>
      </dsp:txXfrm>
    </dsp:sp>
    <dsp:sp modelId="{00141B6D-FBD8-4278-A372-0386D5354739}">
      <dsp:nvSpPr>
        <dsp:cNvPr id="0" name=""/>
        <dsp:cNvSpPr/>
      </dsp:nvSpPr>
      <dsp:spPr>
        <a:xfrm>
          <a:off x="105480" y="3959216"/>
          <a:ext cx="1556891" cy="864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B440A-3EFF-4054-BBB7-9BB5A3C200DB}">
      <dsp:nvSpPr>
        <dsp:cNvPr id="0" name=""/>
        <dsp:cNvSpPr/>
      </dsp:nvSpPr>
      <dsp:spPr>
        <a:xfrm rot="5400000">
          <a:off x="2975062" y="3764605"/>
          <a:ext cx="1441566" cy="12541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7200000"/>
            <a:satOff val="0"/>
            <a:lumOff val="-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5.6 million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Fraud &amp; Cyber crimes per year in the UK (</a:t>
          </a:r>
          <a:r>
            <a:rPr lang="en-GB" sz="1000" kern="1200" dirty="0" err="1" smtClean="0"/>
            <a:t>est</a:t>
          </a:r>
          <a:r>
            <a:rPr lang="en-GB" sz="1000" kern="1200" dirty="0" smtClean="0"/>
            <a:t>)</a:t>
          </a:r>
          <a:endParaRPr lang="en-GB" sz="1000" kern="1200" dirty="0"/>
        </a:p>
      </dsp:txBody>
      <dsp:txXfrm rot="-5400000">
        <a:off x="3264204" y="3895547"/>
        <a:ext cx="863282" cy="992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0938D-4CD1-4EC8-9E47-78466FAEC69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9C87-64CF-4026-A3C0-2DA0EBA29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9C87-64CF-4026-A3C0-2DA0EBA29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0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2599743"/>
            <a:ext cx="5040560" cy="1477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500" b="1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28" y="4183919"/>
            <a:ext cx="3744416" cy="901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50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140124" y="5741640"/>
            <a:ext cx="1711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3057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GB" sz="1600" b="0" dirty="0" smtClean="0">
                <a:solidFill>
                  <a:srgbClr val="003057"/>
                </a:solidFill>
                <a:latin typeface="Arial" pitchFamily="34" charset="0"/>
                <a:cs typeface="Arial" pitchFamily="34" charset="0"/>
              </a:rPr>
              <a:t>eics.police.uk</a:t>
            </a:r>
          </a:p>
        </p:txBody>
      </p:sp>
    </p:spTree>
    <p:extLst>
      <p:ext uri="{BB962C8B-B14F-4D97-AF65-F5344CB8AC3E}">
        <p14:creationId xmlns:p14="http://schemas.microsoft.com/office/powerpoint/2010/main" val="19294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945122"/>
            <a:ext cx="8568952" cy="5076166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90700" indent="-355600" algn="l" defTabSz="914400" rtl="0" eaLnBrk="1" latinLnBrk="0" hangingPunct="1">
              <a:buFont typeface="Arial" pitchFamily="34" charset="0"/>
              <a:buChar char="•"/>
              <a:defRPr lang="en-US" sz="1800" b="0" kern="1200" baseline="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508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500" indent="-355600" algn="l" defTabSz="723900" rtl="0" eaLnBrk="1" latinLnBrk="0" hangingPunct="1">
              <a:buFont typeface="Arial" pitchFamily="34" charset="0"/>
              <a:buChar char="•"/>
              <a:defRPr lang="en-GB" sz="1800" b="0" kern="1200" dirty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add any detail</a:t>
            </a:r>
          </a:p>
          <a:p>
            <a:pPr lvl="4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6633"/>
            <a:ext cx="8568952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500" b="1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0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with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945122"/>
            <a:ext cx="5256584" cy="5076166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90700" indent="-355600" algn="l" defTabSz="914400" rtl="0" eaLnBrk="1" latinLnBrk="0" hangingPunct="1">
              <a:buFont typeface="Arial" pitchFamily="34" charset="0"/>
              <a:buChar char="•"/>
              <a:defRPr lang="en-US" sz="1800" b="0" kern="1200" baseline="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508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500" indent="-355600" algn="l" defTabSz="723900" rtl="0" eaLnBrk="1" latinLnBrk="0" hangingPunct="1">
              <a:buFont typeface="Arial" pitchFamily="34" charset="0"/>
              <a:buChar char="•"/>
              <a:defRPr lang="en-GB" sz="1800" b="0" kern="1200" dirty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add any detail</a:t>
            </a:r>
          </a:p>
          <a:p>
            <a:pPr lvl="4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5667375" y="945122"/>
            <a:ext cx="3153097" cy="5076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6633"/>
            <a:ext cx="8568952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500" b="1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363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with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945122"/>
            <a:ext cx="5256584" cy="5076166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90700" indent="-355600" algn="l" defTabSz="914400" rtl="0" eaLnBrk="1" latinLnBrk="0" hangingPunct="1">
              <a:buFont typeface="Arial" pitchFamily="34" charset="0"/>
              <a:buChar char="•"/>
              <a:defRPr lang="en-US" sz="1800" b="0" kern="1200" baseline="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508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500" indent="-355600" algn="l" defTabSz="723900" rtl="0" eaLnBrk="1" latinLnBrk="0" hangingPunct="1">
              <a:buFont typeface="Arial" pitchFamily="34" charset="0"/>
              <a:buChar char="•"/>
              <a:defRPr lang="en-GB" sz="1800" b="0" kern="1200" dirty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add any detail</a:t>
            </a:r>
          </a:p>
          <a:p>
            <a:pPr lvl="4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667375" y="945122"/>
            <a:ext cx="3153097" cy="5076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6633"/>
            <a:ext cx="8568952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500" b="1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99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51147" y="945122"/>
            <a:ext cx="8569326" cy="5076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6633"/>
            <a:ext cx="8568952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500" b="1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920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945122"/>
            <a:ext cx="8568952" cy="5076166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90700" indent="-355600" algn="l" defTabSz="914400" rtl="0" eaLnBrk="1" latinLnBrk="0" hangingPunct="1">
              <a:buFont typeface="Arial" pitchFamily="34" charset="0"/>
              <a:buChar char="•"/>
              <a:defRPr lang="en-US" sz="1800" b="0" kern="1200" baseline="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508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500" indent="-355600" algn="l" defTabSz="723900" rtl="0" eaLnBrk="1" latinLnBrk="0" hangingPunct="1">
              <a:buFont typeface="Arial" pitchFamily="34" charset="0"/>
              <a:buChar char="•"/>
              <a:defRPr lang="en-GB" sz="1800" b="0" kern="1200" dirty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add any detail</a:t>
            </a:r>
          </a:p>
          <a:p>
            <a:pPr lvl="4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6633"/>
            <a:ext cx="8568952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500" b="1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7295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with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945122"/>
            <a:ext cx="5256584" cy="5076166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90700" indent="-355600" algn="l" defTabSz="914400" rtl="0" eaLnBrk="1" latinLnBrk="0" hangingPunct="1">
              <a:buFont typeface="Arial" pitchFamily="34" charset="0"/>
              <a:buChar char="•"/>
              <a:defRPr lang="en-US" sz="1800" b="0" kern="1200" baseline="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508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500" indent="-355600" algn="l" defTabSz="723900" rtl="0" eaLnBrk="1" latinLnBrk="0" hangingPunct="1">
              <a:buFont typeface="Arial" pitchFamily="34" charset="0"/>
              <a:buChar char="•"/>
              <a:defRPr lang="en-GB" sz="1800" b="0" kern="1200" dirty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add any detail</a:t>
            </a:r>
          </a:p>
          <a:p>
            <a:pPr lvl="4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5667375" y="945122"/>
            <a:ext cx="3153097" cy="5076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6633"/>
            <a:ext cx="8568952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500" b="1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2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with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945122"/>
            <a:ext cx="5256584" cy="5076166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90700" indent="-355600" algn="l" defTabSz="914400" rtl="0" eaLnBrk="1" latinLnBrk="0" hangingPunct="1">
              <a:buFont typeface="Arial" pitchFamily="34" charset="0"/>
              <a:buChar char="•"/>
              <a:defRPr lang="en-US" sz="1800" b="0" kern="1200" baseline="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508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500" indent="-355600" algn="l" defTabSz="723900" rtl="0" eaLnBrk="1" latinLnBrk="0" hangingPunct="1">
              <a:buFont typeface="Arial" pitchFamily="34" charset="0"/>
              <a:buChar char="•"/>
              <a:defRPr lang="en-GB" sz="1800" b="0" kern="1200" dirty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add any detail</a:t>
            </a:r>
          </a:p>
          <a:p>
            <a:pPr lvl="4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667375" y="945122"/>
            <a:ext cx="3153097" cy="5076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6633"/>
            <a:ext cx="8568952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500" b="1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532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51147" y="945122"/>
            <a:ext cx="8569326" cy="5076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6633"/>
            <a:ext cx="8568952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500" b="1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304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945122"/>
            <a:ext cx="8568952" cy="5076166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90700" indent="-355600" algn="l" defTabSz="914400" rtl="0" eaLnBrk="1" latinLnBrk="0" hangingPunct="1">
              <a:buFont typeface="Arial" pitchFamily="34" charset="0"/>
              <a:buChar char="•"/>
              <a:defRPr lang="en-US" sz="1800" b="0" kern="1200" baseline="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508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500" indent="-355600" algn="l" defTabSz="723900" rtl="0" eaLnBrk="1" latinLnBrk="0" hangingPunct="1">
              <a:buFont typeface="Arial" pitchFamily="34" charset="0"/>
              <a:buChar char="•"/>
              <a:defRPr lang="en-GB" sz="1800" b="0" kern="1200" dirty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add any detail</a:t>
            </a:r>
          </a:p>
          <a:p>
            <a:pPr lvl="4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6633"/>
            <a:ext cx="8568952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500" b="1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434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with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945122"/>
            <a:ext cx="5256584" cy="5076166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90700" indent="-355600" algn="l" defTabSz="914400" rtl="0" eaLnBrk="1" latinLnBrk="0" hangingPunct="1">
              <a:buFont typeface="Arial" pitchFamily="34" charset="0"/>
              <a:buChar char="•"/>
              <a:defRPr lang="en-US" sz="1800" b="0" kern="1200" baseline="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508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500" indent="-355600" algn="l" defTabSz="723900" rtl="0" eaLnBrk="1" latinLnBrk="0" hangingPunct="1">
              <a:buFont typeface="Arial" pitchFamily="34" charset="0"/>
              <a:buChar char="•"/>
              <a:defRPr lang="en-GB" sz="1800" b="0" kern="1200" dirty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add any detail</a:t>
            </a:r>
          </a:p>
          <a:p>
            <a:pPr lvl="4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5667375" y="945122"/>
            <a:ext cx="3153097" cy="5076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6633"/>
            <a:ext cx="8568952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500" b="1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6461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with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945122"/>
            <a:ext cx="5256584" cy="5076166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90700" indent="-355600" algn="l" defTabSz="914400" rtl="0" eaLnBrk="1" latinLnBrk="0" hangingPunct="1">
              <a:buFont typeface="Arial" pitchFamily="34" charset="0"/>
              <a:buChar char="•"/>
              <a:defRPr lang="en-US" sz="1800" b="0" kern="1200" baseline="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508250" indent="-349250" algn="l" defTabSz="914400" rtl="0" eaLnBrk="1" latinLnBrk="0" hangingPunct="1">
              <a:buFont typeface="Arial" pitchFamily="34" charset="0"/>
              <a:buChar char="•"/>
              <a:defRPr lang="en-US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500" indent="-355600" algn="l" defTabSz="723900" rtl="0" eaLnBrk="1" latinLnBrk="0" hangingPunct="1">
              <a:buFont typeface="Arial" pitchFamily="34" charset="0"/>
              <a:buChar char="•"/>
              <a:defRPr lang="en-GB" sz="1800" b="0" kern="1200" dirty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add any detail</a:t>
            </a:r>
          </a:p>
          <a:p>
            <a:pPr lvl="4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667375" y="945122"/>
            <a:ext cx="3153097" cy="5076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6633"/>
            <a:ext cx="8568952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500" b="1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896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51147" y="945122"/>
            <a:ext cx="8569326" cy="5076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b="0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6633"/>
            <a:ext cx="8568952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500" b="1" kern="12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9025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8" y="344956"/>
            <a:ext cx="4217739" cy="1820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"/>
          <a:stretch/>
        </p:blipFill>
        <p:spPr>
          <a:xfrm>
            <a:off x="6444209" y="620687"/>
            <a:ext cx="2699792" cy="60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3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13075"/>
            <a:ext cx="1224136" cy="52829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23528" y="6093296"/>
            <a:ext cx="8568952" cy="0"/>
          </a:xfrm>
          <a:prstGeom prst="line">
            <a:avLst/>
          </a:prstGeom>
          <a:ln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6493496"/>
            <a:ext cx="1224136" cy="58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u="none" strike="noStrike" kern="1200" baseline="30000" dirty="0" smtClean="0">
                <a:solidFill>
                  <a:srgbClr val="003057"/>
                </a:solidFill>
                <a:latin typeface="Arial" pitchFamily="34" charset="0"/>
                <a:ea typeface="+mn-ea"/>
                <a:cs typeface="Arial" pitchFamily="34" charset="0"/>
              </a:rPr>
              <a:t>leics.police.uk</a:t>
            </a:r>
          </a:p>
          <a:p>
            <a:endParaRPr lang="en-GB" dirty="0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62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13075"/>
            <a:ext cx="1224136" cy="52829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23528" y="6093296"/>
            <a:ext cx="8568952" cy="0"/>
          </a:xfrm>
          <a:prstGeom prst="line">
            <a:avLst/>
          </a:prstGeom>
          <a:ln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6493496"/>
            <a:ext cx="1224136" cy="58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baseline="30000" dirty="0" smtClean="0">
                <a:solidFill>
                  <a:srgbClr val="003057"/>
                </a:solidFill>
                <a:latin typeface="Arial" pitchFamily="34" charset="0"/>
                <a:cs typeface="Arial" pitchFamily="34" charset="0"/>
              </a:rPr>
              <a:t>leics.police.uk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08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13075"/>
            <a:ext cx="1224136" cy="52829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23528" y="6093296"/>
            <a:ext cx="8568952" cy="0"/>
          </a:xfrm>
          <a:prstGeom prst="line">
            <a:avLst/>
          </a:prstGeom>
          <a:ln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6493496"/>
            <a:ext cx="1224136" cy="58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baseline="30000" dirty="0" smtClean="0">
                <a:solidFill>
                  <a:srgbClr val="003057"/>
                </a:solidFill>
                <a:latin typeface="Arial" pitchFamily="34" charset="0"/>
                <a:cs typeface="Arial" pitchFamily="34" charset="0"/>
              </a:rPr>
              <a:t>leics.police.uk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417944"/>
            <a:ext cx="405408" cy="323424"/>
          </a:xfrm>
          <a:prstGeom prst="rect">
            <a:avLst/>
          </a:prstGeom>
        </p:spPr>
        <p:txBody>
          <a:bodyPr/>
          <a:lstStyle>
            <a:lvl1pPr algn="r">
              <a:defRPr sz="1150" b="1">
                <a:solidFill>
                  <a:srgbClr val="0030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F85126-1923-4BB8-BB39-FD23E54F5C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96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alocalhero.com/get-involved/" TargetMode="External"/><Relationship Id="rId3" Type="http://schemas.openxmlformats.org/officeDocument/2006/relationships/hyperlink" Target="http://www.facebook.com/NorthWestLeicsPolice/" TargetMode="External"/><Relationship Id="rId7" Type="http://schemas.openxmlformats.org/officeDocument/2006/relationships/hyperlink" Target="http://www.leics.police.uk/report-online" TargetMode="External"/><Relationship Id="rId2" Type="http://schemas.openxmlformats.org/officeDocument/2006/relationships/hyperlink" Target="http://www.twitter.com/nwleicsnp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eics.police.uk/join-us/police-support-volunteers" TargetMode="External"/><Relationship Id="rId11" Type="http://schemas.openxmlformats.org/officeDocument/2006/relationships/hyperlink" Target="http://www.leics.police.uk/local-policing" TargetMode="External"/><Relationship Id="rId5" Type="http://schemas.openxmlformats.org/officeDocument/2006/relationships/hyperlink" Target="http://www.leics.police.uk/join-us/specials" TargetMode="External"/><Relationship Id="rId10" Type="http://schemas.openxmlformats.org/officeDocument/2006/relationships/hyperlink" Target="http://www.leics.police.uk/categories/rural-watch" TargetMode="External"/><Relationship Id="rId4" Type="http://schemas.openxmlformats.org/officeDocument/2006/relationships/hyperlink" Target="mailto:northwestleicestershire.npa@leicestershire.pnn.police.uk" TargetMode="External"/><Relationship Id="rId9" Type="http://schemas.openxmlformats.org/officeDocument/2006/relationships/hyperlink" Target="http://www.leicestershireneighbourhoodwatch.co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3728" y="2060849"/>
            <a:ext cx="6048672" cy="2016224"/>
          </a:xfrm>
        </p:spPr>
        <p:txBody>
          <a:bodyPr/>
          <a:lstStyle/>
          <a:p>
            <a:endParaRPr lang="en-GB" sz="1000" dirty="0" smtClean="0"/>
          </a:p>
          <a:p>
            <a:r>
              <a:rPr lang="en-GB" dirty="0" smtClean="0"/>
              <a:t>Parish Liaison Meeting  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23728" y="4183919"/>
            <a:ext cx="5184576" cy="1117289"/>
          </a:xfrm>
        </p:spPr>
        <p:txBody>
          <a:bodyPr/>
          <a:lstStyle/>
          <a:p>
            <a:r>
              <a:rPr lang="en-GB" sz="2000" dirty="0" smtClean="0"/>
              <a:t>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June 2018</a:t>
            </a:r>
          </a:p>
          <a:p>
            <a:r>
              <a:rPr lang="en-GB" sz="2000" dirty="0" smtClean="0"/>
              <a:t>Inspector Rich Jackson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400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02" y="813102"/>
            <a:ext cx="4179628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F85126-1923-4BB8-BB39-FD23E54F5C4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dirty="0" smtClean="0"/>
              <a:t>Digital Policing</a:t>
            </a:r>
            <a:endParaRPr lang="en-GB" sz="3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14922909"/>
              </p:ext>
            </p:extLst>
          </p:nvPr>
        </p:nvGraphicFramePr>
        <p:xfrm>
          <a:off x="-182924" y="787812"/>
          <a:ext cx="5400600" cy="511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20213"/>
            <a:ext cx="3061001" cy="83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0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651B3B-8A9F-4A74-A8EF-483FCECC8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10166C-ADA2-4A76-A5EC-06FDD0B14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5BD19F-D20A-4256-A278-D203B574A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39BE39-B08A-4950-804F-AEB75BCD9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D068A4-138A-4A58-8772-9D06C8103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A108AE-BE69-4C4F-9BEB-4F60CC90C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D43207-A6D3-4A4E-ADA8-D5D8DE4D6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6FAD7D-A6FE-40B4-A520-C5C933A7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6DD31D-AFB8-4800-A72F-B5899363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F1A5D9-4920-47B0-A05C-E1575ADC0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41B6D-FBD8-4278-A372-0386D5354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6B440A-3EFF-4054-BBB7-9BB5A3C20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sz="1000" i="1" dirty="0" smtClean="0"/>
          </a:p>
          <a:p>
            <a:pPr marL="0" indent="0">
              <a:buNone/>
            </a:pPr>
            <a:r>
              <a:rPr lang="en-GB" sz="1000" i="1" dirty="0" smtClean="0"/>
              <a:t>Table </a:t>
            </a:r>
            <a:r>
              <a:rPr lang="en-GB" sz="1000" i="1" dirty="0"/>
              <a:t>1: National Knife Crime Statistics</a:t>
            </a:r>
          </a:p>
          <a:p>
            <a:pPr marL="0" indent="0">
              <a:buNone/>
            </a:pPr>
            <a:r>
              <a:rPr lang="en-GB" sz="1000" i="1" dirty="0"/>
              <a:t>(Crime in England &amp; Wales, year ending March 2017 - Office for National Statistics)</a:t>
            </a:r>
            <a:endParaRPr lang="en-GB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F85126-1923-4BB8-BB39-FD23E54F5C48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7489" y="116633"/>
            <a:ext cx="8568952" cy="720080"/>
          </a:xfrm>
        </p:spPr>
        <p:txBody>
          <a:bodyPr/>
          <a:lstStyle/>
          <a:p>
            <a:r>
              <a:rPr lang="en-GB" sz="3600" dirty="0" smtClean="0"/>
              <a:t>National rise in Recorded Knife </a:t>
            </a:r>
            <a:r>
              <a:rPr lang="en-GB" sz="3600" dirty="0"/>
              <a:t>C</a:t>
            </a:r>
            <a:r>
              <a:rPr lang="en-GB" sz="3600" dirty="0" smtClean="0"/>
              <a:t>rime</a:t>
            </a:r>
            <a:endParaRPr lang="en-GB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08759"/>
              </p:ext>
            </p:extLst>
          </p:nvPr>
        </p:nvGraphicFramePr>
        <p:xfrm>
          <a:off x="683569" y="945121"/>
          <a:ext cx="7632846" cy="438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69"/>
                <a:gridCol w="1526569"/>
                <a:gridCol w="1526569"/>
                <a:gridCol w="1450242"/>
                <a:gridCol w="1602897"/>
              </a:tblGrid>
              <a:tr h="7136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England &amp; Wales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England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East Midlands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Leicestershire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01948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Possession of offensive weapons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30,869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29,470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524</a:t>
                      </a:r>
                      <a:endParaRPr lang="en-GB" dirty="0"/>
                    </a:p>
                  </a:txBody>
                  <a:tcPr/>
                </a:tc>
              </a:tr>
              <a:tr h="101948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Offences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involving knives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34,497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33,605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492</a:t>
                      </a:r>
                      <a:endParaRPr lang="en-GB" dirty="0"/>
                    </a:p>
                  </a:txBody>
                  <a:tcPr/>
                </a:tc>
              </a:tr>
              <a:tr h="1631181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% Change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for offences with a knife since April 2015- March 2016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0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36889"/>
            <a:ext cx="3515615" cy="291449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9512" y="862543"/>
            <a:ext cx="8830344" cy="518457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Urban gangs supplying drugs to suburban areas using dedicated “deal lines”</a:t>
            </a:r>
          </a:p>
          <a:p>
            <a:pPr marL="0" indent="0">
              <a:buNone/>
            </a:pPr>
            <a:r>
              <a:rPr lang="en-GB" sz="2000" dirty="0" smtClean="0"/>
              <a:t>This is a major, cross cutting issue involving drugs, violence, gangs, sa</a:t>
            </a:r>
            <a:r>
              <a:rPr lang="en-GB" dirty="0" smtClean="0"/>
              <a:t>feguarding, criminal and sexual exploitation, modern slavery and missing persons. 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 smtClean="0"/>
              <a:t>This is a cross boarder, multi-agency threat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000" dirty="0" smtClean="0"/>
              <a:t>Operation Gizmo- Leicestershire's response to County Lines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F85126-1923-4BB8-BB39-FD23E54F5C48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000" dirty="0" smtClean="0"/>
              <a:t>Emerging threat: County Lines</a:t>
            </a:r>
            <a:endParaRPr lang="en-GB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04" y="3129400"/>
            <a:ext cx="1784976" cy="1198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9" y="4679455"/>
            <a:ext cx="1817134" cy="1017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4"/>
          <a:stretch/>
        </p:blipFill>
        <p:spPr>
          <a:xfrm>
            <a:off x="241991" y="3131485"/>
            <a:ext cx="2011054" cy="11979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67" y="4574346"/>
            <a:ext cx="1821250" cy="13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8200" y="692696"/>
            <a:ext cx="8568952" cy="5544616"/>
          </a:xfrm>
        </p:spPr>
        <p:txBody>
          <a:bodyPr/>
          <a:lstStyle/>
          <a:p>
            <a:pPr>
              <a:lnSpc>
                <a:spcPct val="150000"/>
              </a:lnSpc>
              <a:buSzPct val="89000"/>
              <a:buFont typeface="Wingdings" panose="05000000000000000000" pitchFamily="2" charset="2"/>
              <a:buChar char="v"/>
            </a:pPr>
            <a:r>
              <a:rPr lang="en-GB" u="sng" dirty="0" smtClean="0">
                <a:hlinkClick r:id="rId2"/>
              </a:rPr>
              <a:t>www.twitter.com/nwleicsnpa</a:t>
            </a:r>
            <a:endParaRPr lang="en-GB" dirty="0" smtClean="0"/>
          </a:p>
          <a:p>
            <a:pPr>
              <a:lnSpc>
                <a:spcPct val="150000"/>
              </a:lnSpc>
              <a:buSzPct val="89000"/>
              <a:buFont typeface="Wingdings" panose="05000000000000000000" pitchFamily="2" charset="2"/>
              <a:buChar char="v"/>
            </a:pPr>
            <a:r>
              <a:rPr lang="en-GB" u="sng" dirty="0" smtClean="0">
                <a:hlinkClick r:id="rId3"/>
              </a:rPr>
              <a:t>www.facebook.com/NorthWestLeicsPolice</a:t>
            </a:r>
            <a:r>
              <a:rPr lang="en-GB" b="1" u="sng" dirty="0" smtClean="0">
                <a:hlinkClick r:id="rId3"/>
              </a:rPr>
              <a:t>/</a:t>
            </a:r>
            <a:endParaRPr lang="en-GB" dirty="0" smtClean="0"/>
          </a:p>
          <a:p>
            <a:pPr>
              <a:lnSpc>
                <a:spcPct val="150000"/>
              </a:lnSpc>
              <a:buSzPct val="89000"/>
              <a:buFont typeface="Wingdings" panose="05000000000000000000" pitchFamily="2" charset="2"/>
              <a:buChar char="v"/>
            </a:pPr>
            <a:r>
              <a:rPr lang="en-GB" u="sng" dirty="0" smtClean="0">
                <a:hlinkClick r:id="rId4"/>
              </a:rPr>
              <a:t>northwestleicestershire.npa@leicestershire.pnn.police.uk</a:t>
            </a:r>
            <a:endParaRPr lang="en-GB" dirty="0" smtClean="0"/>
          </a:p>
          <a:p>
            <a:pPr>
              <a:lnSpc>
                <a:spcPct val="150000"/>
              </a:lnSpc>
              <a:buSzPct val="89000"/>
              <a:buFont typeface="Wingdings" panose="05000000000000000000" pitchFamily="2" charset="2"/>
              <a:buChar char="v"/>
            </a:pPr>
            <a:r>
              <a:rPr lang="en-GB" dirty="0" smtClean="0"/>
              <a:t>Recruit </a:t>
            </a:r>
            <a:r>
              <a:rPr lang="en-GB" dirty="0"/>
              <a:t>Special Constables </a:t>
            </a:r>
            <a:r>
              <a:rPr lang="en-GB" dirty="0" smtClean="0">
                <a:hlinkClick r:id="rId5"/>
              </a:rPr>
              <a:t>www.leics.police.uk/join-us/specials</a:t>
            </a:r>
            <a:r>
              <a:rPr lang="en-GB" dirty="0" smtClean="0"/>
              <a:t> </a:t>
            </a:r>
          </a:p>
          <a:p>
            <a:pPr>
              <a:lnSpc>
                <a:spcPct val="150000"/>
              </a:lnSpc>
              <a:buSzPct val="89000"/>
              <a:buFont typeface="Wingdings" panose="05000000000000000000" pitchFamily="2" charset="2"/>
              <a:buChar char="v"/>
            </a:pPr>
            <a:r>
              <a:rPr lang="en-GB" dirty="0"/>
              <a:t>Encourage Volunteers </a:t>
            </a:r>
            <a:r>
              <a:rPr lang="en-GB" dirty="0" smtClean="0">
                <a:hlinkClick r:id="rId6"/>
              </a:rPr>
              <a:t>www.leics.police.uk/join-us/police-support-volunteers</a:t>
            </a:r>
            <a:r>
              <a:rPr lang="en-GB" dirty="0"/>
              <a:t> </a:t>
            </a:r>
            <a:r>
              <a:rPr lang="en-GB" dirty="0" smtClean="0"/>
              <a:t> </a:t>
            </a:r>
          </a:p>
          <a:p>
            <a:pPr>
              <a:lnSpc>
                <a:spcPct val="150000"/>
              </a:lnSpc>
              <a:buSzPct val="89000"/>
              <a:buFont typeface="Wingdings" panose="05000000000000000000" pitchFamily="2" charset="2"/>
              <a:buChar char="v"/>
            </a:pPr>
            <a:r>
              <a:rPr lang="en-GB" dirty="0"/>
              <a:t>Online reporting </a:t>
            </a:r>
            <a:r>
              <a:rPr lang="en-GB" dirty="0" smtClean="0">
                <a:hlinkClick r:id="rId7"/>
              </a:rPr>
              <a:t>www.leics.police.uk/report-online</a:t>
            </a:r>
            <a:r>
              <a:rPr lang="en-GB" dirty="0" smtClean="0"/>
              <a:t> </a:t>
            </a:r>
          </a:p>
          <a:p>
            <a:pPr>
              <a:lnSpc>
                <a:spcPct val="150000"/>
              </a:lnSpc>
              <a:buSzPct val="89000"/>
              <a:buFont typeface="Wingdings" panose="05000000000000000000" pitchFamily="2" charset="2"/>
              <a:buChar char="v"/>
            </a:pPr>
            <a:r>
              <a:rPr lang="en-GB" dirty="0" smtClean="0"/>
              <a:t>Community </a:t>
            </a:r>
            <a:r>
              <a:rPr lang="en-GB" dirty="0" err="1" smtClean="0"/>
              <a:t>Speedwatch</a:t>
            </a:r>
            <a:r>
              <a:rPr lang="en-GB" dirty="0"/>
              <a:t> </a:t>
            </a:r>
            <a:r>
              <a:rPr lang="en-GB" dirty="0" smtClean="0">
                <a:hlinkClick r:id="rId8"/>
              </a:rPr>
              <a:t>www.bealocalhero.com/get-involved/</a:t>
            </a:r>
            <a:endParaRPr lang="en-GB" dirty="0" smtClean="0"/>
          </a:p>
          <a:p>
            <a:pPr>
              <a:lnSpc>
                <a:spcPct val="150000"/>
              </a:lnSpc>
              <a:buSzPct val="89000"/>
              <a:buFont typeface="Wingdings" panose="05000000000000000000" pitchFamily="2" charset="2"/>
              <a:buChar char="v"/>
            </a:pPr>
            <a:r>
              <a:rPr lang="en-GB" dirty="0"/>
              <a:t>Neighbourhood watch </a:t>
            </a:r>
            <a:r>
              <a:rPr lang="en-GB" dirty="0" smtClean="0">
                <a:hlinkClick r:id="rId9"/>
              </a:rPr>
              <a:t>www.leicestershireneighbourhoodwatch.co.uk/</a:t>
            </a:r>
            <a:endParaRPr lang="en-GB" dirty="0" smtClean="0"/>
          </a:p>
          <a:p>
            <a:pPr>
              <a:lnSpc>
                <a:spcPct val="150000"/>
              </a:lnSpc>
              <a:buSzPct val="89000"/>
              <a:buFont typeface="Wingdings" panose="05000000000000000000" pitchFamily="2" charset="2"/>
              <a:buChar char="v"/>
            </a:pPr>
            <a:r>
              <a:rPr lang="en-GB" dirty="0"/>
              <a:t>Rural Watch </a:t>
            </a:r>
            <a:r>
              <a:rPr lang="en-GB" dirty="0" smtClean="0">
                <a:hlinkClick r:id="rId10"/>
              </a:rPr>
              <a:t>www.leics.police.uk/categories/rural-watch</a:t>
            </a:r>
            <a:r>
              <a:rPr lang="en-GB" dirty="0" smtClean="0"/>
              <a:t> – incorporates Horse Watch, Farm Watch, Church Watch, Heritage Watch</a:t>
            </a:r>
          </a:p>
          <a:p>
            <a:pPr>
              <a:lnSpc>
                <a:spcPct val="150000"/>
              </a:lnSpc>
              <a:buSzPct val="89000"/>
              <a:buFont typeface="Wingdings" panose="05000000000000000000" pitchFamily="2" charset="2"/>
              <a:buChar char="v"/>
            </a:pPr>
            <a:r>
              <a:rPr lang="en-GB" dirty="0" smtClean="0"/>
              <a:t>Get to know your </a:t>
            </a:r>
            <a:r>
              <a:rPr lang="en-GB" dirty="0"/>
              <a:t>local neighbourhood team </a:t>
            </a:r>
            <a:r>
              <a:rPr lang="en-GB" dirty="0" smtClean="0">
                <a:hlinkClick r:id="rId11"/>
              </a:rPr>
              <a:t>www.leics.police.uk/local-policing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F85126-1923-4BB8-BB39-FD23E54F5C48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dirty="0" smtClean="0"/>
              <a:t>Working together	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582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7504" y="1251064"/>
            <a:ext cx="4320480" cy="4752528"/>
          </a:xfrm>
        </p:spPr>
        <p:txBody>
          <a:bodyPr/>
          <a:lstStyle/>
          <a:p>
            <a:pPr lvl="0"/>
            <a:r>
              <a:rPr lang="en-GB" dirty="0" smtClean="0"/>
              <a:t> 1  Inspector </a:t>
            </a:r>
          </a:p>
          <a:p>
            <a:pPr lvl="0"/>
            <a:r>
              <a:rPr lang="en-GB" dirty="0" smtClean="0"/>
              <a:t> 5  Sergeants</a:t>
            </a:r>
            <a:endParaRPr lang="en-GB" dirty="0"/>
          </a:p>
          <a:p>
            <a:pPr lvl="0"/>
            <a:r>
              <a:rPr lang="en-GB" dirty="0" smtClean="0"/>
              <a:t>11 </a:t>
            </a:r>
            <a:r>
              <a:rPr lang="en-GB" dirty="0" smtClean="0"/>
              <a:t>Police Constables</a:t>
            </a:r>
            <a:endParaRPr lang="en-GB" dirty="0"/>
          </a:p>
          <a:p>
            <a:pPr lvl="0"/>
            <a:r>
              <a:rPr lang="en-GB" dirty="0" smtClean="0"/>
              <a:t>18 PCSO</a:t>
            </a:r>
            <a:endParaRPr lang="en-GB" dirty="0"/>
          </a:p>
          <a:p>
            <a:pPr lvl="0"/>
            <a:r>
              <a:rPr lang="en-GB" dirty="0" smtClean="0"/>
              <a:t> 4  Special </a:t>
            </a:r>
            <a:r>
              <a:rPr lang="en-GB" dirty="0"/>
              <a:t>Constables </a:t>
            </a:r>
          </a:p>
          <a:p>
            <a:r>
              <a:rPr lang="en-GB" dirty="0" smtClean="0"/>
              <a:t> 8  Police </a:t>
            </a:r>
            <a:r>
              <a:rPr lang="en-GB" dirty="0"/>
              <a:t>Support Volunteers</a:t>
            </a:r>
          </a:p>
          <a:p>
            <a:pPr lvl="0"/>
            <a:r>
              <a:rPr lang="en-GB" dirty="0" smtClean="0"/>
              <a:t>11 Police </a:t>
            </a:r>
            <a:r>
              <a:rPr lang="en-GB" dirty="0"/>
              <a:t>Cadets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 smtClean="0"/>
              <a:t>Policing </a:t>
            </a:r>
            <a:r>
              <a:rPr lang="en-GB" dirty="0"/>
              <a:t>a population of </a:t>
            </a:r>
            <a:r>
              <a:rPr lang="en-GB" dirty="0" smtClean="0"/>
              <a:t>98,600 and an area </a:t>
            </a:r>
            <a:r>
              <a:rPr lang="en-GB" dirty="0"/>
              <a:t>of </a:t>
            </a:r>
            <a:r>
              <a:rPr lang="en-GB" dirty="0" smtClean="0"/>
              <a:t>910 Square miles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F85126-1923-4BB8-BB39-FD23E54F5C4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GB" sz="3200" dirty="0"/>
              <a:t>North West Leicestershire NPA</a:t>
            </a:r>
          </a:p>
          <a:p>
            <a:endParaRPr lang="en-GB" dirty="0"/>
          </a:p>
        </p:txBody>
      </p:sp>
      <p:pic>
        <p:nvPicPr>
          <p:cNvPr id="6" name="Chart Placeholder 5" descr="Nwl district map"/>
          <p:cNvPicPr>
            <a:picLocks noGrp="1"/>
          </p:cNvPicPr>
          <p:nvPr>
            <p:ph type="chart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3000" b="8250"/>
          <a:stretch/>
        </p:blipFill>
        <p:spPr bwMode="auto">
          <a:xfrm>
            <a:off x="4284289" y="805517"/>
            <a:ext cx="4536183" cy="4898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43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i="1" dirty="0" smtClean="0">
                <a:latin typeface="Calibri"/>
                <a:ea typeface="Calibri"/>
                <a:cs typeface="Times New Roman"/>
              </a:rPr>
              <a:t>Visible</a:t>
            </a:r>
            <a:r>
              <a:rPr lang="en-GB" i="1" dirty="0">
                <a:latin typeface="Calibri"/>
                <a:ea typeface="Calibri"/>
                <a:cs typeface="Times New Roman"/>
              </a:rPr>
              <a:t>, accessible and locally known authority figures</a:t>
            </a:r>
            <a:endParaRPr lang="en-GB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i="1" dirty="0">
                <a:latin typeface="Calibri"/>
                <a:ea typeface="Calibri"/>
                <a:cs typeface="Times New Roman"/>
              </a:rPr>
              <a:t>Community involvement </a:t>
            </a:r>
            <a:endParaRPr lang="en-GB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i="1" dirty="0">
                <a:latin typeface="Calibri"/>
                <a:ea typeface="Calibri"/>
                <a:cs typeface="Times New Roman"/>
              </a:rPr>
              <a:t>Strong relationships and joint working with partners</a:t>
            </a:r>
            <a:endParaRPr lang="en-GB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F85126-1923-4BB8-BB39-FD23E54F5C4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NPA Commander expectations to ensure success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4" y="2535826"/>
            <a:ext cx="2194560" cy="1645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08688"/>
            <a:ext cx="1975838" cy="3512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45" y="4657739"/>
            <a:ext cx="1812901" cy="1363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220" y="4814798"/>
            <a:ext cx="2537938" cy="885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34" y="710160"/>
            <a:ext cx="1446535" cy="1847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81338"/>
            <a:ext cx="1616853" cy="189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3508" y="832929"/>
            <a:ext cx="8568952" cy="5220182"/>
          </a:xfrm>
        </p:spPr>
        <p:txBody>
          <a:bodyPr/>
          <a:lstStyle/>
          <a:p>
            <a:r>
              <a:rPr lang="en-GB" dirty="0"/>
              <a:t>Total Crime		</a:t>
            </a:r>
            <a:r>
              <a:rPr lang="en-GB" dirty="0" smtClean="0"/>
              <a:t>        212 </a:t>
            </a:r>
            <a:endParaRPr lang="en-GB" dirty="0"/>
          </a:p>
          <a:p>
            <a:r>
              <a:rPr lang="en-GB" dirty="0"/>
              <a:t>Burglary Dwelling 	     </a:t>
            </a:r>
            <a:r>
              <a:rPr lang="en-GB" dirty="0" smtClean="0"/>
              <a:t>     16</a:t>
            </a:r>
            <a:endParaRPr lang="en-GB" dirty="0"/>
          </a:p>
          <a:p>
            <a:r>
              <a:rPr lang="en-GB" dirty="0"/>
              <a:t>Robbery 		      </a:t>
            </a:r>
            <a:r>
              <a:rPr lang="en-GB" dirty="0" smtClean="0"/>
              <a:t>      3</a:t>
            </a:r>
            <a:endParaRPr lang="en-GB" dirty="0"/>
          </a:p>
          <a:p>
            <a:r>
              <a:rPr lang="en-GB" dirty="0"/>
              <a:t>ASB incidents </a:t>
            </a:r>
            <a:r>
              <a:rPr lang="en-GB" dirty="0" smtClean="0"/>
              <a:t>                         67</a:t>
            </a:r>
          </a:p>
          <a:p>
            <a:r>
              <a:rPr lang="en-GB" dirty="0" smtClean="0"/>
              <a:t>Domestic incidents	           49</a:t>
            </a:r>
            <a:endParaRPr lang="en-GB" dirty="0"/>
          </a:p>
          <a:p>
            <a:r>
              <a:rPr lang="en-GB" dirty="0"/>
              <a:t>Sexual Offences	     </a:t>
            </a:r>
            <a:r>
              <a:rPr lang="en-GB" dirty="0" smtClean="0"/>
              <a:t>        5</a:t>
            </a:r>
            <a:endParaRPr lang="en-GB" dirty="0"/>
          </a:p>
          <a:p>
            <a:r>
              <a:rPr lang="en-GB" dirty="0"/>
              <a:t>Arrests 		      </a:t>
            </a:r>
            <a:r>
              <a:rPr lang="en-GB" dirty="0" smtClean="0"/>
              <a:t>     48</a:t>
            </a:r>
            <a:endParaRPr lang="en-GB" dirty="0"/>
          </a:p>
          <a:p>
            <a:r>
              <a:rPr lang="en-GB" dirty="0" smtClean="0"/>
              <a:t>Positive Outcomes</a:t>
            </a:r>
            <a:r>
              <a:rPr lang="en-GB" dirty="0"/>
              <a:t>	      </a:t>
            </a:r>
            <a:r>
              <a:rPr lang="en-GB" dirty="0" smtClean="0"/>
              <a:t>     46</a:t>
            </a:r>
            <a:endParaRPr lang="en-GB" dirty="0"/>
          </a:p>
          <a:p>
            <a:r>
              <a:rPr lang="en-GB" dirty="0"/>
              <a:t>Missing persons	      </a:t>
            </a:r>
            <a:r>
              <a:rPr lang="en-GB" dirty="0" smtClean="0"/>
              <a:t>       9</a:t>
            </a:r>
            <a:endParaRPr lang="en-GB" dirty="0"/>
          </a:p>
          <a:p>
            <a:r>
              <a:rPr lang="en-GB" dirty="0"/>
              <a:t>Road Traffic Collisions      </a:t>
            </a:r>
            <a:r>
              <a:rPr lang="en-GB" dirty="0" smtClean="0"/>
              <a:t>        22</a:t>
            </a:r>
            <a:endParaRPr lang="en-GB" dirty="0"/>
          </a:p>
          <a:p>
            <a:r>
              <a:rPr lang="en-GB" dirty="0"/>
              <a:t>Child at Risk Referrals	</a:t>
            </a:r>
            <a:r>
              <a:rPr lang="en-GB" dirty="0" smtClean="0"/>
              <a:t>            51</a:t>
            </a:r>
            <a:endParaRPr lang="en-GB" dirty="0"/>
          </a:p>
          <a:p>
            <a:r>
              <a:rPr lang="en-GB" dirty="0"/>
              <a:t>Adult at Risk Referrals 	</a:t>
            </a:r>
            <a:r>
              <a:rPr lang="en-GB" dirty="0" smtClean="0"/>
              <a:t>            22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Overall increase in crime        19.2%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/>
              <a:t>999 calls last 12 </a:t>
            </a:r>
            <a:r>
              <a:rPr lang="en-GB" dirty="0" smtClean="0"/>
              <a:t>months    </a:t>
            </a:r>
            <a:r>
              <a:rPr lang="en-GB" b="1" dirty="0" smtClean="0"/>
              <a:t>139, 097</a:t>
            </a:r>
            <a:r>
              <a:rPr lang="en-GB" dirty="0"/>
              <a:t>	</a:t>
            </a:r>
          </a:p>
          <a:p>
            <a:r>
              <a:rPr lang="en-GB" dirty="0"/>
              <a:t>101 calls last 12 months     </a:t>
            </a:r>
            <a:r>
              <a:rPr lang="en-GB" b="1" dirty="0" smtClean="0"/>
              <a:t>507, 440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F85126-1923-4BB8-BB39-FD23E54F5C4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 typical day in the life of Leicestershire Police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8"/>
            <a:ext cx="4246703" cy="3520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3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F85126-1923-4BB8-BB39-FD23E54F5C4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Crime by NPA </a:t>
            </a:r>
            <a:endParaRPr lang="en-GB" dirty="0"/>
          </a:p>
          <a:p>
            <a:r>
              <a:rPr lang="en-GB" sz="1000" dirty="0" smtClean="0"/>
              <a:t>**</a:t>
            </a:r>
            <a:r>
              <a:rPr lang="en-GB" sz="1000" dirty="0"/>
              <a:t>Rolling Last Quarter - February 18 to April 18 / Rolling Previous Quarter – November 17 to January 18**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8" y="752942"/>
            <a:ext cx="8280920" cy="522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F85126-1923-4BB8-BB39-FD23E54F5C4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Crime by NPA </a:t>
            </a:r>
            <a:endParaRPr lang="en-GB" dirty="0"/>
          </a:p>
          <a:p>
            <a:r>
              <a:rPr lang="en-GB" sz="1000" dirty="0" smtClean="0"/>
              <a:t>**</a:t>
            </a:r>
            <a:r>
              <a:rPr lang="en-GB" sz="1000" dirty="0"/>
              <a:t>Rolling Last Quarter - February 18 to April 18 / Rolling Previous Quarter – November 17 to January 18**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7968"/>
            <a:ext cx="8208912" cy="245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3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F85126-1923-4BB8-BB39-FD23E54F5C4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1520" y="90399"/>
            <a:ext cx="8568952" cy="720080"/>
          </a:xfrm>
        </p:spPr>
        <p:txBody>
          <a:bodyPr/>
          <a:lstStyle/>
          <a:p>
            <a:pPr algn="ctr"/>
            <a:r>
              <a:rPr lang="en-GB" sz="3600" dirty="0" smtClean="0"/>
              <a:t>2006     </a:t>
            </a:r>
            <a:r>
              <a:rPr lang="en-GB" sz="3600" dirty="0"/>
              <a:t>v</a:t>
            </a:r>
            <a:r>
              <a:rPr lang="en-GB" sz="3600" dirty="0" smtClean="0"/>
              <a:t>s     2018</a:t>
            </a:r>
          </a:p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0" y="3188930"/>
            <a:ext cx="2821373" cy="1758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22" y="2940812"/>
            <a:ext cx="3194403" cy="13730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665" y="1593092"/>
            <a:ext cx="263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2"/>
                </a:solidFill>
              </a:rPr>
              <a:t>2006</a:t>
            </a:r>
          </a:p>
          <a:p>
            <a:pPr algn="ctr"/>
            <a:r>
              <a:rPr lang="en-GB" sz="2400" b="1" dirty="0" smtClean="0">
                <a:solidFill>
                  <a:schemeClr val="bg2"/>
                </a:solidFill>
              </a:rPr>
              <a:t>1 Police Officer per </a:t>
            </a:r>
            <a:r>
              <a:rPr lang="en-GB" sz="2400" b="1" dirty="0" smtClean="0">
                <a:solidFill>
                  <a:schemeClr val="accent6"/>
                </a:solidFill>
              </a:rPr>
              <a:t>430 </a:t>
            </a:r>
            <a:r>
              <a:rPr lang="en-GB" sz="2400" b="1" dirty="0" smtClean="0">
                <a:solidFill>
                  <a:schemeClr val="bg2"/>
                </a:solidFill>
              </a:rPr>
              <a:t>Residents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479112"/>
            <a:ext cx="3032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2"/>
                </a:solidFill>
              </a:rPr>
              <a:t>2018</a:t>
            </a:r>
          </a:p>
          <a:p>
            <a:pPr algn="ctr"/>
            <a:r>
              <a:rPr lang="en-GB" sz="2400" b="1" dirty="0" smtClean="0">
                <a:solidFill>
                  <a:schemeClr val="bg2"/>
                </a:solidFill>
              </a:rPr>
              <a:t>1 Police Officer per </a:t>
            </a:r>
            <a:r>
              <a:rPr lang="en-GB" sz="2400" b="1" dirty="0" smtClean="0">
                <a:solidFill>
                  <a:schemeClr val="accent5"/>
                </a:solidFill>
              </a:rPr>
              <a:t>601</a:t>
            </a:r>
            <a:r>
              <a:rPr lang="en-GB" sz="2400" b="1" dirty="0" smtClean="0">
                <a:solidFill>
                  <a:schemeClr val="bg2"/>
                </a:solidFill>
              </a:rPr>
              <a:t> Residents</a:t>
            </a:r>
            <a:endParaRPr lang="en-GB" sz="2400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"/>
          <a:stretch/>
        </p:blipFill>
        <p:spPr>
          <a:xfrm>
            <a:off x="3409730" y="810479"/>
            <a:ext cx="802630" cy="743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70" y="752823"/>
            <a:ext cx="858621" cy="8586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136" y="4947321"/>
            <a:ext cx="8117319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2"/>
                </a:solidFill>
              </a:rPr>
              <a:t>That’s </a:t>
            </a:r>
            <a:r>
              <a:rPr lang="en-GB" sz="2400" b="1" u="sng" dirty="0" smtClean="0">
                <a:solidFill>
                  <a:schemeClr val="accent5"/>
                </a:solidFill>
              </a:rPr>
              <a:t>1,206,432</a:t>
            </a:r>
            <a:r>
              <a:rPr lang="en-GB" sz="2400" b="1" dirty="0" smtClean="0">
                <a:solidFill>
                  <a:schemeClr val="bg2"/>
                </a:solidFill>
              </a:rPr>
              <a:t> less deployable Police Officer hours per year. </a:t>
            </a:r>
            <a:r>
              <a:rPr lang="en-GB" sz="2400" b="1" dirty="0" smtClean="0">
                <a:solidFill>
                  <a:schemeClr val="bg2"/>
                </a:solidFill>
              </a:rPr>
              <a:t>*Currently </a:t>
            </a:r>
            <a:r>
              <a:rPr lang="en-GB" sz="2400" b="1" dirty="0" smtClean="0">
                <a:solidFill>
                  <a:schemeClr val="bg2"/>
                </a:solidFill>
              </a:rPr>
              <a:t>have 547 less officers than we did in 2010</a:t>
            </a:r>
            <a:r>
              <a:rPr lang="en-GB" sz="3200" b="1" dirty="0" smtClean="0">
                <a:solidFill>
                  <a:schemeClr val="bg2"/>
                </a:solidFill>
              </a:rPr>
              <a:t>.</a:t>
            </a:r>
            <a:endParaRPr lang="en-GB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F85126-1923-4BB8-BB39-FD23E54F5C4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8200" y="404664"/>
            <a:ext cx="8568952" cy="720080"/>
          </a:xfrm>
        </p:spPr>
        <p:txBody>
          <a:bodyPr/>
          <a:lstStyle/>
          <a:p>
            <a:pPr algn="ctr"/>
            <a:r>
              <a:rPr lang="en-GB" sz="4400" dirty="0" smtClean="0"/>
              <a:t>Strategic Priorities 2018/19</a:t>
            </a:r>
            <a:endParaRPr lang="en-GB" sz="4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54620218"/>
              </p:ext>
            </p:extLst>
          </p:nvPr>
        </p:nvGraphicFramePr>
        <p:xfrm>
          <a:off x="539552" y="1124744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7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825A28-5160-43AD-A279-77EA97425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6825A28-5160-43AD-A279-77EA97425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AEB9DE-CAC9-41CF-B94E-D879E7014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54AEB9DE-CAC9-41CF-B94E-D879E7014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CC859D-AFA0-4D6B-88A3-ADFFD2192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88CC859D-AFA0-4D6B-88A3-ADFFD21926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F2FC06-792B-4EB4-8E1A-E99EC3A9E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AEF2FC06-792B-4EB4-8E1A-E99EC3A9EF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CEB7F8-0CA3-4D77-B9CC-655D56053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3ACEB7F8-0CA3-4D77-B9CC-655D56053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22E73B-6886-460E-ABB8-FCC4AC49B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6122E73B-6886-460E-ABB8-FCC4AC49B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945122"/>
            <a:ext cx="7920880" cy="5076166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F85126-1923-4BB8-BB39-FD23E54F5C48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North West Leicestershire Partnership Priorities 2018/19 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987824" y="2804568"/>
            <a:ext cx="2362762" cy="1417657"/>
            <a:chOff x="0" y="560324"/>
            <a:chExt cx="2362762" cy="1417657"/>
          </a:xfrm>
          <a:scene3d>
            <a:camera prst="orthographicFront"/>
            <a:lightRig rig="flat" dir="t"/>
          </a:scene3d>
        </p:grpSpPr>
        <p:sp>
          <p:nvSpPr>
            <p:cNvPr id="11" name="Rectangle 10"/>
            <p:cNvSpPr/>
            <p:nvPr/>
          </p:nvSpPr>
          <p:spPr>
            <a:xfrm>
              <a:off x="0" y="560324"/>
              <a:ext cx="2362762" cy="1417657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560324"/>
              <a:ext cx="2362762" cy="1417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800" b="1" kern="1200" dirty="0" smtClean="0"/>
                <a:t>Violent</a:t>
              </a:r>
              <a:r>
                <a:rPr lang="en-GB" sz="4000" b="1" kern="1200" dirty="0" smtClean="0"/>
                <a:t> Crime </a:t>
              </a:r>
              <a:endParaRPr lang="en-GB" sz="4000" b="1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2214" y="1303065"/>
            <a:ext cx="2362762" cy="1417657"/>
            <a:chOff x="0" y="560324"/>
            <a:chExt cx="2362762" cy="1417657"/>
          </a:xfrm>
          <a:scene3d>
            <a:camera prst="orthographicFront"/>
            <a:lightRig rig="flat" dir="t"/>
          </a:scene3d>
        </p:grpSpPr>
        <p:sp>
          <p:nvSpPr>
            <p:cNvPr id="15" name="Rectangle 14"/>
            <p:cNvSpPr/>
            <p:nvPr/>
          </p:nvSpPr>
          <p:spPr>
            <a:xfrm>
              <a:off x="0" y="560324"/>
              <a:ext cx="2362762" cy="1417657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560324"/>
              <a:ext cx="2362762" cy="14176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b="1" kern="1200" dirty="0" smtClean="0"/>
                <a:t>ASB</a:t>
              </a:r>
              <a:endParaRPr lang="en-GB" sz="4000" b="1" kern="12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724128" y="4365104"/>
            <a:ext cx="2362762" cy="1417657"/>
          </a:xfrm>
          <a:prstGeom prst="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4000" b="1" dirty="0" smtClean="0"/>
              <a:t>RURAL CRIME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9772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blank">
  <a:themeElements>
    <a:clrScheme name="Leicestershire Police">
      <a:dk1>
        <a:sysClr val="windowText" lastClr="000000"/>
      </a:dk1>
      <a:lt1>
        <a:srgbClr val="FFFFFF"/>
      </a:lt1>
      <a:dk2>
        <a:srgbClr val="003057"/>
      </a:dk2>
      <a:lt2>
        <a:srgbClr val="194467"/>
      </a:lt2>
      <a:accent1>
        <a:srgbClr val="335979"/>
      </a:accent1>
      <a:accent2>
        <a:srgbClr val="66839A"/>
      </a:accent2>
      <a:accent3>
        <a:srgbClr val="99ACBC"/>
      </a:accent3>
      <a:accent4>
        <a:srgbClr val="CCD6DD"/>
      </a:accent4>
      <a:accent5>
        <a:srgbClr val="FF0000"/>
      </a:accent5>
      <a:accent6>
        <a:srgbClr val="00CC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aft.pptx" id="{8404DD7F-5ADE-4007-B17D-0BAD56A564CB}" vid="{D2637815-F4F6-4CCD-BCC9-CBDD90B7EB39}"/>
    </a:ext>
  </a:extLst>
</a:theme>
</file>

<file path=ppt/theme/theme2.xml><?xml version="1.0" encoding="utf-8"?>
<a:theme xmlns:a="http://schemas.openxmlformats.org/drawingml/2006/main" name="Master Detail Slide">
  <a:themeElements>
    <a:clrScheme name="Leicestershire Police">
      <a:dk1>
        <a:sysClr val="windowText" lastClr="000000"/>
      </a:dk1>
      <a:lt1>
        <a:srgbClr val="FFFFFF"/>
      </a:lt1>
      <a:dk2>
        <a:srgbClr val="003057"/>
      </a:dk2>
      <a:lt2>
        <a:srgbClr val="194467"/>
      </a:lt2>
      <a:accent1>
        <a:srgbClr val="335979"/>
      </a:accent1>
      <a:accent2>
        <a:srgbClr val="66839A"/>
      </a:accent2>
      <a:accent3>
        <a:srgbClr val="99ACBC"/>
      </a:accent3>
      <a:accent4>
        <a:srgbClr val="CCD6DD"/>
      </a:accent4>
      <a:accent5>
        <a:srgbClr val="FF0000"/>
      </a:accent5>
      <a:accent6>
        <a:srgbClr val="00CC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aft.pptx" id="{8404DD7F-5ADE-4007-B17D-0BAD56A564CB}" vid="{7FD12A11-9AAB-43FB-B375-3AECB08F51E2}"/>
    </a:ext>
  </a:extLst>
</a:theme>
</file>

<file path=ppt/theme/theme3.xml><?xml version="1.0" encoding="utf-8"?>
<a:theme xmlns:a="http://schemas.openxmlformats.org/drawingml/2006/main" name="1_Master Detail Slide">
  <a:themeElements>
    <a:clrScheme name="Leicestershire Police">
      <a:dk1>
        <a:sysClr val="windowText" lastClr="000000"/>
      </a:dk1>
      <a:lt1>
        <a:srgbClr val="FFFFFF"/>
      </a:lt1>
      <a:dk2>
        <a:srgbClr val="003057"/>
      </a:dk2>
      <a:lt2>
        <a:srgbClr val="194467"/>
      </a:lt2>
      <a:accent1>
        <a:srgbClr val="335979"/>
      </a:accent1>
      <a:accent2>
        <a:srgbClr val="66839A"/>
      </a:accent2>
      <a:accent3>
        <a:srgbClr val="99ACBC"/>
      </a:accent3>
      <a:accent4>
        <a:srgbClr val="CCD6DD"/>
      </a:accent4>
      <a:accent5>
        <a:srgbClr val="FF0000"/>
      </a:accent5>
      <a:accent6>
        <a:srgbClr val="00CC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ster Detail Slide">
  <a:themeElements>
    <a:clrScheme name="Leicestershire Police">
      <a:dk1>
        <a:sysClr val="windowText" lastClr="000000"/>
      </a:dk1>
      <a:lt1>
        <a:srgbClr val="FFFFFF"/>
      </a:lt1>
      <a:dk2>
        <a:srgbClr val="003057"/>
      </a:dk2>
      <a:lt2>
        <a:srgbClr val="194467"/>
      </a:lt2>
      <a:accent1>
        <a:srgbClr val="335979"/>
      </a:accent1>
      <a:accent2>
        <a:srgbClr val="66839A"/>
      </a:accent2>
      <a:accent3>
        <a:srgbClr val="99ACBC"/>
      </a:accent3>
      <a:accent4>
        <a:srgbClr val="CCD6DD"/>
      </a:accent4>
      <a:accent5>
        <a:srgbClr val="FF0000"/>
      </a:accent5>
      <a:accent6>
        <a:srgbClr val="00CC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aft.pptx" id="{8404DD7F-5ADE-4007-B17D-0BAD56A564CB}" vid="{7FD12A11-9AAB-43FB-B375-3AECB08F51E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2793</TotalTime>
  <Words>501</Words>
  <Application>Microsoft Office PowerPoint</Application>
  <PresentationFormat>On-screen Show (4:3)</PresentationFormat>
  <Paragraphs>143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blank</vt:lpstr>
      <vt:lpstr>Master Detail Slide</vt:lpstr>
      <vt:lpstr>1_Master Detail Slide</vt:lpstr>
      <vt:lpstr>2_Master Detail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Leicestershire Police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 Jonathan</dc:creator>
  <cp:lastModifiedBy>Jackson Richard (1792)</cp:lastModifiedBy>
  <cp:revision>156</cp:revision>
  <cp:lastPrinted>2018-06-04T09:48:33Z</cp:lastPrinted>
  <dcterms:created xsi:type="dcterms:W3CDTF">2017-01-24T17:18:18Z</dcterms:created>
  <dcterms:modified xsi:type="dcterms:W3CDTF">2018-06-05T07:12:50Z</dcterms:modified>
</cp:coreProperties>
</file>