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10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54" autoAdjust="0"/>
  </p:normalViewPr>
  <p:slideViewPr>
    <p:cSldViewPr>
      <p:cViewPr>
        <p:scale>
          <a:sx n="75" d="100"/>
          <a:sy n="75" d="100"/>
        </p:scale>
        <p:origin x="-366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FB49566-D99C-4CDC-AA1B-99D8C7232B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350D9DE-3A3D-4835-A227-15AC08841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19D06-F2F7-4E92-BBD5-B32E285C80E6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19D06-F2F7-4E92-BBD5-B32E285C80E6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19D06-F2F7-4E92-BBD5-B32E285C80E6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19D06-F2F7-4E92-BBD5-B32E285C80E6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19D06-F2F7-4E92-BBD5-B32E285C80E6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19D06-F2F7-4E92-BBD5-B32E285C80E6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19D06-F2F7-4E92-BBD5-B32E285C80E6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19D06-F2F7-4E92-BBD5-B32E285C80E6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19D06-F2F7-4E92-BBD5-B32E285C80E6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19D06-F2F7-4E92-BBD5-B32E285C80E6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A178C-37CE-4240-AC40-B3EA80162D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E168E-22B1-4E36-BBFF-097862BD34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359CC-809C-467D-84F1-C238AE8B0A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EA9DC-23FF-4449-BA00-851FF31A86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BD724-2944-4B0B-97A0-7248F634E3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410FE-8ACD-4F50-A108-DE5D3B3775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C6B72-F0BD-4BDB-A0A8-A20EE137CC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BBD8B-D390-471D-BF32-1925D07C50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DDF0D-62D3-4815-A003-BF4B3CE6DC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3EF7B-F17C-4AAE-A4E2-4D6A4DBD88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EAC81-3FCF-4C52-890A-B8707AE82C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D8209B6-7464-4448-A190-1B2924F830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eepbritaintidy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nvironmental.protection@nwleicestershire.gov.uk" TargetMode="External"/><Relationship Id="rId4" Type="http://schemas.openxmlformats.org/officeDocument/2006/relationships/hyperlink" Target="mailto:street.enforcement@nwleicestershire.gov.u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mailto:customer.services@nwleicestershire.gov.u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eepbritaintidy.org/" TargetMode="External"/><Relationship Id="rId5" Type="http://schemas.openxmlformats.org/officeDocument/2006/relationships/hyperlink" Target="http://www.lovewhereyoulive.org/" TargetMode="External"/><Relationship Id="rId4" Type="http://schemas.openxmlformats.org/officeDocument/2006/relationships/hyperlink" Target="http://www.nwleics.gov.uk/litt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endParaRPr lang="en-US" b="1" dirty="0" smtClean="0">
              <a:latin typeface="Calibri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b="1" dirty="0" smtClean="0">
                <a:latin typeface="Calibri" pitchFamily="34" charset="0"/>
              </a:rPr>
              <a:t>Jackie Sykes </a:t>
            </a:r>
          </a:p>
          <a:p>
            <a:pPr algn="ctr" eaLnBrk="1" hangingPunct="1">
              <a:buFontTx/>
              <a:buNone/>
            </a:pPr>
            <a:r>
              <a:rPr lang="en-US" sz="2800" dirty="0" smtClean="0">
                <a:latin typeface="Calibri" pitchFamily="34" charset="0"/>
              </a:rPr>
              <a:t>Street Environment Officer </a:t>
            </a:r>
          </a:p>
        </p:txBody>
      </p:sp>
      <p:pic>
        <p:nvPicPr>
          <p:cNvPr id="2051" name="Picture 4" descr="NWLDC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88913"/>
            <a:ext cx="2590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3492500" y="836613"/>
            <a:ext cx="5651500" cy="431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0" y="836613"/>
            <a:ext cx="611188" cy="431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6443663" y="83661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</a:rPr>
              <a:t>www.nwleics.gov.uk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NWLDC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88913"/>
            <a:ext cx="2590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3492500" y="836613"/>
            <a:ext cx="5651500" cy="431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0" y="836613"/>
            <a:ext cx="611188" cy="431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6443663" y="83661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</a:rPr>
              <a:t>www.nwleics.gov.uk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GB" b="1" dirty="0" smtClean="0"/>
          </a:p>
          <a:p>
            <a:pPr algn="ctr">
              <a:buNone/>
            </a:pPr>
            <a:endParaRPr lang="en-GB" b="1" dirty="0" smtClean="0"/>
          </a:p>
          <a:p>
            <a:pPr algn="ctr">
              <a:buNone/>
            </a:pPr>
            <a:endParaRPr lang="en-GB" b="1" dirty="0" smtClean="0"/>
          </a:p>
          <a:p>
            <a:pPr algn="ctr">
              <a:buNone/>
            </a:pPr>
            <a:r>
              <a:rPr lang="en-GB" b="1" dirty="0" smtClean="0"/>
              <a:t>Thank you for your attention.</a:t>
            </a:r>
          </a:p>
          <a:p>
            <a:pPr algn="ctr">
              <a:buNone/>
            </a:pPr>
            <a:r>
              <a:rPr lang="en-GB" b="1" dirty="0" smtClean="0"/>
              <a:t>Any Questions?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29600" cy="4525962"/>
          </a:xfrm>
        </p:spPr>
        <p:txBody>
          <a:bodyPr/>
          <a:lstStyle/>
          <a:p>
            <a:pPr>
              <a:buNone/>
            </a:pPr>
            <a:r>
              <a:rPr lang="en-GB" sz="2400" b="1" dirty="0" smtClean="0">
                <a:latin typeface="Calibri" pitchFamily="34" charset="0"/>
                <a:cs typeface="Arial" pitchFamily="34" charset="0"/>
              </a:rPr>
              <a:t>Environmental updates on:</a:t>
            </a:r>
          </a:p>
          <a:p>
            <a:endParaRPr lang="en-GB" sz="2400" b="1" dirty="0" smtClean="0">
              <a:latin typeface="Calibri" pitchFamily="34" charset="0"/>
              <a:cs typeface="Arial" pitchFamily="34" charset="0"/>
            </a:endParaRPr>
          </a:p>
          <a:p>
            <a:r>
              <a:rPr lang="en-GB" sz="2400" b="1" dirty="0" smtClean="0">
                <a:latin typeface="Calibri" pitchFamily="34" charset="0"/>
                <a:cs typeface="Arial" pitchFamily="34" charset="0"/>
              </a:rPr>
              <a:t>Partners</a:t>
            </a:r>
          </a:p>
          <a:p>
            <a:endParaRPr lang="en-GB" sz="2400" b="1" dirty="0" smtClean="0">
              <a:latin typeface="Calibri" pitchFamily="34" charset="0"/>
              <a:cs typeface="Arial" pitchFamily="34" charset="0"/>
            </a:endParaRPr>
          </a:p>
          <a:p>
            <a:r>
              <a:rPr lang="en-GB" sz="2400" b="1" dirty="0" smtClean="0">
                <a:latin typeface="Calibri" pitchFamily="34" charset="0"/>
                <a:cs typeface="Arial" pitchFamily="34" charset="0"/>
              </a:rPr>
              <a:t>Lorry Litter </a:t>
            </a:r>
          </a:p>
          <a:p>
            <a:endParaRPr lang="en-GB" sz="2400" b="1" dirty="0" smtClean="0">
              <a:latin typeface="Calibri" pitchFamily="34" charset="0"/>
              <a:cs typeface="Arial" pitchFamily="34" charset="0"/>
            </a:endParaRPr>
          </a:p>
          <a:p>
            <a:r>
              <a:rPr lang="en-GB" sz="2400" b="1" dirty="0" smtClean="0">
                <a:latin typeface="Calibri" pitchFamily="34" charset="0"/>
                <a:cs typeface="Arial" pitchFamily="34" charset="0"/>
              </a:rPr>
              <a:t>Littering </a:t>
            </a:r>
          </a:p>
          <a:p>
            <a:endParaRPr lang="en-GB" sz="2400" b="1" dirty="0" smtClean="0">
              <a:latin typeface="Calibri" pitchFamily="34" charset="0"/>
              <a:cs typeface="Arial" pitchFamily="34" charset="0"/>
            </a:endParaRPr>
          </a:p>
          <a:p>
            <a:r>
              <a:rPr lang="en-GB" sz="2400" b="1" dirty="0" smtClean="0">
                <a:latin typeface="Calibri" pitchFamily="34" charset="0"/>
                <a:cs typeface="Arial" pitchFamily="34" charset="0"/>
              </a:rPr>
              <a:t>Keep Britain Tidy Spring Clean</a:t>
            </a:r>
          </a:p>
        </p:txBody>
      </p:sp>
      <p:pic>
        <p:nvPicPr>
          <p:cNvPr id="2051" name="Picture 4" descr="NWLDC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88913"/>
            <a:ext cx="2590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3492500" y="836613"/>
            <a:ext cx="5651500" cy="431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0" y="836613"/>
            <a:ext cx="611188" cy="431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6443663" y="83661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</a:rPr>
              <a:t>www.nwleics.gov.uk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NWLDC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88913"/>
            <a:ext cx="2590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3492500" y="836613"/>
            <a:ext cx="5651500" cy="431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0" y="836613"/>
            <a:ext cx="611188" cy="431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6443663" y="83661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</a:rPr>
              <a:t>www.nwleics.gov.uk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itle 9"/>
          <p:cNvSpPr>
            <a:spLocks noGrp="1"/>
          </p:cNvSpPr>
          <p:nvPr>
            <p:ph type="body" idx="1"/>
          </p:nvPr>
        </p:nvSpPr>
        <p:spPr>
          <a:xfrm>
            <a:off x="395288" y="1484313"/>
            <a:ext cx="8229600" cy="4525962"/>
          </a:xfrm>
        </p:spPr>
        <p:txBody>
          <a:bodyPr/>
          <a:lstStyle/>
          <a:p>
            <a:pPr algn="ctr">
              <a:buNone/>
            </a:pPr>
            <a:r>
              <a:rPr lang="en-GB" sz="2400" b="1" dirty="0" smtClean="0">
                <a:latin typeface="Calibri" pitchFamily="34" charset="0"/>
              </a:rPr>
              <a:t> </a:t>
            </a:r>
            <a:r>
              <a:rPr lang="en-GB" b="1" dirty="0" smtClean="0">
                <a:latin typeface="Calibri" pitchFamily="34" charset="0"/>
              </a:rPr>
              <a:t>Partners </a:t>
            </a:r>
          </a:p>
          <a:p>
            <a:pPr algn="ctr">
              <a:buNone/>
            </a:pP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Engaging With:</a:t>
            </a:r>
          </a:p>
          <a:p>
            <a:endParaRPr lang="en-GB" sz="2000" b="1" dirty="0" smtClean="0">
              <a:latin typeface="Calibri" pitchFamily="34" charset="0"/>
              <a:cs typeface="Arial" pitchFamily="34" charset="0"/>
            </a:endParaRPr>
          </a:p>
          <a:p>
            <a:r>
              <a:rPr lang="en-GB" sz="1800" dirty="0" smtClean="0">
                <a:latin typeface="Calibri" pitchFamily="34" charset="0"/>
                <a:cs typeface="Arial" pitchFamily="34" charset="0"/>
              </a:rPr>
              <a:t>Vehicle Litter Stakeholder Group-Keep Britain Tidy</a:t>
            </a:r>
          </a:p>
          <a:p>
            <a:pPr>
              <a:buNone/>
            </a:pPr>
            <a:endParaRPr lang="en-GB" sz="1800" dirty="0" smtClean="0">
              <a:latin typeface="Calibri" pitchFamily="34" charset="0"/>
              <a:cs typeface="Arial" pitchFamily="34" charset="0"/>
            </a:endParaRPr>
          </a:p>
          <a:p>
            <a:r>
              <a:rPr lang="en-GB" sz="1800" dirty="0" smtClean="0">
                <a:latin typeface="Calibri" pitchFamily="34" charset="0"/>
                <a:cs typeface="Arial" pitchFamily="34" charset="0"/>
              </a:rPr>
              <a:t>Working Group on Roadside Litter-Litter Strategy for England DEFRA</a:t>
            </a:r>
          </a:p>
          <a:p>
            <a:pPr>
              <a:buNone/>
            </a:pPr>
            <a:endParaRPr lang="en-GB" sz="1800" dirty="0" smtClean="0">
              <a:latin typeface="Calibri" pitchFamily="34" charset="0"/>
              <a:cs typeface="Arial" pitchFamily="34" charset="0"/>
            </a:endParaRPr>
          </a:p>
          <a:p>
            <a:r>
              <a:rPr lang="en-GB" sz="1800" dirty="0" smtClean="0">
                <a:latin typeface="Calibri" pitchFamily="34" charset="0"/>
                <a:cs typeface="Arial" pitchFamily="34" charset="0"/>
              </a:rPr>
              <a:t>Highways England</a:t>
            </a:r>
          </a:p>
          <a:p>
            <a:pPr>
              <a:buNone/>
            </a:pPr>
            <a:endParaRPr lang="en-GB" sz="1800" dirty="0" smtClean="0">
              <a:latin typeface="Calibri" pitchFamily="34" charset="0"/>
              <a:cs typeface="Arial" pitchFamily="34" charset="0"/>
            </a:endParaRPr>
          </a:p>
          <a:p>
            <a:r>
              <a:rPr lang="en-GB" sz="1800" dirty="0" smtClean="0">
                <a:latin typeface="Calibri" pitchFamily="34" charset="0"/>
                <a:cs typeface="Arial" pitchFamily="34" charset="0"/>
              </a:rPr>
              <a:t>All Party Parliamentary Group-Westminster</a:t>
            </a:r>
          </a:p>
          <a:p>
            <a:pPr>
              <a:buNone/>
            </a:pPr>
            <a:endParaRPr lang="en-GB" sz="1800" dirty="0" smtClean="0">
              <a:latin typeface="Calibri" pitchFamily="34" charset="0"/>
              <a:cs typeface="Arial" pitchFamily="34" charset="0"/>
            </a:endParaRPr>
          </a:p>
          <a:p>
            <a:r>
              <a:rPr lang="en-GB" sz="1800" dirty="0" smtClean="0">
                <a:latin typeface="Calibri" pitchFamily="34" charset="0"/>
                <a:cs typeface="Arial" pitchFamily="34" charset="0"/>
              </a:rPr>
              <a:t>People and Environment Division -Welsh Government</a:t>
            </a:r>
          </a:p>
          <a:p>
            <a:pPr algn="ctr">
              <a:buNone/>
            </a:pPr>
            <a:endParaRPr lang="en-GB" sz="28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NWLDC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88913"/>
            <a:ext cx="2590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3492500" y="836613"/>
            <a:ext cx="5651500" cy="431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0" y="836613"/>
            <a:ext cx="611188" cy="431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6443663" y="83661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</a:rPr>
              <a:t>www.nwleics.gov.uk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itle 9"/>
          <p:cNvSpPr>
            <a:spLocks noGrp="1"/>
          </p:cNvSpPr>
          <p:nvPr>
            <p:ph type="body" idx="1"/>
          </p:nvPr>
        </p:nvSpPr>
        <p:spPr>
          <a:xfrm>
            <a:off x="395288" y="1484313"/>
            <a:ext cx="8229600" cy="4525962"/>
          </a:xfrm>
        </p:spPr>
        <p:txBody>
          <a:bodyPr/>
          <a:lstStyle/>
          <a:p>
            <a:pPr algn="ctr">
              <a:buNone/>
            </a:pPr>
            <a:r>
              <a:rPr lang="en-GB" sz="2800" b="1" dirty="0" smtClean="0">
                <a:latin typeface="Calibri" pitchFamily="34" charset="0"/>
              </a:rPr>
              <a:t> </a:t>
            </a:r>
            <a:r>
              <a:rPr lang="en-GB" b="1" dirty="0" smtClean="0">
                <a:latin typeface="Calibri" pitchFamily="34" charset="0"/>
              </a:rPr>
              <a:t>Lorry Litter</a:t>
            </a:r>
            <a:endParaRPr lang="en-GB" sz="2800" b="1" dirty="0" smtClean="0">
              <a:latin typeface="Calibri" pitchFamily="34" charset="0"/>
            </a:endParaRPr>
          </a:p>
          <a:p>
            <a:pPr algn="ctr">
              <a:buNone/>
            </a:pPr>
            <a:endParaRPr lang="en-GB" sz="2000" b="1" dirty="0" smtClean="0">
              <a:latin typeface="Calibri" pitchFamily="34" charset="0"/>
            </a:endParaRPr>
          </a:p>
          <a:p>
            <a:r>
              <a:rPr lang="en-GB" sz="1800" dirty="0" smtClean="0">
                <a:latin typeface="Calibri" pitchFamily="34" charset="0"/>
                <a:cs typeface="Arial" pitchFamily="34" charset="0"/>
              </a:rPr>
              <a:t>Keep Britain Tidy are still considering the successful Pall Ex campaign for a national  roll out</a:t>
            </a:r>
          </a:p>
          <a:p>
            <a:pPr>
              <a:buNone/>
            </a:pPr>
            <a:endParaRPr lang="en-GB" sz="1800" dirty="0" smtClean="0">
              <a:latin typeface="Calibri" pitchFamily="34" charset="0"/>
              <a:cs typeface="Arial" pitchFamily="34" charset="0"/>
            </a:endParaRPr>
          </a:p>
          <a:p>
            <a:r>
              <a:rPr lang="en-GB" sz="1800" dirty="0" smtClean="0">
                <a:latin typeface="Calibri" pitchFamily="34" charset="0"/>
                <a:cs typeface="Arial" pitchFamily="34" charset="0"/>
              </a:rPr>
              <a:t>We have worked with KBT using their litter signage at hotspot areas</a:t>
            </a:r>
          </a:p>
          <a:p>
            <a:pPr>
              <a:buNone/>
            </a:pPr>
            <a:endParaRPr lang="en-GB" sz="1800" dirty="0" smtClean="0">
              <a:latin typeface="Calibri" pitchFamily="34" charset="0"/>
              <a:cs typeface="Arial" pitchFamily="34" charset="0"/>
            </a:endParaRPr>
          </a:p>
          <a:p>
            <a:r>
              <a:rPr lang="en-GB" sz="1800" dirty="0" smtClean="0">
                <a:latin typeface="Calibri" pitchFamily="34" charset="0"/>
                <a:cs typeface="Arial" pitchFamily="34" charset="0"/>
              </a:rPr>
              <a:t>The business plan for 2017/18 will focus on lorry litter hotspot areas, particularly at snack wagon stations</a:t>
            </a:r>
          </a:p>
          <a:p>
            <a:pPr algn="ctr">
              <a:buNone/>
            </a:pPr>
            <a:endParaRPr lang="en-GB" sz="28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NWLDC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88913"/>
            <a:ext cx="2590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3492500" y="836613"/>
            <a:ext cx="5651500" cy="431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0" y="836613"/>
            <a:ext cx="611188" cy="431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6443663" y="83661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</a:rPr>
              <a:t>www.nwleics.gov.uk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itle 9"/>
          <p:cNvSpPr>
            <a:spLocks noGrp="1"/>
          </p:cNvSpPr>
          <p:nvPr>
            <p:ph type="body" idx="1"/>
          </p:nvPr>
        </p:nvSpPr>
        <p:spPr>
          <a:xfrm>
            <a:off x="395288" y="1484313"/>
            <a:ext cx="8229600" cy="792559"/>
          </a:xfrm>
        </p:spPr>
        <p:txBody>
          <a:bodyPr/>
          <a:lstStyle/>
          <a:p>
            <a:pPr algn="ctr">
              <a:buNone/>
            </a:pPr>
            <a:r>
              <a:rPr lang="en-GB" sz="2800" b="1" dirty="0" smtClean="0">
                <a:latin typeface="Calibri" pitchFamily="34" charset="0"/>
              </a:rPr>
              <a:t> </a:t>
            </a:r>
            <a:r>
              <a:rPr lang="en-GB" sz="3600" b="1" dirty="0" smtClean="0">
                <a:latin typeface="Calibri" pitchFamily="34" charset="0"/>
              </a:rPr>
              <a:t>Lorry Litter Signage</a:t>
            </a:r>
            <a:endParaRPr lang="en-GB" sz="2800" b="1" dirty="0" smtClean="0">
              <a:latin typeface="Calibri" pitchFamily="34" charset="0"/>
            </a:endParaRPr>
          </a:p>
          <a:p>
            <a:pPr algn="ctr">
              <a:buNone/>
            </a:pPr>
            <a:endParaRPr lang="en-GB" sz="2000" b="1" dirty="0" smtClean="0">
              <a:latin typeface="Calibri" pitchFamily="34" charset="0"/>
            </a:endParaRPr>
          </a:p>
          <a:p>
            <a:pPr algn="ctr">
              <a:buNone/>
            </a:pPr>
            <a:endParaRPr lang="en-GB" sz="2800" b="1" dirty="0"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204864"/>
            <a:ext cx="300786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NWLDC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88913"/>
            <a:ext cx="2590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3492500" y="836613"/>
            <a:ext cx="5651500" cy="431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0" y="836613"/>
            <a:ext cx="611188" cy="431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6443663" y="83661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</a:rPr>
              <a:t>www.nwleics.gov.uk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algn="ctr">
              <a:buNone/>
            </a:pPr>
            <a:r>
              <a:rPr lang="en-GB" b="1" dirty="0" smtClean="0">
                <a:latin typeface="Calibri" pitchFamily="34" charset="0"/>
                <a:cs typeface="Arial" pitchFamily="34" charset="0"/>
              </a:rPr>
              <a:t>Litter</a:t>
            </a:r>
          </a:p>
          <a:p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800" dirty="0" smtClean="0">
                <a:latin typeface="Calibri" pitchFamily="34" charset="0"/>
                <a:cs typeface="Arial" pitchFamily="34" charset="0"/>
              </a:rPr>
              <a:t>We are working closely with McDonalds at Ashby, Coalville and Appleby Magna, conducting observations.</a:t>
            </a:r>
          </a:p>
          <a:p>
            <a:r>
              <a:rPr lang="en-GB" sz="1800" dirty="0" smtClean="0">
                <a:latin typeface="Calibri" pitchFamily="34" charset="0"/>
                <a:cs typeface="Arial" pitchFamily="34" charset="0"/>
              </a:rPr>
              <a:t>Further observations are booked W/C 19</a:t>
            </a:r>
            <a:r>
              <a:rPr lang="en-GB" sz="1800" baseline="30000" dirty="0" smtClean="0">
                <a:latin typeface="Calibri" pitchFamily="34" charset="0"/>
                <a:cs typeface="Arial" pitchFamily="34" charset="0"/>
              </a:rPr>
              <a:t>th</a:t>
            </a:r>
            <a:r>
              <a:rPr lang="en-GB" sz="1800" dirty="0" smtClean="0">
                <a:latin typeface="Calibri" pitchFamily="34" charset="0"/>
                <a:cs typeface="Arial" pitchFamily="34" charset="0"/>
              </a:rPr>
              <a:t> December at peak times 12-2pm and 4-6pm</a:t>
            </a:r>
          </a:p>
          <a:p>
            <a:r>
              <a:rPr lang="en-GB" sz="1800" dirty="0" smtClean="0">
                <a:latin typeface="Calibri" pitchFamily="34" charset="0"/>
                <a:cs typeface="Arial" pitchFamily="34" charset="0"/>
              </a:rPr>
              <a:t>The CCTV van will be used for overnight observations once refurbished</a:t>
            </a:r>
          </a:p>
          <a:p>
            <a:r>
              <a:rPr lang="en-GB" sz="1800" dirty="0" smtClean="0">
                <a:latin typeface="Calibri" pitchFamily="34" charset="0"/>
                <a:cs typeface="Arial" pitchFamily="34" charset="0"/>
              </a:rPr>
              <a:t>This year 50 Fixed Penalty Notices* have been issued of which 46 have been paid so far </a:t>
            </a:r>
          </a:p>
          <a:p>
            <a:r>
              <a:rPr lang="en-GB" sz="1800" dirty="0" smtClean="0">
                <a:latin typeface="Calibri" pitchFamily="34" charset="0"/>
                <a:cs typeface="Arial" pitchFamily="34" charset="0"/>
              </a:rPr>
              <a:t>An updated schools education programme has been launched using a puppet which was named “Fudge” by Hugglescote Primary School</a:t>
            </a:r>
          </a:p>
          <a:p>
            <a:pPr>
              <a:buNone/>
            </a:pPr>
            <a:r>
              <a:rPr lang="en-GB" sz="1800" dirty="0" smtClean="0">
                <a:latin typeface="Calibri" pitchFamily="34" charset="0"/>
                <a:cs typeface="Arial" pitchFamily="34" charset="0"/>
              </a:rPr>
              <a:t>*</a:t>
            </a:r>
            <a:r>
              <a:rPr lang="en-GB" sz="1000" dirty="0" smtClean="0">
                <a:latin typeface="Calibri" pitchFamily="34" charset="0"/>
              </a:rPr>
              <a:t>Fly Tipping – 5 issued, 4 paid</a:t>
            </a:r>
          </a:p>
          <a:p>
            <a:pPr>
              <a:buNone/>
            </a:pPr>
            <a:r>
              <a:rPr lang="en-GB" sz="1000" dirty="0" smtClean="0">
                <a:latin typeface="Calibri" pitchFamily="34" charset="0"/>
              </a:rPr>
              <a:t>   Dog Fouling – 3 issued, 3 paid</a:t>
            </a:r>
          </a:p>
          <a:p>
            <a:pPr>
              <a:buNone/>
            </a:pPr>
            <a:r>
              <a:rPr lang="en-GB" sz="1000" dirty="0" smtClean="0">
                <a:latin typeface="Calibri" pitchFamily="34" charset="0"/>
              </a:rPr>
              <a:t>   Littering – Food 14 issued, 13 paid</a:t>
            </a:r>
          </a:p>
          <a:p>
            <a:pPr>
              <a:buNone/>
            </a:pPr>
            <a:r>
              <a:rPr lang="en-GB" sz="1000" dirty="0" smtClean="0">
                <a:latin typeface="Calibri" pitchFamily="34" charset="0"/>
              </a:rPr>
              <a:t>                    Cigarette 27 issued, 25 paid</a:t>
            </a:r>
          </a:p>
          <a:p>
            <a:pPr>
              <a:buNone/>
            </a:pPr>
            <a:r>
              <a:rPr lang="en-GB" sz="1000" dirty="0" smtClean="0">
                <a:latin typeface="Calibri" pitchFamily="34" charset="0"/>
              </a:rPr>
              <a:t>                    General 1 issued, 1 paid</a:t>
            </a:r>
          </a:p>
          <a:p>
            <a:pPr>
              <a:buNone/>
            </a:pPr>
            <a:endParaRPr lang="en-GB" sz="1000" dirty="0" smtClean="0">
              <a:latin typeface="Arial" pitchFamily="34" charset="0"/>
              <a:cs typeface="Arial" pitchFamily="34" charset="0"/>
            </a:endParaRPr>
          </a:p>
          <a:p>
            <a:endParaRPr lang="en-GB" sz="1000" dirty="0" smtClean="0">
              <a:latin typeface="Arial" pitchFamily="34" charset="0"/>
              <a:cs typeface="Arial" pitchFamily="34" charset="0"/>
            </a:endParaRPr>
          </a:p>
          <a:p>
            <a:endParaRPr lang="en-GB" sz="1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NWLDC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88913"/>
            <a:ext cx="2590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3492500" y="836613"/>
            <a:ext cx="5651500" cy="431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0" y="836613"/>
            <a:ext cx="611188" cy="431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6443663" y="83661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</a:rPr>
              <a:t>www.nwleics.gov.uk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sz="2800" b="1" dirty="0" smtClean="0">
                <a:latin typeface="Calibri" pitchFamily="34" charset="0"/>
              </a:rPr>
              <a:t>Keep Britain Tidy </a:t>
            </a:r>
          </a:p>
          <a:p>
            <a:pPr algn="ctr">
              <a:buNone/>
            </a:pPr>
            <a:r>
              <a:rPr lang="en-GB" sz="2800" b="1" dirty="0" smtClean="0">
                <a:latin typeface="Calibri" pitchFamily="34" charset="0"/>
              </a:rPr>
              <a:t>Spring Clean 2017</a:t>
            </a:r>
          </a:p>
          <a:p>
            <a:pPr algn="ctr">
              <a:buNone/>
            </a:pPr>
            <a:endParaRPr lang="en-GB" dirty="0">
              <a:latin typeface="Calibri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3528" y="1916832"/>
            <a:ext cx="381642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When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-3</a:t>
            </a:r>
            <a:r>
              <a:rPr kumimoji="0" lang="en-GB" sz="16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rd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 to 5</a:t>
            </a:r>
            <a:r>
              <a:rPr kumimoji="0" lang="en-GB" sz="16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th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March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Where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-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Coalville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Market cafe and railway line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Who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-Environmental Protection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-Street Cleansing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-Volunteers/businesses/schools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-Network Rail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-Market Traders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-Street Cleansing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-Parks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-Hermitage FM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148064" y="1988840"/>
            <a:ext cx="374441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lvl="2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	-litter pick</a:t>
            </a:r>
          </a:p>
          <a:p>
            <a:pPr marL="742950" marR="0" lvl="1" indent="-28575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	-clear and dispose of tyres etc</a:t>
            </a:r>
          </a:p>
          <a:p>
            <a:pPr marL="742950" marR="0" lvl="1" indent="-28575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	-cut back foliage</a:t>
            </a:r>
          </a:p>
          <a:p>
            <a:pPr lvl="1"/>
            <a:r>
              <a:rPr lang="en-GB" sz="1400" dirty="0" smtClean="0"/>
              <a:t>	-hanging baskets</a:t>
            </a:r>
          </a:p>
          <a:p>
            <a:pPr lvl="1"/>
            <a:r>
              <a:rPr lang="en-GB" sz="1400" dirty="0" smtClean="0"/>
              <a:t>	-flower tubs</a:t>
            </a:r>
          </a:p>
          <a:p>
            <a:pPr lvl="1"/>
            <a:r>
              <a:rPr lang="en-GB" sz="1400" dirty="0" smtClean="0"/>
              <a:t>	-bulb planting</a:t>
            </a:r>
          </a:p>
          <a:p>
            <a:pPr lvl="1"/>
            <a:r>
              <a:rPr lang="en-GB" sz="1400" dirty="0" smtClean="0"/>
              <a:t>	-wall art</a:t>
            </a:r>
          </a:p>
          <a:p>
            <a:pPr lvl="1"/>
            <a:r>
              <a:rPr lang="en-GB" sz="1400" dirty="0" smtClean="0"/>
              <a:t>	-mobile feature</a:t>
            </a:r>
          </a:p>
          <a:p>
            <a:pPr lvl="1"/>
            <a:endParaRPr lang="en-GB" sz="1400" dirty="0" smtClean="0"/>
          </a:p>
          <a:p>
            <a:pPr marL="1200150" lvl="2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Register at</a:t>
            </a:r>
          </a:p>
          <a:p>
            <a:pPr marL="1200150" lvl="2" indent="-285750" eaLnBrk="0" hangingPunct="0">
              <a:spcBef>
                <a:spcPct val="20000"/>
              </a:spcBef>
            </a:pPr>
            <a:r>
              <a:rPr lang="en-GB" sz="1400" kern="0" dirty="0" smtClean="0">
                <a:latin typeface="+mn-lt"/>
                <a:hlinkClick r:id="rId4"/>
              </a:rPr>
              <a:t>www.keepbritaintidy.org</a:t>
            </a:r>
            <a:r>
              <a:rPr lang="en-GB" sz="1400" kern="0" dirty="0" smtClean="0">
                <a:latin typeface="+mn-lt"/>
              </a:rPr>
              <a:t> </a:t>
            </a:r>
            <a:endParaRPr kumimoji="0" lang="en-GB" sz="1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</a:pPr>
            <a:r>
              <a:rPr lang="en-GB" sz="1400" kern="0" dirty="0" smtClean="0">
                <a:latin typeface="+mn-lt"/>
              </a:rPr>
              <a:t>		#</a:t>
            </a:r>
            <a:r>
              <a:rPr lang="en-GB" sz="1400" kern="0" dirty="0" err="1" smtClean="0">
                <a:latin typeface="+mn-lt"/>
              </a:rPr>
              <a:t>GBSpringclean</a:t>
            </a:r>
            <a:endParaRPr lang="en-GB" sz="1400" kern="0" dirty="0" smtClean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</a:pPr>
            <a:endParaRPr kumimoji="0" lang="en-GB" sz="1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</a:pP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There is a map detailing  every event across the UK</a:t>
            </a:r>
          </a:p>
          <a:p>
            <a:pPr marL="742950" lvl="1" indent="-285750" eaLnBrk="0" hangingPunct="0">
              <a:spcBef>
                <a:spcPct val="20000"/>
              </a:spcBef>
            </a:pPr>
            <a:endParaRPr kumimoji="0" lang="en-GB" sz="1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</a:pPr>
            <a:endParaRPr lang="en-GB" sz="1400" kern="0" baseline="0" dirty="0" smtClean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NWLDC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88913"/>
            <a:ext cx="2590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3492500" y="836613"/>
            <a:ext cx="5651500" cy="431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0" y="836613"/>
            <a:ext cx="611188" cy="431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6443663" y="83661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</a:rPr>
              <a:t>www.nwleics.gov.uk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pPr>
              <a:buNone/>
            </a:pP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How to report an environmental crime……</a:t>
            </a:r>
          </a:p>
          <a:p>
            <a:pPr>
              <a:buNone/>
            </a:pPr>
            <a:endParaRPr lang="en-GB" sz="1400" b="1" dirty="0" smtClean="0">
              <a:latin typeface="Calibri" pitchFamily="34" charset="0"/>
              <a:cs typeface="Arial" pitchFamily="34" charset="0"/>
              <a:hlinkClick r:id="rId4"/>
            </a:endParaRPr>
          </a:p>
          <a:p>
            <a:r>
              <a:rPr lang="en-GB" sz="2000" dirty="0" smtClean="0">
                <a:latin typeface="Calibri" pitchFamily="34" charset="0"/>
                <a:cs typeface="Arial" pitchFamily="34" charset="0"/>
              </a:rPr>
              <a:t>Telephone Customer Service Centre 01530 454545</a:t>
            </a:r>
          </a:p>
          <a:p>
            <a:r>
              <a:rPr lang="en-GB" sz="2000" dirty="0" smtClean="0">
                <a:latin typeface="Calibri" pitchFamily="34" charset="0"/>
                <a:cs typeface="Arial" pitchFamily="34" charset="0"/>
              </a:rPr>
              <a:t>Email </a:t>
            </a:r>
            <a:r>
              <a:rPr lang="en-GB" sz="2000" dirty="0" smtClean="0">
                <a:latin typeface="Calibri" pitchFamily="34" charset="0"/>
                <a:cs typeface="Arial" pitchFamily="34" charset="0"/>
                <a:hlinkClick r:id="rId5"/>
              </a:rPr>
              <a:t>environmental.protection@nwleicestershire.gov.uk</a:t>
            </a:r>
            <a:endParaRPr lang="en-GB" sz="2000" dirty="0" smtClean="0">
              <a:latin typeface="Calibri" pitchFamily="34" charset="0"/>
              <a:cs typeface="Arial" pitchFamily="34" charset="0"/>
            </a:endParaRPr>
          </a:p>
          <a:p>
            <a:pPr>
              <a:buNone/>
            </a:pPr>
            <a:endParaRPr lang="en-GB" sz="1600" dirty="0" smtClean="0">
              <a:latin typeface="Calibri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With the following…….</a:t>
            </a:r>
          </a:p>
          <a:p>
            <a:r>
              <a:rPr lang="en-GB" sz="2000" dirty="0" smtClean="0">
                <a:latin typeface="Calibri" pitchFamily="34" charset="0"/>
                <a:cs typeface="Arial" pitchFamily="34" charset="0"/>
              </a:rPr>
              <a:t>Date, time and type of incident.</a:t>
            </a:r>
          </a:p>
          <a:p>
            <a:r>
              <a:rPr lang="en-GB" sz="2000" dirty="0" smtClean="0">
                <a:latin typeface="Calibri" pitchFamily="34" charset="0"/>
                <a:cs typeface="Arial" pitchFamily="34" charset="0"/>
              </a:rPr>
              <a:t>Address/location of incident.</a:t>
            </a:r>
          </a:p>
          <a:p>
            <a:r>
              <a:rPr lang="en-GB" sz="2000" dirty="0" smtClean="0">
                <a:latin typeface="Calibri" pitchFamily="34" charset="0"/>
                <a:cs typeface="Arial" pitchFamily="34" charset="0"/>
              </a:rPr>
              <a:t>Description of offender.</a:t>
            </a:r>
          </a:p>
          <a:p>
            <a:pPr>
              <a:buNone/>
            </a:pPr>
            <a:endParaRPr lang="en-GB" sz="2000" dirty="0" smtClean="0">
              <a:latin typeface="Calibri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If applicable…….. </a:t>
            </a:r>
          </a:p>
          <a:p>
            <a:r>
              <a:rPr lang="en-GB" sz="2000" dirty="0" smtClean="0">
                <a:latin typeface="Calibri" pitchFamily="34" charset="0"/>
                <a:cs typeface="Arial" pitchFamily="34" charset="0"/>
              </a:rPr>
              <a:t>Details of vehicle, registration, make, model and colour.</a:t>
            </a:r>
          </a:p>
          <a:p>
            <a:r>
              <a:rPr lang="en-GB" sz="2000" dirty="0" smtClean="0">
                <a:latin typeface="Calibri" pitchFamily="34" charset="0"/>
                <a:cs typeface="Arial" pitchFamily="34" charset="0"/>
              </a:rPr>
              <a:t>Type/size and colour of dog.</a:t>
            </a:r>
          </a:p>
          <a:p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NWLDC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88913"/>
            <a:ext cx="2590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3492500" y="836613"/>
            <a:ext cx="5651500" cy="431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0" y="836613"/>
            <a:ext cx="611188" cy="431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6443663" y="83661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</a:rPr>
              <a:t>www.nwleics.gov.uk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>
                <a:latin typeface="Calibri" pitchFamily="34" charset="0"/>
              </a:rPr>
              <a:t>Further Environmental Information</a:t>
            </a:r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67544" y="2204864"/>
            <a:ext cx="75608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  <a:cs typeface="Arial" pitchFamily="34" charset="0"/>
              </a:rPr>
              <a:t>Jackie Sykes or Ruth Mulvany on 01530 454600</a:t>
            </a:r>
          </a:p>
          <a:p>
            <a:endParaRPr lang="en-GB" sz="2000" dirty="0" smtClean="0">
              <a:latin typeface="Calibri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  <a:cs typeface="Arial" pitchFamily="34" charset="0"/>
                <a:hlinkClick r:id="rId4"/>
              </a:rPr>
              <a:t>www.nwleics.gov.uk/litter</a:t>
            </a:r>
            <a:endParaRPr lang="en-GB" sz="2000" dirty="0" smtClean="0">
              <a:latin typeface="Calibri" pitchFamily="34" charset="0"/>
              <a:cs typeface="Arial" pitchFamily="34" charset="0"/>
            </a:endParaRPr>
          </a:p>
          <a:p>
            <a:endParaRPr lang="en-GB" sz="2000" dirty="0" smtClean="0">
              <a:latin typeface="Calibri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  <a:cs typeface="Arial" pitchFamily="34" charset="0"/>
                <a:hlinkClick r:id="rId5"/>
              </a:rPr>
              <a:t>www.lovewhereyoulive.org</a:t>
            </a:r>
            <a:endParaRPr lang="en-GB" sz="2000" dirty="0" smtClean="0">
              <a:latin typeface="Calibri" pitchFamily="34" charset="0"/>
              <a:cs typeface="Arial" pitchFamily="34" charset="0"/>
            </a:endParaRPr>
          </a:p>
          <a:p>
            <a:endParaRPr lang="en-GB" sz="2000" dirty="0" smtClean="0">
              <a:latin typeface="Calibri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  <a:cs typeface="Arial" pitchFamily="34" charset="0"/>
                <a:hlinkClick r:id="rId6"/>
              </a:rPr>
              <a:t>www.keepbritaintidy.org</a:t>
            </a:r>
            <a:endParaRPr lang="en-GB" sz="2000" dirty="0" smtClean="0">
              <a:latin typeface="Calibri" pitchFamily="34" charset="0"/>
              <a:cs typeface="Arial" pitchFamily="34" charset="0"/>
            </a:endParaRPr>
          </a:p>
          <a:p>
            <a:endParaRPr lang="en-GB" sz="2000" dirty="0" smtClean="0">
              <a:latin typeface="Calibri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  <a:cs typeface="Arial" pitchFamily="34" charset="0"/>
                <a:hlinkClick r:id="rId7"/>
              </a:rPr>
              <a:t>customer.services@nwleicestershire.gov.uk</a:t>
            </a:r>
            <a:endParaRPr lang="en-GB" sz="2000" dirty="0" smtClean="0">
              <a:latin typeface="Calibri" pitchFamily="34" charset="0"/>
              <a:cs typeface="Arial" pitchFamily="34" charset="0"/>
            </a:endParaRPr>
          </a:p>
          <a:p>
            <a:endParaRPr lang="en-GB" sz="2000" dirty="0" smtClean="0">
              <a:latin typeface="Calibri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  <a:cs typeface="Arial" pitchFamily="34" charset="0"/>
              </a:rPr>
              <a:t>Customer Service Centre 01530 454545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wldc pres">
  <a:themeElements>
    <a:clrScheme name="nwldc pr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wldc pr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wldc p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ldc pr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ldc pr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ldc pr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ldc pr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ldc pr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ldc pr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ldc pr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ldc pr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ldc pr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ldc pr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ldc pr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C:\DOCUME~1\JWRAGG~1.NWL\LOCALS~1\Temp\nwldc pres.pot</Template>
  <TotalTime>2778</TotalTime>
  <Words>361</Words>
  <Application>Microsoft Office PowerPoint</Application>
  <PresentationFormat>On-screen Show (4:3)</PresentationFormat>
  <Paragraphs>143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nwldc pres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NWLDC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jwragg</dc:creator>
  <cp:lastModifiedBy>etrahearn</cp:lastModifiedBy>
  <cp:revision>342</cp:revision>
  <dcterms:created xsi:type="dcterms:W3CDTF">2007-05-01T08:33:57Z</dcterms:created>
  <dcterms:modified xsi:type="dcterms:W3CDTF">2016-12-07T16:10:19Z</dcterms:modified>
</cp:coreProperties>
</file>