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63" r:id="rId2"/>
    <p:sldId id="334" r:id="rId3"/>
    <p:sldId id="368" r:id="rId4"/>
    <p:sldId id="395" r:id="rId5"/>
    <p:sldId id="396" r:id="rId6"/>
    <p:sldId id="397" r:id="rId7"/>
    <p:sldId id="369" r:id="rId8"/>
    <p:sldId id="370" r:id="rId9"/>
    <p:sldId id="373" r:id="rId10"/>
    <p:sldId id="411" r:id="rId11"/>
    <p:sldId id="405" r:id="rId12"/>
    <p:sldId id="407" r:id="rId13"/>
    <p:sldId id="409" r:id="rId14"/>
    <p:sldId id="410" r:id="rId15"/>
    <p:sldId id="272" r:id="rId16"/>
    <p:sldId id="399" r:id="rId17"/>
    <p:sldId id="401" r:id="rId18"/>
    <p:sldId id="363" r:id="rId19"/>
    <p:sldId id="364" r:id="rId20"/>
    <p:sldId id="376" r:id="rId21"/>
  </p:sldIdLst>
  <p:sldSz cx="9144000" cy="6858000" type="screen4x3"/>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3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77027" autoAdjust="0"/>
  </p:normalViewPr>
  <p:slideViewPr>
    <p:cSldViewPr>
      <p:cViewPr>
        <p:scale>
          <a:sx n="90" d="100"/>
          <a:sy n="90" d="100"/>
        </p:scale>
        <p:origin x="-24"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3633"/>
          </a:xfrm>
          <a:prstGeom prst="rect">
            <a:avLst/>
          </a:prstGeom>
        </p:spPr>
        <p:txBody>
          <a:bodyPr vert="horz" lIns="91440" tIns="45720" rIns="91440" bIns="45720" rtlCol="0"/>
          <a:lstStyle>
            <a:lvl1pPr algn="r">
              <a:defRPr sz="1200"/>
            </a:lvl1pPr>
          </a:lstStyle>
          <a:p>
            <a:fld id="{98B04253-04C9-4207-83C5-246AD7B390C0}" type="datetimeFigureOut">
              <a:rPr lang="en-GB" smtClean="0"/>
              <a:pPr/>
              <a:t>08/06/2016</a:t>
            </a:fld>
            <a:endParaRPr lang="en-GB"/>
          </a:p>
        </p:txBody>
      </p:sp>
      <p:sp>
        <p:nvSpPr>
          <p:cNvPr id="4" name="Footer Placeholder 3"/>
          <p:cNvSpPr>
            <a:spLocks noGrp="1"/>
          </p:cNvSpPr>
          <p:nvPr>
            <p:ph type="ftr" sz="quarter" idx="2"/>
          </p:nvPr>
        </p:nvSpPr>
        <p:spPr>
          <a:xfrm>
            <a:off x="0" y="9377316"/>
            <a:ext cx="2889938" cy="49363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377316"/>
            <a:ext cx="2889938" cy="493633"/>
          </a:xfrm>
          <a:prstGeom prst="rect">
            <a:avLst/>
          </a:prstGeom>
        </p:spPr>
        <p:txBody>
          <a:bodyPr vert="horz" lIns="91440" tIns="45720" rIns="91440" bIns="45720" rtlCol="0" anchor="b"/>
          <a:lstStyle>
            <a:lvl1pPr algn="r">
              <a:defRPr sz="1200"/>
            </a:lvl1pPr>
          </a:lstStyle>
          <a:p>
            <a:fld id="{55A78661-D9ED-4F25-B18E-F41396240DF0}"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418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8250" y="0"/>
            <a:ext cx="2889250" cy="494186"/>
          </a:xfrm>
          <a:prstGeom prst="rect">
            <a:avLst/>
          </a:prstGeom>
        </p:spPr>
        <p:txBody>
          <a:bodyPr vert="horz" lIns="91440" tIns="45720" rIns="91440" bIns="45720" rtlCol="0"/>
          <a:lstStyle>
            <a:lvl1pPr algn="r">
              <a:defRPr sz="1200"/>
            </a:lvl1pPr>
          </a:lstStyle>
          <a:p>
            <a:fld id="{855C0A91-27F1-441A-A2F0-AE1B8394F0B0}" type="datetimeFigureOut">
              <a:rPr lang="en-GB" smtClean="0"/>
              <a:pPr/>
              <a:t>08/06/2016</a:t>
            </a:fld>
            <a:endParaRPr lang="en-GB"/>
          </a:p>
        </p:txBody>
      </p:sp>
      <p:sp>
        <p:nvSpPr>
          <p:cNvPr id="4" name="Slide Image Placeholder 3"/>
          <p:cNvSpPr>
            <a:spLocks noGrp="1" noRot="1" noChangeAspect="1"/>
          </p:cNvSpPr>
          <p:nvPr>
            <p:ph type="sldImg" idx="2"/>
          </p:nvPr>
        </p:nvSpPr>
        <p:spPr>
          <a:xfrm>
            <a:off x="865188" y="739775"/>
            <a:ext cx="4938712"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750" y="4689240"/>
            <a:ext cx="5335588" cy="44429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6900"/>
            <a:ext cx="2889250" cy="49418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8250" y="9376900"/>
            <a:ext cx="2889250" cy="494185"/>
          </a:xfrm>
          <a:prstGeom prst="rect">
            <a:avLst/>
          </a:prstGeom>
        </p:spPr>
        <p:txBody>
          <a:bodyPr vert="horz" lIns="91440" tIns="45720" rIns="91440" bIns="45720" rtlCol="0" anchor="b"/>
          <a:lstStyle>
            <a:lvl1pPr algn="r">
              <a:defRPr sz="1200"/>
            </a:lvl1pPr>
          </a:lstStyle>
          <a:p>
            <a:fld id="{23A19D06-F2F7-4E92-BBD5-B32E285C80E6}"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3A19D06-F2F7-4E92-BBD5-B32E285C80E6}"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3A19D06-F2F7-4E92-BBD5-B32E285C80E6}"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Small</a:t>
            </a:r>
            <a:r>
              <a:rPr lang="en-GB" b="1" baseline="0" dirty="0" smtClean="0"/>
              <a:t> Grant Scheme </a:t>
            </a:r>
            <a:r>
              <a:rPr lang="en-GB" baseline="0" dirty="0" smtClean="0"/>
              <a:t>- £500, please encourage groups in your communities to apply for this</a:t>
            </a:r>
          </a:p>
          <a:p>
            <a:r>
              <a:rPr lang="en-GB" b="1" baseline="0" dirty="0" err="1" smtClean="0"/>
              <a:t>Coalville</a:t>
            </a:r>
            <a:r>
              <a:rPr lang="en-GB" b="1" baseline="0" dirty="0" smtClean="0"/>
              <a:t> Special Expenses </a:t>
            </a:r>
            <a:r>
              <a:rPr lang="en-GB" baseline="0" dirty="0" smtClean="0"/>
              <a:t>‘Community Chest’ – applies to limited areas, but again encourage applications</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23A19D06-F2F7-4E92-BBD5-B32E285C80E6}"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baseline="0" dirty="0" smtClean="0"/>
              <a:t>Green Grants </a:t>
            </a:r>
            <a:r>
              <a:rPr lang="en-GB" baseline="0" dirty="0" smtClean="0"/>
              <a:t>(part of the Green Footprints Challenge) - £500 for environmental initiatives, cash match funding required.</a:t>
            </a:r>
          </a:p>
          <a:p>
            <a:endParaRPr lang="en-GB" baseline="0" dirty="0" smtClean="0"/>
          </a:p>
          <a:p>
            <a:r>
              <a:rPr lang="en-GB" baseline="0" dirty="0" smtClean="0"/>
              <a:t>Photo of Trent Rivers Trust project at </a:t>
            </a:r>
            <a:r>
              <a:rPr lang="en-GB" baseline="0" dirty="0" err="1" smtClean="0"/>
              <a:t>Measham</a:t>
            </a:r>
            <a:r>
              <a:rPr lang="en-GB" baseline="0" dirty="0" smtClean="0"/>
              <a:t> Leisure Centre</a:t>
            </a:r>
          </a:p>
          <a:p>
            <a:endParaRPr lang="en-GB" dirty="0"/>
          </a:p>
        </p:txBody>
      </p:sp>
      <p:sp>
        <p:nvSpPr>
          <p:cNvPr id="4" name="Slide Number Placeholder 3"/>
          <p:cNvSpPr>
            <a:spLocks noGrp="1"/>
          </p:cNvSpPr>
          <p:nvPr>
            <p:ph type="sldNum" sz="quarter" idx="10"/>
          </p:nvPr>
        </p:nvSpPr>
        <p:spPr/>
        <p:txBody>
          <a:bodyPr/>
          <a:lstStyle/>
          <a:p>
            <a:fld id="{23A19D06-F2F7-4E92-BBD5-B32E285C80E6}"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baseline="0" dirty="0" smtClean="0"/>
              <a:t>Green Shoots </a:t>
            </a:r>
            <a:r>
              <a:rPr lang="en-GB" baseline="0" dirty="0" smtClean="0"/>
              <a:t>(part of the Green Footprints Challenge) – you can order up 2000+ bulbs, cash match funding required.  1000 bulbs cost approx £100, therefore minimum of £100 cash match funding required.</a:t>
            </a:r>
          </a:p>
          <a:p>
            <a:endParaRPr lang="en-GB" baseline="0" dirty="0" smtClean="0"/>
          </a:p>
          <a:p>
            <a:r>
              <a:rPr lang="en-GB" b="0" baseline="0" dirty="0" smtClean="0"/>
              <a:t>Photo of volunteers at </a:t>
            </a:r>
            <a:r>
              <a:rPr lang="en-GB" b="0" baseline="0" dirty="0" err="1" smtClean="0"/>
              <a:t>Swepstone</a:t>
            </a:r>
            <a:r>
              <a:rPr lang="en-GB" b="0" baseline="0" dirty="0" smtClean="0"/>
              <a:t> &amp; Newton </a:t>
            </a:r>
            <a:r>
              <a:rPr lang="en-GB" b="0" baseline="0" dirty="0" err="1" smtClean="0"/>
              <a:t>Burgoland</a:t>
            </a:r>
            <a:r>
              <a:rPr lang="en-GB" b="0" baseline="0" dirty="0" smtClean="0"/>
              <a:t> bulb planting (100% daffodils)</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23A19D06-F2F7-4E92-BBD5-B32E285C80E6}"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3A19D06-F2F7-4E92-BBD5-B32E285C80E6}"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3A19D06-F2F7-4E92-BBD5-B32E285C80E6}"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3A19D06-F2F7-4E92-BBD5-B32E285C80E6}" type="slidenum">
              <a:rPr lang="en-GB" smtClean="0"/>
              <a:pPr/>
              <a:t>18</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3A19D06-F2F7-4E92-BBD5-B32E285C80E6}" type="slidenum">
              <a:rPr lang="en-GB" smtClean="0"/>
              <a:pPr/>
              <a:t>19</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3A19D06-F2F7-4E92-BBD5-B32E285C80E6}" type="slidenum">
              <a:rPr lang="en-GB" smtClean="0"/>
              <a:pPr/>
              <a:t>20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3A19D06-F2F7-4E92-BBD5-B32E285C80E6}"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3A19D06-F2F7-4E92-BBD5-B32E285C80E6}"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3A19D06-F2F7-4E92-BBD5-B32E285C80E6}"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3A19D06-F2F7-4E92-BBD5-B32E285C80E6}"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3A19D06-F2F7-4E92-BBD5-B32E285C80E6}"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3A19D06-F2F7-4E92-BBD5-B32E285C80E6}"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3A19D06-F2F7-4E92-BBD5-B32E285C80E6}"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3A19D06-F2F7-4E92-BBD5-B32E285C80E6}"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C23B5FD-E590-4622-BC0A-89C218D37C22}" type="datetimeFigureOut">
              <a:rPr lang="en-GB" smtClean="0"/>
              <a:pPr/>
              <a:t>08/06/2016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BE963A-3EDF-4BE0-80CA-12E51A76266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C23B5FD-E590-4622-BC0A-89C218D37C22}" type="datetimeFigureOut">
              <a:rPr lang="en-GB" smtClean="0"/>
              <a:pPr/>
              <a:t>08/06/2016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BE963A-3EDF-4BE0-80CA-12E51A76266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C23B5FD-E590-4622-BC0A-89C218D37C22}" type="datetimeFigureOut">
              <a:rPr lang="en-GB" smtClean="0"/>
              <a:pPr/>
              <a:t>08/06/2016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BE963A-3EDF-4BE0-80CA-12E51A76266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C23B5FD-E590-4622-BC0A-89C218D37C22}" type="datetimeFigureOut">
              <a:rPr lang="en-GB" smtClean="0"/>
              <a:pPr/>
              <a:t>08/06/2016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BE963A-3EDF-4BE0-80CA-12E51A76266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23B5FD-E590-4622-BC0A-89C218D37C22}" type="datetimeFigureOut">
              <a:rPr lang="en-GB" smtClean="0"/>
              <a:pPr/>
              <a:t>08/06/2016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BE963A-3EDF-4BE0-80CA-12E51A76266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C23B5FD-E590-4622-BC0A-89C218D37C22}" type="datetimeFigureOut">
              <a:rPr lang="en-GB" smtClean="0"/>
              <a:pPr/>
              <a:t>08/06/2016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BE963A-3EDF-4BE0-80CA-12E51A76266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C23B5FD-E590-4622-BC0A-89C218D37C22}" type="datetimeFigureOut">
              <a:rPr lang="en-GB" smtClean="0"/>
              <a:pPr/>
              <a:t>08/06/2016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ABE963A-3EDF-4BE0-80CA-12E51A76266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C23B5FD-E590-4622-BC0A-89C218D37C22}" type="datetimeFigureOut">
              <a:rPr lang="en-GB" smtClean="0"/>
              <a:pPr/>
              <a:t>08/06/2016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ABE963A-3EDF-4BE0-80CA-12E51A76266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23B5FD-E590-4622-BC0A-89C218D37C22}" type="datetimeFigureOut">
              <a:rPr lang="en-GB" smtClean="0"/>
              <a:pPr/>
              <a:t>08/06/2016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ABE963A-3EDF-4BE0-80CA-12E51A76266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23B5FD-E590-4622-BC0A-89C218D37C22}" type="datetimeFigureOut">
              <a:rPr lang="en-GB" smtClean="0"/>
              <a:pPr/>
              <a:t>08/06/2016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BE963A-3EDF-4BE0-80CA-12E51A76266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23B5FD-E590-4622-BC0A-89C218D37C22}" type="datetimeFigureOut">
              <a:rPr lang="en-GB" smtClean="0"/>
              <a:pPr/>
              <a:t>08/06/2016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BE963A-3EDF-4BE0-80CA-12E51A76266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23B5FD-E590-4622-BC0A-89C218D37C22}" type="datetimeFigureOut">
              <a:rPr lang="en-GB" smtClean="0"/>
              <a:pPr/>
              <a:t>08/06/2016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BE963A-3EDF-4BE0-80CA-12E51A76266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a:xfrm>
            <a:off x="395288" y="1484313"/>
            <a:ext cx="8229600" cy="4525962"/>
          </a:xfrm>
        </p:spPr>
        <p:txBody>
          <a:bodyPr/>
          <a:lstStyle/>
          <a:p>
            <a:pPr eaLnBrk="1" hangingPunct="1">
              <a:buFontTx/>
              <a:buNone/>
            </a:pPr>
            <a:endParaRPr lang="en-US" dirty="0" smtClean="0"/>
          </a:p>
          <a:p>
            <a:pPr algn="ctr" eaLnBrk="1" hangingPunct="1">
              <a:buFontTx/>
              <a:buNone/>
            </a:pPr>
            <a:r>
              <a:rPr lang="en-US" b="1" dirty="0" smtClean="0">
                <a:latin typeface="Calibri" pitchFamily="34" charset="0"/>
              </a:rPr>
              <a:t>Parish Liaison meeting – 8 June 2016</a:t>
            </a:r>
          </a:p>
          <a:p>
            <a:pPr algn="ctr" eaLnBrk="1" hangingPunct="1">
              <a:buFontTx/>
              <a:buNone/>
            </a:pPr>
            <a:endParaRPr lang="en-US" b="1" dirty="0" smtClean="0">
              <a:latin typeface="Calibri" pitchFamily="34" charset="0"/>
            </a:endParaRPr>
          </a:p>
          <a:p>
            <a:pPr algn="ctr" eaLnBrk="1" hangingPunct="1">
              <a:buFontTx/>
              <a:buNone/>
            </a:pPr>
            <a:r>
              <a:rPr lang="en-US" b="1" dirty="0" smtClean="0">
                <a:latin typeface="Calibri" pitchFamily="34" charset="0"/>
              </a:rPr>
              <a:t>Welcome</a:t>
            </a:r>
          </a:p>
          <a:p>
            <a:pPr algn="ctr" eaLnBrk="1" hangingPunct="1">
              <a:buFontTx/>
              <a:buNone/>
            </a:pPr>
            <a:endParaRPr lang="en-US" b="1" dirty="0" smtClean="0">
              <a:latin typeface="Calibri" pitchFamily="34" charset="0"/>
            </a:endParaRPr>
          </a:p>
          <a:p>
            <a:pPr algn="ctr" eaLnBrk="1" hangingPunct="1">
              <a:buFontTx/>
              <a:buNone/>
            </a:pPr>
            <a:r>
              <a:rPr lang="en-US" b="1" dirty="0" smtClean="0">
                <a:latin typeface="Calibri" pitchFamily="34" charset="0"/>
              </a:rPr>
              <a:t>John Richardson</a:t>
            </a:r>
          </a:p>
          <a:p>
            <a:pPr algn="ctr" eaLnBrk="1" hangingPunct="1">
              <a:buFontTx/>
              <a:buNone/>
            </a:pPr>
            <a:r>
              <a:rPr lang="en-US" sz="2800" dirty="0" smtClean="0">
                <a:latin typeface="Calibri" pitchFamily="34" charset="0"/>
              </a:rPr>
              <a:t>Head of Community Services</a:t>
            </a:r>
          </a:p>
        </p:txBody>
      </p:sp>
      <p:pic>
        <p:nvPicPr>
          <p:cNvPr id="2051" name="Picture 4" descr="NWLDC_logo"/>
          <p:cNvPicPr>
            <a:picLocks noChangeAspect="1" noChangeArrowheads="1"/>
          </p:cNvPicPr>
          <p:nvPr/>
        </p:nvPicPr>
        <p:blipFill>
          <a:blip r:embed="rId3" cstate="print"/>
          <a:srcRect/>
          <a:stretch>
            <a:fillRect/>
          </a:stretch>
        </p:blipFill>
        <p:spPr bwMode="auto">
          <a:xfrm>
            <a:off x="755650" y="188913"/>
            <a:ext cx="2590800" cy="1139825"/>
          </a:xfrm>
          <a:prstGeom prst="rect">
            <a:avLst/>
          </a:prstGeom>
          <a:noFill/>
          <a:ln w="9525">
            <a:noFill/>
            <a:miter lim="800000"/>
            <a:headEnd/>
            <a:tailEnd/>
          </a:ln>
        </p:spPr>
      </p:pic>
      <p:sp>
        <p:nvSpPr>
          <p:cNvPr id="2052" name="Rectangle 5"/>
          <p:cNvSpPr>
            <a:spLocks noChangeArrowheads="1"/>
          </p:cNvSpPr>
          <p:nvPr/>
        </p:nvSpPr>
        <p:spPr bwMode="auto">
          <a:xfrm>
            <a:off x="3492500" y="836613"/>
            <a:ext cx="5651500" cy="431800"/>
          </a:xfrm>
          <a:prstGeom prst="rect">
            <a:avLst/>
          </a:prstGeom>
          <a:solidFill>
            <a:srgbClr val="333399"/>
          </a:solidFill>
          <a:ln w="9525">
            <a:noFill/>
            <a:miter lim="800000"/>
            <a:headEnd/>
            <a:tailEnd/>
          </a:ln>
        </p:spPr>
        <p:txBody>
          <a:bodyPr wrap="none" anchor="ctr"/>
          <a:lstStyle/>
          <a:p>
            <a:pPr algn="ctr"/>
            <a:endParaRPr lang="en-US"/>
          </a:p>
        </p:txBody>
      </p:sp>
      <p:sp>
        <p:nvSpPr>
          <p:cNvPr id="2053" name="Rectangle 6"/>
          <p:cNvSpPr>
            <a:spLocks noChangeArrowheads="1"/>
          </p:cNvSpPr>
          <p:nvPr/>
        </p:nvSpPr>
        <p:spPr bwMode="auto">
          <a:xfrm>
            <a:off x="0" y="836613"/>
            <a:ext cx="611188" cy="431800"/>
          </a:xfrm>
          <a:prstGeom prst="rect">
            <a:avLst/>
          </a:prstGeom>
          <a:solidFill>
            <a:srgbClr val="333399"/>
          </a:solidFill>
          <a:ln w="9525">
            <a:noFill/>
            <a:miter lim="800000"/>
            <a:headEnd/>
            <a:tailEnd/>
          </a:ln>
        </p:spPr>
        <p:txBody>
          <a:bodyPr wrap="none" anchor="ctr"/>
          <a:lstStyle/>
          <a:p>
            <a:endParaRPr lang="en-US"/>
          </a:p>
        </p:txBody>
      </p:sp>
      <p:sp>
        <p:nvSpPr>
          <p:cNvPr id="2054" name="Text Box 7"/>
          <p:cNvSpPr txBox="1">
            <a:spLocks noChangeArrowheads="1"/>
          </p:cNvSpPr>
          <p:nvPr/>
        </p:nvSpPr>
        <p:spPr bwMode="auto">
          <a:xfrm>
            <a:off x="6443663" y="836613"/>
            <a:ext cx="2447925" cy="366712"/>
          </a:xfrm>
          <a:prstGeom prst="rect">
            <a:avLst/>
          </a:prstGeom>
          <a:noFill/>
          <a:ln w="9525">
            <a:noFill/>
            <a:miter lim="800000"/>
            <a:headEnd/>
            <a:tailEnd/>
          </a:ln>
        </p:spPr>
        <p:txBody>
          <a:bodyPr>
            <a:spAutoFit/>
          </a:bodyPr>
          <a:lstStyle/>
          <a:p>
            <a:pPr>
              <a:spcBef>
                <a:spcPct val="50000"/>
              </a:spcBef>
            </a:pPr>
            <a:r>
              <a:rPr lang="en-GB" b="1" dirty="0">
                <a:solidFill>
                  <a:schemeClr val="bg1"/>
                </a:solidFill>
              </a:rPr>
              <a:t>www.nwleics.gov.uk</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NWLDC_logo"/>
          <p:cNvPicPr>
            <a:picLocks noChangeAspect="1" noChangeArrowheads="1"/>
          </p:cNvPicPr>
          <p:nvPr/>
        </p:nvPicPr>
        <p:blipFill>
          <a:blip r:embed="rId3" cstate="print"/>
          <a:srcRect/>
          <a:stretch>
            <a:fillRect/>
          </a:stretch>
        </p:blipFill>
        <p:spPr bwMode="auto">
          <a:xfrm>
            <a:off x="755650" y="188913"/>
            <a:ext cx="2590800" cy="1139825"/>
          </a:xfrm>
          <a:prstGeom prst="rect">
            <a:avLst/>
          </a:prstGeom>
          <a:noFill/>
          <a:ln w="9525">
            <a:noFill/>
            <a:miter lim="800000"/>
            <a:headEnd/>
            <a:tailEnd/>
          </a:ln>
        </p:spPr>
      </p:pic>
      <p:sp>
        <p:nvSpPr>
          <p:cNvPr id="12291" name="Rectangle 5"/>
          <p:cNvSpPr>
            <a:spLocks noChangeArrowheads="1"/>
          </p:cNvSpPr>
          <p:nvPr/>
        </p:nvSpPr>
        <p:spPr bwMode="auto">
          <a:xfrm>
            <a:off x="3492500" y="836613"/>
            <a:ext cx="5651500" cy="431800"/>
          </a:xfrm>
          <a:prstGeom prst="rect">
            <a:avLst/>
          </a:prstGeom>
          <a:solidFill>
            <a:srgbClr val="333399"/>
          </a:solidFill>
          <a:ln w="9525">
            <a:noFill/>
            <a:miter lim="800000"/>
            <a:headEnd/>
            <a:tailEnd/>
          </a:ln>
        </p:spPr>
        <p:txBody>
          <a:bodyPr wrap="none" anchor="ctr"/>
          <a:lstStyle/>
          <a:p>
            <a:pPr algn="ctr"/>
            <a:endParaRPr lang="en-US">
              <a:solidFill>
                <a:srgbClr val="800080"/>
              </a:solidFill>
            </a:endParaRPr>
          </a:p>
        </p:txBody>
      </p:sp>
      <p:sp>
        <p:nvSpPr>
          <p:cNvPr id="12292" name="Rectangle 6"/>
          <p:cNvSpPr>
            <a:spLocks noChangeArrowheads="1"/>
          </p:cNvSpPr>
          <p:nvPr/>
        </p:nvSpPr>
        <p:spPr bwMode="auto">
          <a:xfrm>
            <a:off x="0" y="836613"/>
            <a:ext cx="611188" cy="431800"/>
          </a:xfrm>
          <a:prstGeom prst="rect">
            <a:avLst/>
          </a:prstGeom>
          <a:solidFill>
            <a:srgbClr val="333399"/>
          </a:solidFill>
          <a:ln w="9525">
            <a:noFill/>
            <a:miter lim="800000"/>
            <a:headEnd/>
            <a:tailEnd/>
          </a:ln>
        </p:spPr>
        <p:txBody>
          <a:bodyPr wrap="none" anchor="ctr"/>
          <a:lstStyle/>
          <a:p>
            <a:endParaRPr lang="en-US"/>
          </a:p>
        </p:txBody>
      </p:sp>
      <p:sp>
        <p:nvSpPr>
          <p:cNvPr id="12293" name="Text Box 7"/>
          <p:cNvSpPr txBox="1">
            <a:spLocks noChangeArrowheads="1"/>
          </p:cNvSpPr>
          <p:nvPr/>
        </p:nvSpPr>
        <p:spPr bwMode="auto">
          <a:xfrm>
            <a:off x="6443663" y="836613"/>
            <a:ext cx="2447925" cy="366712"/>
          </a:xfrm>
          <a:prstGeom prst="rect">
            <a:avLst/>
          </a:prstGeom>
          <a:noFill/>
          <a:ln w="9525">
            <a:noFill/>
            <a:miter lim="800000"/>
            <a:headEnd/>
            <a:tailEnd/>
          </a:ln>
        </p:spPr>
        <p:txBody>
          <a:bodyPr>
            <a:spAutoFit/>
          </a:bodyPr>
          <a:lstStyle/>
          <a:p>
            <a:pPr>
              <a:spcBef>
                <a:spcPct val="50000"/>
              </a:spcBef>
            </a:pPr>
            <a:r>
              <a:rPr lang="en-GB" b="1" dirty="0">
                <a:solidFill>
                  <a:schemeClr val="bg1"/>
                </a:solidFill>
              </a:rPr>
              <a:t>www.nwleics.gov.uk</a:t>
            </a:r>
            <a:endParaRPr lang="en-US" b="1" dirty="0">
              <a:solidFill>
                <a:schemeClr val="bg1"/>
              </a:solidFill>
            </a:endParaRPr>
          </a:p>
        </p:txBody>
      </p:sp>
      <p:sp>
        <p:nvSpPr>
          <p:cNvPr id="7" name="Rectangle 3"/>
          <p:cNvSpPr txBox="1">
            <a:spLocks noChangeArrowheads="1"/>
          </p:cNvSpPr>
          <p:nvPr/>
        </p:nvSpPr>
        <p:spPr bwMode="auto">
          <a:xfrm>
            <a:off x="395288" y="1484313"/>
            <a:ext cx="8353176" cy="4525962"/>
          </a:xfrm>
          <a:prstGeom prst="rect">
            <a:avLst/>
          </a:prstGeom>
          <a:noFill/>
          <a:ln w="9525">
            <a:noFill/>
            <a:miter lim="800000"/>
            <a:headEnd/>
            <a:tailEnd/>
          </a:ln>
        </p:spPr>
        <p:txBody>
          <a:bodyPr/>
          <a:lstStyle/>
          <a:p>
            <a:pPr marL="342900" indent="-342900" algn="ctr">
              <a:spcBef>
                <a:spcPct val="20000"/>
              </a:spcBef>
              <a:defRPr/>
            </a:pPr>
            <a:endParaRPr lang="en-US" sz="3200" kern="0" dirty="0"/>
          </a:p>
          <a:p>
            <a:pPr marL="342900" indent="-342900" algn="ctr">
              <a:spcBef>
                <a:spcPct val="20000"/>
              </a:spcBef>
              <a:defRPr/>
            </a:pPr>
            <a:endParaRPr lang="en-US" sz="2800" kern="0" dirty="0">
              <a:latin typeface="Calibri" pitchFamily="34" charset="0"/>
            </a:endParaRPr>
          </a:p>
          <a:p>
            <a:pPr marL="342900" indent="-342900" algn="ctr">
              <a:spcBef>
                <a:spcPct val="20000"/>
              </a:spcBef>
              <a:defRPr/>
            </a:pPr>
            <a:endParaRPr lang="en-US" sz="2800" kern="0" dirty="0">
              <a:latin typeface="Calibri" pitchFamily="34" charset="0"/>
            </a:endParaRPr>
          </a:p>
        </p:txBody>
      </p:sp>
      <p:sp>
        <p:nvSpPr>
          <p:cNvPr id="10" name="Rectangle 9"/>
          <p:cNvSpPr/>
          <p:nvPr/>
        </p:nvSpPr>
        <p:spPr>
          <a:xfrm>
            <a:off x="611560" y="1628800"/>
            <a:ext cx="7416824" cy="3046988"/>
          </a:xfrm>
          <a:prstGeom prst="rect">
            <a:avLst/>
          </a:prstGeom>
        </p:spPr>
        <p:txBody>
          <a:bodyPr wrap="square">
            <a:spAutoFit/>
          </a:bodyPr>
          <a:lstStyle/>
          <a:p>
            <a:r>
              <a:rPr lang="en-GB" sz="2000" b="1" dirty="0" smtClean="0"/>
              <a:t>A busy time...</a:t>
            </a:r>
          </a:p>
          <a:p>
            <a:endParaRPr lang="en-GB" sz="2000" b="1" dirty="0" smtClean="0"/>
          </a:p>
          <a:p>
            <a:pPr>
              <a:buFont typeface="Arial" pitchFamily="34" charset="0"/>
              <a:buChar char="•"/>
            </a:pPr>
            <a:r>
              <a:rPr lang="en-GB" sz="1600" b="1" dirty="0" smtClean="0"/>
              <a:t>  </a:t>
            </a:r>
            <a:r>
              <a:rPr lang="en-GB" sz="1600" dirty="0" smtClean="0"/>
              <a:t>Download		Castle Donington	10 to 12 June</a:t>
            </a:r>
          </a:p>
          <a:p>
            <a:pPr>
              <a:buFont typeface="Arial" pitchFamily="34" charset="0"/>
              <a:buChar char="•"/>
            </a:pPr>
            <a:r>
              <a:rPr lang="en-GB" sz="1600" dirty="0" smtClean="0"/>
              <a:t>  </a:t>
            </a:r>
            <a:r>
              <a:rPr lang="en-GB" sz="1600" dirty="0" smtClean="0"/>
              <a:t>One </a:t>
            </a:r>
            <a:r>
              <a:rPr lang="en-GB" sz="1600" dirty="0" smtClean="0"/>
              <a:t>Kegworth		</a:t>
            </a:r>
            <a:r>
              <a:rPr lang="en-GB" sz="1600" dirty="0" err="1" smtClean="0"/>
              <a:t>Kegworth</a:t>
            </a:r>
            <a:r>
              <a:rPr lang="en-GB" sz="1600" dirty="0" smtClean="0"/>
              <a:t>		10 to 13 </a:t>
            </a:r>
            <a:r>
              <a:rPr lang="en-GB" sz="1600" dirty="0" smtClean="0"/>
              <a:t>June</a:t>
            </a:r>
          </a:p>
          <a:p>
            <a:pPr>
              <a:buFont typeface="Arial" pitchFamily="34" charset="0"/>
              <a:buChar char="•"/>
            </a:pPr>
            <a:r>
              <a:rPr lang="en-GB" sz="1600" dirty="0" smtClean="0"/>
              <a:t> </a:t>
            </a:r>
            <a:r>
              <a:rPr lang="en-GB" sz="1600" dirty="0" smtClean="0"/>
              <a:t> High Street </a:t>
            </a:r>
            <a:r>
              <a:rPr lang="en-GB" sz="1600" dirty="0" smtClean="0"/>
              <a:t>Summer Fest 	</a:t>
            </a:r>
            <a:r>
              <a:rPr lang="en-GB" sz="1600" dirty="0" err="1" smtClean="0"/>
              <a:t>Coalville</a:t>
            </a:r>
            <a:r>
              <a:rPr lang="en-GB" sz="1600" dirty="0" smtClean="0"/>
              <a:t>	</a:t>
            </a:r>
            <a:r>
              <a:rPr lang="en-GB" sz="1600" dirty="0" smtClean="0"/>
              <a:t>	11 June</a:t>
            </a:r>
          </a:p>
          <a:p>
            <a:pPr>
              <a:buFont typeface="Arial" pitchFamily="34" charset="0"/>
              <a:buChar char="•"/>
            </a:pPr>
            <a:r>
              <a:rPr lang="en-GB" sz="1600" dirty="0" smtClean="0"/>
              <a:t> </a:t>
            </a:r>
            <a:r>
              <a:rPr lang="en-GB" sz="1600" dirty="0" smtClean="0"/>
              <a:t> Proms in the Park		</a:t>
            </a:r>
            <a:r>
              <a:rPr lang="en-GB" sz="1600" dirty="0" err="1" smtClean="0"/>
              <a:t>Coalville</a:t>
            </a:r>
            <a:r>
              <a:rPr lang="en-GB" sz="1600" dirty="0" smtClean="0"/>
              <a:t>		11 June</a:t>
            </a:r>
          </a:p>
          <a:p>
            <a:pPr>
              <a:buFont typeface="Arial" pitchFamily="34" charset="0"/>
              <a:buChar char="•"/>
            </a:pPr>
            <a:r>
              <a:rPr lang="en-GB" sz="1600" dirty="0" smtClean="0"/>
              <a:t> </a:t>
            </a:r>
            <a:r>
              <a:rPr lang="en-GB" sz="1600" dirty="0" smtClean="0"/>
              <a:t> Street Party		Ashby de la Zouch	12 June</a:t>
            </a:r>
            <a:endParaRPr lang="en-GB" sz="1600" dirty="0" smtClean="0"/>
          </a:p>
          <a:p>
            <a:pPr>
              <a:buFont typeface="Arial" pitchFamily="34" charset="0"/>
              <a:buChar char="•"/>
            </a:pPr>
            <a:r>
              <a:rPr lang="en-GB" sz="1600" dirty="0" smtClean="0"/>
              <a:t>  Picnic in the Park		</a:t>
            </a:r>
            <a:r>
              <a:rPr lang="en-GB" sz="1600" dirty="0" err="1" smtClean="0"/>
              <a:t>Donisthorpe</a:t>
            </a:r>
            <a:r>
              <a:rPr lang="en-GB" sz="1600" dirty="0" smtClean="0"/>
              <a:t>	12 June</a:t>
            </a:r>
          </a:p>
          <a:p>
            <a:pPr>
              <a:buFont typeface="Arial" pitchFamily="34" charset="0"/>
              <a:buChar char="•"/>
            </a:pPr>
            <a:r>
              <a:rPr lang="en-GB" sz="1600" dirty="0" smtClean="0"/>
              <a:t>  Picnic in the Park		</a:t>
            </a:r>
            <a:r>
              <a:rPr lang="en-GB" sz="1600" dirty="0" err="1" smtClean="0"/>
              <a:t>Coalville</a:t>
            </a:r>
            <a:r>
              <a:rPr lang="en-GB" sz="1600" dirty="0" smtClean="0"/>
              <a:t>		12 June</a:t>
            </a:r>
          </a:p>
          <a:p>
            <a:pPr>
              <a:buFont typeface="Arial" pitchFamily="34" charset="0"/>
              <a:buChar char="•"/>
            </a:pPr>
            <a:r>
              <a:rPr lang="en-GB" sz="1600" dirty="0" smtClean="0"/>
              <a:t> </a:t>
            </a:r>
            <a:r>
              <a:rPr lang="en-GB" sz="1600" dirty="0" smtClean="0"/>
              <a:t> Afternoon Tea		</a:t>
            </a:r>
            <a:r>
              <a:rPr lang="en-GB" sz="1600" dirty="0" err="1" smtClean="0"/>
              <a:t>Oakthorpe</a:t>
            </a:r>
            <a:r>
              <a:rPr lang="en-GB" sz="1600" dirty="0" smtClean="0"/>
              <a:t>		26 June</a:t>
            </a:r>
          </a:p>
          <a:p>
            <a:endParaRPr lang="en-GB"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6443663" y="836613"/>
            <a:ext cx="2447925" cy="366712"/>
          </a:xfrm>
          <a:prstGeom prst="rect">
            <a:avLst/>
          </a:prstGeom>
          <a:noFill/>
          <a:ln w="9525">
            <a:noFill/>
            <a:miter lim="800000"/>
            <a:headEnd/>
            <a:tailEnd/>
          </a:ln>
        </p:spPr>
        <p:txBody>
          <a:bodyPr>
            <a:spAutoFit/>
          </a:bodyPr>
          <a:lstStyle/>
          <a:p>
            <a:pPr>
              <a:spcBef>
                <a:spcPct val="50000"/>
              </a:spcBef>
            </a:pPr>
            <a:r>
              <a:rPr lang="en-GB" b="1" dirty="0">
                <a:solidFill>
                  <a:schemeClr val="bg1"/>
                </a:solidFill>
              </a:rPr>
              <a:t>www.nwleics.gov.uk</a:t>
            </a:r>
            <a:endParaRPr lang="en-US" b="1" dirty="0">
              <a:solidFill>
                <a:schemeClr val="bg1"/>
              </a:solidFill>
            </a:endParaRPr>
          </a:p>
        </p:txBody>
      </p:sp>
      <p:sp>
        <p:nvSpPr>
          <p:cNvPr id="6" name="Rectangle 3"/>
          <p:cNvSpPr txBox="1">
            <a:spLocks noChangeArrowheads="1"/>
          </p:cNvSpPr>
          <p:nvPr/>
        </p:nvSpPr>
        <p:spPr>
          <a:xfrm>
            <a:off x="395288" y="1484313"/>
            <a:ext cx="8229600" cy="3600871"/>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
        <p:nvSpPr>
          <p:cNvPr id="10" name="Rectangle 9"/>
          <p:cNvSpPr/>
          <p:nvPr/>
        </p:nvSpPr>
        <p:spPr>
          <a:xfrm>
            <a:off x="611560" y="2060848"/>
            <a:ext cx="7416824" cy="4893647"/>
          </a:xfrm>
          <a:prstGeom prst="rect">
            <a:avLst/>
          </a:prstGeom>
        </p:spPr>
        <p:txBody>
          <a:bodyPr wrap="square">
            <a:spAutoFit/>
          </a:bodyPr>
          <a:lstStyle/>
          <a:p>
            <a:r>
              <a:rPr lang="en-GB" sz="2400" b="1" dirty="0" smtClean="0"/>
              <a:t>Small Grant Scheme </a:t>
            </a:r>
            <a:r>
              <a:rPr lang="en-GB" sz="2400" dirty="0" smtClean="0"/>
              <a:t>up to £500 </a:t>
            </a:r>
          </a:p>
          <a:p>
            <a:r>
              <a:rPr lang="en-GB" sz="2400" dirty="0" smtClean="0"/>
              <a:t>for new and innovative projects</a:t>
            </a:r>
          </a:p>
          <a:p>
            <a:r>
              <a:rPr lang="en-GB" sz="2400" dirty="0" smtClean="0"/>
              <a:t>for community and voluntary </a:t>
            </a:r>
          </a:p>
          <a:p>
            <a:r>
              <a:rPr lang="en-GB" sz="2400" dirty="0" smtClean="0"/>
              <a:t>groups – 50% match funded.</a:t>
            </a:r>
          </a:p>
          <a:p>
            <a:endParaRPr lang="en-GB" sz="2400" dirty="0" smtClean="0"/>
          </a:p>
          <a:p>
            <a:endParaRPr lang="en-GB" sz="2400" dirty="0" smtClean="0"/>
          </a:p>
          <a:p>
            <a:r>
              <a:rPr lang="en-GB" sz="2400" b="1" dirty="0" smtClean="0"/>
              <a:t>Coalville Special Expenses Community Chest </a:t>
            </a:r>
            <a:r>
              <a:rPr lang="en-GB" sz="2400" dirty="0" smtClean="0"/>
              <a:t>up to £250 to support community activities that meet the needs of residents in Coalville, Bardon, Snibston, Thringstone and Greenhill</a:t>
            </a:r>
          </a:p>
          <a:p>
            <a:endParaRPr lang="en-GB" sz="2400" dirty="0" smtClean="0"/>
          </a:p>
          <a:p>
            <a:endParaRPr lang="en-GB" sz="2400" dirty="0" smtClean="0"/>
          </a:p>
          <a:p>
            <a:endParaRPr lang="en-GB" sz="2400" dirty="0"/>
          </a:p>
        </p:txBody>
      </p:sp>
      <p:pic>
        <p:nvPicPr>
          <p:cNvPr id="9" name="Picture 4" descr="NWLDC_logo"/>
          <p:cNvPicPr>
            <a:picLocks noChangeAspect="1" noChangeArrowheads="1"/>
          </p:cNvPicPr>
          <p:nvPr/>
        </p:nvPicPr>
        <p:blipFill>
          <a:blip r:embed="rId3" cstate="print"/>
          <a:srcRect/>
          <a:stretch>
            <a:fillRect/>
          </a:stretch>
        </p:blipFill>
        <p:spPr bwMode="auto">
          <a:xfrm>
            <a:off x="755576" y="116632"/>
            <a:ext cx="2590800" cy="1139825"/>
          </a:xfrm>
          <a:prstGeom prst="rect">
            <a:avLst/>
          </a:prstGeom>
          <a:noFill/>
          <a:ln w="9525">
            <a:noFill/>
            <a:miter lim="800000"/>
            <a:headEnd/>
            <a:tailEnd/>
          </a:ln>
        </p:spPr>
      </p:pic>
      <p:sp>
        <p:nvSpPr>
          <p:cNvPr id="15" name="Rectangle 5"/>
          <p:cNvSpPr>
            <a:spLocks noChangeArrowheads="1"/>
          </p:cNvSpPr>
          <p:nvPr/>
        </p:nvSpPr>
        <p:spPr bwMode="auto">
          <a:xfrm>
            <a:off x="3491880" y="764332"/>
            <a:ext cx="5651500" cy="431800"/>
          </a:xfrm>
          <a:prstGeom prst="rect">
            <a:avLst/>
          </a:prstGeom>
          <a:solidFill>
            <a:srgbClr val="333399"/>
          </a:solidFill>
          <a:ln w="9525">
            <a:noFill/>
            <a:miter lim="800000"/>
            <a:headEnd/>
            <a:tailEnd/>
          </a:ln>
        </p:spPr>
        <p:txBody>
          <a:bodyPr wrap="none" anchor="ctr"/>
          <a:lstStyle/>
          <a:p>
            <a:pPr algn="ctr"/>
            <a:endParaRPr lang="en-US"/>
          </a:p>
        </p:txBody>
      </p:sp>
      <p:sp>
        <p:nvSpPr>
          <p:cNvPr id="16" name="Rectangle 6"/>
          <p:cNvSpPr>
            <a:spLocks noChangeArrowheads="1"/>
          </p:cNvSpPr>
          <p:nvPr/>
        </p:nvSpPr>
        <p:spPr bwMode="auto">
          <a:xfrm>
            <a:off x="-36512" y="764332"/>
            <a:ext cx="611188" cy="431800"/>
          </a:xfrm>
          <a:prstGeom prst="rect">
            <a:avLst/>
          </a:prstGeom>
          <a:solidFill>
            <a:srgbClr val="333399"/>
          </a:solidFill>
          <a:ln w="9525">
            <a:noFill/>
            <a:miter lim="800000"/>
            <a:headEnd/>
            <a:tailEnd/>
          </a:ln>
        </p:spPr>
        <p:txBody>
          <a:bodyPr wrap="none" anchor="ctr"/>
          <a:lstStyle/>
          <a:p>
            <a:endParaRPr lang="en-US"/>
          </a:p>
        </p:txBody>
      </p:sp>
      <p:sp>
        <p:nvSpPr>
          <p:cNvPr id="17" name="Text Box 7"/>
          <p:cNvSpPr txBox="1">
            <a:spLocks noChangeArrowheads="1"/>
          </p:cNvSpPr>
          <p:nvPr/>
        </p:nvSpPr>
        <p:spPr bwMode="auto">
          <a:xfrm>
            <a:off x="6480175" y="764332"/>
            <a:ext cx="2447925" cy="366712"/>
          </a:xfrm>
          <a:prstGeom prst="rect">
            <a:avLst/>
          </a:prstGeom>
          <a:noFill/>
          <a:ln w="9525">
            <a:noFill/>
            <a:miter lim="800000"/>
            <a:headEnd/>
            <a:tailEnd/>
          </a:ln>
        </p:spPr>
        <p:txBody>
          <a:bodyPr>
            <a:spAutoFit/>
          </a:bodyPr>
          <a:lstStyle/>
          <a:p>
            <a:pPr>
              <a:spcBef>
                <a:spcPct val="50000"/>
              </a:spcBef>
            </a:pPr>
            <a:r>
              <a:rPr lang="en-GB" b="1" dirty="0">
                <a:solidFill>
                  <a:schemeClr val="bg1"/>
                </a:solidFill>
              </a:rPr>
              <a:t>www.nwleics.gov.uk</a:t>
            </a:r>
            <a:endParaRPr lang="en-US" b="1" dirty="0">
              <a:solidFill>
                <a:schemeClr val="bg1"/>
              </a:solidFill>
            </a:endParaRPr>
          </a:p>
        </p:txBody>
      </p:sp>
      <p:pic>
        <p:nvPicPr>
          <p:cNvPr id="1026" name="Picture 2" descr="C:\Users\gsquires\AppData\Local\Microsoft\Windows\Temporary Internet Files\Content.Outlook\V6K8GTDS\IMG_0560.JPG"/>
          <p:cNvPicPr>
            <a:picLocks noChangeAspect="1" noChangeArrowheads="1"/>
          </p:cNvPicPr>
          <p:nvPr/>
        </p:nvPicPr>
        <p:blipFill>
          <a:blip r:embed="rId4" cstate="print"/>
          <a:srcRect l="8311" t="24228" r="10554" b="2751"/>
          <a:stretch>
            <a:fillRect/>
          </a:stretch>
        </p:blipFill>
        <p:spPr bwMode="auto">
          <a:xfrm>
            <a:off x="5076056" y="1844824"/>
            <a:ext cx="3600400" cy="216024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6443663" y="836613"/>
            <a:ext cx="2447925" cy="366712"/>
          </a:xfrm>
          <a:prstGeom prst="rect">
            <a:avLst/>
          </a:prstGeom>
          <a:noFill/>
          <a:ln w="9525">
            <a:noFill/>
            <a:miter lim="800000"/>
            <a:headEnd/>
            <a:tailEnd/>
          </a:ln>
        </p:spPr>
        <p:txBody>
          <a:bodyPr>
            <a:spAutoFit/>
          </a:bodyPr>
          <a:lstStyle/>
          <a:p>
            <a:pPr>
              <a:spcBef>
                <a:spcPct val="50000"/>
              </a:spcBef>
            </a:pPr>
            <a:r>
              <a:rPr lang="en-GB" b="1" dirty="0">
                <a:solidFill>
                  <a:schemeClr val="bg1"/>
                </a:solidFill>
              </a:rPr>
              <a:t>www.nwleics.gov.uk</a:t>
            </a:r>
            <a:endParaRPr lang="en-US" b="1" dirty="0">
              <a:solidFill>
                <a:schemeClr val="bg1"/>
              </a:solidFill>
            </a:endParaRPr>
          </a:p>
        </p:txBody>
      </p:sp>
      <p:sp>
        <p:nvSpPr>
          <p:cNvPr id="6" name="Rectangle 3"/>
          <p:cNvSpPr txBox="1">
            <a:spLocks noChangeArrowheads="1"/>
          </p:cNvSpPr>
          <p:nvPr/>
        </p:nvSpPr>
        <p:spPr>
          <a:xfrm>
            <a:off x="395288" y="1484313"/>
            <a:ext cx="8229600" cy="3600871"/>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
        <p:nvSpPr>
          <p:cNvPr id="10" name="Rectangle 9"/>
          <p:cNvSpPr/>
          <p:nvPr/>
        </p:nvSpPr>
        <p:spPr>
          <a:xfrm>
            <a:off x="755576" y="1484785"/>
            <a:ext cx="7416824" cy="1938992"/>
          </a:xfrm>
          <a:prstGeom prst="rect">
            <a:avLst/>
          </a:prstGeom>
        </p:spPr>
        <p:txBody>
          <a:bodyPr wrap="square">
            <a:spAutoFit/>
          </a:bodyPr>
          <a:lstStyle/>
          <a:p>
            <a:endParaRPr lang="en-GB" sz="2400" dirty="0" smtClean="0"/>
          </a:p>
          <a:p>
            <a:r>
              <a:rPr lang="en-GB" sz="2400" b="1" dirty="0" smtClean="0"/>
              <a:t>Green Grants </a:t>
            </a:r>
            <a:r>
              <a:rPr lang="en-GB" sz="2400" dirty="0" smtClean="0"/>
              <a:t>of up to £500 for environmentally focussed community projects, available to groups and organisations. Cash match funding of £500 is required.</a:t>
            </a:r>
          </a:p>
          <a:p>
            <a:endParaRPr lang="en-GB" sz="2400" dirty="0" smtClean="0"/>
          </a:p>
        </p:txBody>
      </p:sp>
      <p:pic>
        <p:nvPicPr>
          <p:cNvPr id="9" name="Picture 4" descr="NWLDC_logo"/>
          <p:cNvPicPr>
            <a:picLocks noChangeAspect="1" noChangeArrowheads="1"/>
          </p:cNvPicPr>
          <p:nvPr/>
        </p:nvPicPr>
        <p:blipFill>
          <a:blip r:embed="rId3" cstate="print"/>
          <a:srcRect/>
          <a:stretch>
            <a:fillRect/>
          </a:stretch>
        </p:blipFill>
        <p:spPr bwMode="auto">
          <a:xfrm>
            <a:off x="755576" y="116632"/>
            <a:ext cx="2590800" cy="1139825"/>
          </a:xfrm>
          <a:prstGeom prst="rect">
            <a:avLst/>
          </a:prstGeom>
          <a:noFill/>
          <a:ln w="9525">
            <a:noFill/>
            <a:miter lim="800000"/>
            <a:headEnd/>
            <a:tailEnd/>
          </a:ln>
        </p:spPr>
      </p:pic>
      <p:sp>
        <p:nvSpPr>
          <p:cNvPr id="15" name="Rectangle 5"/>
          <p:cNvSpPr>
            <a:spLocks noChangeArrowheads="1"/>
          </p:cNvSpPr>
          <p:nvPr/>
        </p:nvSpPr>
        <p:spPr bwMode="auto">
          <a:xfrm>
            <a:off x="3491880" y="764332"/>
            <a:ext cx="5651500" cy="431800"/>
          </a:xfrm>
          <a:prstGeom prst="rect">
            <a:avLst/>
          </a:prstGeom>
          <a:solidFill>
            <a:srgbClr val="333399"/>
          </a:solidFill>
          <a:ln w="9525">
            <a:noFill/>
            <a:miter lim="800000"/>
            <a:headEnd/>
            <a:tailEnd/>
          </a:ln>
        </p:spPr>
        <p:txBody>
          <a:bodyPr wrap="none" anchor="ctr"/>
          <a:lstStyle/>
          <a:p>
            <a:pPr algn="ctr"/>
            <a:endParaRPr lang="en-US"/>
          </a:p>
        </p:txBody>
      </p:sp>
      <p:sp>
        <p:nvSpPr>
          <p:cNvPr id="16" name="Rectangle 6"/>
          <p:cNvSpPr>
            <a:spLocks noChangeArrowheads="1"/>
          </p:cNvSpPr>
          <p:nvPr/>
        </p:nvSpPr>
        <p:spPr bwMode="auto">
          <a:xfrm>
            <a:off x="-36512" y="764332"/>
            <a:ext cx="611188" cy="431800"/>
          </a:xfrm>
          <a:prstGeom prst="rect">
            <a:avLst/>
          </a:prstGeom>
          <a:solidFill>
            <a:srgbClr val="333399"/>
          </a:solidFill>
          <a:ln w="9525">
            <a:noFill/>
            <a:miter lim="800000"/>
            <a:headEnd/>
            <a:tailEnd/>
          </a:ln>
        </p:spPr>
        <p:txBody>
          <a:bodyPr wrap="none" anchor="ctr"/>
          <a:lstStyle/>
          <a:p>
            <a:endParaRPr lang="en-US"/>
          </a:p>
        </p:txBody>
      </p:sp>
      <p:sp>
        <p:nvSpPr>
          <p:cNvPr id="17" name="Text Box 7"/>
          <p:cNvSpPr txBox="1">
            <a:spLocks noChangeArrowheads="1"/>
          </p:cNvSpPr>
          <p:nvPr/>
        </p:nvSpPr>
        <p:spPr bwMode="auto">
          <a:xfrm>
            <a:off x="6480175" y="764332"/>
            <a:ext cx="2447925" cy="366712"/>
          </a:xfrm>
          <a:prstGeom prst="rect">
            <a:avLst/>
          </a:prstGeom>
          <a:noFill/>
          <a:ln w="9525">
            <a:noFill/>
            <a:miter lim="800000"/>
            <a:headEnd/>
            <a:tailEnd/>
          </a:ln>
        </p:spPr>
        <p:txBody>
          <a:bodyPr>
            <a:spAutoFit/>
          </a:bodyPr>
          <a:lstStyle/>
          <a:p>
            <a:pPr>
              <a:spcBef>
                <a:spcPct val="50000"/>
              </a:spcBef>
            </a:pPr>
            <a:r>
              <a:rPr lang="en-GB" b="1" dirty="0">
                <a:solidFill>
                  <a:schemeClr val="bg1"/>
                </a:solidFill>
              </a:rPr>
              <a:t>www.nwleics.gov.uk</a:t>
            </a:r>
            <a:endParaRPr lang="en-US" b="1" dirty="0">
              <a:solidFill>
                <a:schemeClr val="bg1"/>
              </a:solidFill>
            </a:endParaRPr>
          </a:p>
        </p:txBody>
      </p:sp>
      <p:pic>
        <p:nvPicPr>
          <p:cNvPr id="1026" name="Picture 2" descr="H:\COMMUNITY FOCUS\5. DISTRICTWIDE\a. PROJECTS\Empowering our communities\5. Green Grants\2015-16\Green Grants\Applications\Trent Rivers Trust\Completion of project\Project update April 2016 photo 2.jpg"/>
          <p:cNvPicPr>
            <a:picLocks noChangeAspect="1" noChangeArrowheads="1"/>
          </p:cNvPicPr>
          <p:nvPr/>
        </p:nvPicPr>
        <p:blipFill>
          <a:blip r:embed="rId4" cstate="print"/>
          <a:srcRect l="15350" t="5600" r="8263"/>
          <a:stretch>
            <a:fillRect/>
          </a:stretch>
        </p:blipFill>
        <p:spPr bwMode="auto">
          <a:xfrm>
            <a:off x="2267744" y="3284984"/>
            <a:ext cx="4536504" cy="315355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6443663" y="836613"/>
            <a:ext cx="2447925" cy="366712"/>
          </a:xfrm>
          <a:prstGeom prst="rect">
            <a:avLst/>
          </a:prstGeom>
          <a:noFill/>
          <a:ln w="9525">
            <a:noFill/>
            <a:miter lim="800000"/>
            <a:headEnd/>
            <a:tailEnd/>
          </a:ln>
        </p:spPr>
        <p:txBody>
          <a:bodyPr>
            <a:spAutoFit/>
          </a:bodyPr>
          <a:lstStyle/>
          <a:p>
            <a:pPr>
              <a:spcBef>
                <a:spcPct val="50000"/>
              </a:spcBef>
            </a:pPr>
            <a:r>
              <a:rPr lang="en-GB" b="1" dirty="0">
                <a:solidFill>
                  <a:schemeClr val="bg1"/>
                </a:solidFill>
              </a:rPr>
              <a:t>www.nwleics.gov.uk</a:t>
            </a:r>
            <a:endParaRPr lang="en-US" b="1" dirty="0">
              <a:solidFill>
                <a:schemeClr val="bg1"/>
              </a:solidFill>
            </a:endParaRPr>
          </a:p>
        </p:txBody>
      </p:sp>
      <p:sp>
        <p:nvSpPr>
          <p:cNvPr id="6" name="Rectangle 3"/>
          <p:cNvSpPr txBox="1">
            <a:spLocks noChangeArrowheads="1"/>
          </p:cNvSpPr>
          <p:nvPr/>
        </p:nvSpPr>
        <p:spPr>
          <a:xfrm>
            <a:off x="395288" y="1484313"/>
            <a:ext cx="8229600" cy="3600871"/>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
        <p:nvSpPr>
          <p:cNvPr id="10" name="Rectangle 9"/>
          <p:cNvSpPr/>
          <p:nvPr/>
        </p:nvSpPr>
        <p:spPr>
          <a:xfrm>
            <a:off x="755576" y="1628800"/>
            <a:ext cx="7992888" cy="2677656"/>
          </a:xfrm>
          <a:prstGeom prst="rect">
            <a:avLst/>
          </a:prstGeom>
        </p:spPr>
        <p:txBody>
          <a:bodyPr wrap="square">
            <a:spAutoFit/>
          </a:bodyPr>
          <a:lstStyle/>
          <a:p>
            <a:r>
              <a:rPr lang="en-GB" sz="2400" b="1" dirty="0" smtClean="0"/>
              <a:t>Green Shoots </a:t>
            </a:r>
            <a:r>
              <a:rPr lang="en-GB" sz="2400" dirty="0" smtClean="0"/>
              <a:t>helps communities to brighten up their areas in Spring.  Narcissi, daffodil, crocus and bluebell bulbs are on offer on a match-funding basis.  Minimum order of 2000 bulbs required.  1000 bulbs cost approx £100, therefore a minimum of £100 cash match funding required.</a:t>
            </a:r>
          </a:p>
          <a:p>
            <a:endParaRPr lang="en-GB" sz="2400" dirty="0" smtClean="0"/>
          </a:p>
          <a:p>
            <a:endParaRPr lang="en-GB" sz="2400" dirty="0" smtClean="0"/>
          </a:p>
        </p:txBody>
      </p:sp>
      <p:pic>
        <p:nvPicPr>
          <p:cNvPr id="9" name="Picture 4" descr="NWLDC_logo"/>
          <p:cNvPicPr>
            <a:picLocks noChangeAspect="1" noChangeArrowheads="1"/>
          </p:cNvPicPr>
          <p:nvPr/>
        </p:nvPicPr>
        <p:blipFill>
          <a:blip r:embed="rId3" cstate="print"/>
          <a:srcRect/>
          <a:stretch>
            <a:fillRect/>
          </a:stretch>
        </p:blipFill>
        <p:spPr bwMode="auto">
          <a:xfrm>
            <a:off x="755576" y="116632"/>
            <a:ext cx="2590800" cy="1139825"/>
          </a:xfrm>
          <a:prstGeom prst="rect">
            <a:avLst/>
          </a:prstGeom>
          <a:noFill/>
          <a:ln w="9525">
            <a:noFill/>
            <a:miter lim="800000"/>
            <a:headEnd/>
            <a:tailEnd/>
          </a:ln>
        </p:spPr>
      </p:pic>
      <p:sp>
        <p:nvSpPr>
          <p:cNvPr id="15" name="Rectangle 5"/>
          <p:cNvSpPr>
            <a:spLocks noChangeArrowheads="1"/>
          </p:cNvSpPr>
          <p:nvPr/>
        </p:nvSpPr>
        <p:spPr bwMode="auto">
          <a:xfrm>
            <a:off x="3491880" y="764332"/>
            <a:ext cx="5651500" cy="431800"/>
          </a:xfrm>
          <a:prstGeom prst="rect">
            <a:avLst/>
          </a:prstGeom>
          <a:solidFill>
            <a:srgbClr val="333399"/>
          </a:solidFill>
          <a:ln w="9525">
            <a:noFill/>
            <a:miter lim="800000"/>
            <a:headEnd/>
            <a:tailEnd/>
          </a:ln>
        </p:spPr>
        <p:txBody>
          <a:bodyPr wrap="none" anchor="ctr"/>
          <a:lstStyle/>
          <a:p>
            <a:pPr algn="ctr"/>
            <a:endParaRPr lang="en-US"/>
          </a:p>
        </p:txBody>
      </p:sp>
      <p:sp>
        <p:nvSpPr>
          <p:cNvPr id="16" name="Rectangle 6"/>
          <p:cNvSpPr>
            <a:spLocks noChangeArrowheads="1"/>
          </p:cNvSpPr>
          <p:nvPr/>
        </p:nvSpPr>
        <p:spPr bwMode="auto">
          <a:xfrm>
            <a:off x="-36512" y="764332"/>
            <a:ext cx="611188" cy="431800"/>
          </a:xfrm>
          <a:prstGeom prst="rect">
            <a:avLst/>
          </a:prstGeom>
          <a:solidFill>
            <a:srgbClr val="333399"/>
          </a:solidFill>
          <a:ln w="9525">
            <a:noFill/>
            <a:miter lim="800000"/>
            <a:headEnd/>
            <a:tailEnd/>
          </a:ln>
        </p:spPr>
        <p:txBody>
          <a:bodyPr wrap="none" anchor="ctr"/>
          <a:lstStyle/>
          <a:p>
            <a:endParaRPr lang="en-US"/>
          </a:p>
        </p:txBody>
      </p:sp>
      <p:sp>
        <p:nvSpPr>
          <p:cNvPr id="17" name="Text Box 7"/>
          <p:cNvSpPr txBox="1">
            <a:spLocks noChangeArrowheads="1"/>
          </p:cNvSpPr>
          <p:nvPr/>
        </p:nvSpPr>
        <p:spPr bwMode="auto">
          <a:xfrm>
            <a:off x="6480175" y="764332"/>
            <a:ext cx="2447925" cy="366712"/>
          </a:xfrm>
          <a:prstGeom prst="rect">
            <a:avLst/>
          </a:prstGeom>
          <a:noFill/>
          <a:ln w="9525">
            <a:noFill/>
            <a:miter lim="800000"/>
            <a:headEnd/>
            <a:tailEnd/>
          </a:ln>
        </p:spPr>
        <p:txBody>
          <a:bodyPr>
            <a:spAutoFit/>
          </a:bodyPr>
          <a:lstStyle/>
          <a:p>
            <a:pPr>
              <a:spcBef>
                <a:spcPct val="50000"/>
              </a:spcBef>
            </a:pPr>
            <a:r>
              <a:rPr lang="en-GB" b="1" dirty="0">
                <a:solidFill>
                  <a:schemeClr val="bg1"/>
                </a:solidFill>
              </a:rPr>
              <a:t>www.nwleics.gov.uk</a:t>
            </a:r>
            <a:endParaRPr lang="en-US" b="1" dirty="0">
              <a:solidFill>
                <a:schemeClr val="bg1"/>
              </a:solidFill>
            </a:endParaRPr>
          </a:p>
        </p:txBody>
      </p:sp>
      <p:pic>
        <p:nvPicPr>
          <p:cNvPr id="1027" name="Picture 3"/>
          <p:cNvPicPr>
            <a:picLocks noChangeAspect="1" noChangeArrowheads="1"/>
          </p:cNvPicPr>
          <p:nvPr/>
        </p:nvPicPr>
        <p:blipFill>
          <a:blip r:embed="rId4" cstate="print"/>
          <a:srcRect l="9821" t="30805" r="9489" b="26670"/>
          <a:stretch>
            <a:fillRect/>
          </a:stretch>
        </p:blipFill>
        <p:spPr bwMode="auto">
          <a:xfrm>
            <a:off x="611560" y="3861048"/>
            <a:ext cx="7992888" cy="2368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6443663" y="836613"/>
            <a:ext cx="2447925" cy="366712"/>
          </a:xfrm>
          <a:prstGeom prst="rect">
            <a:avLst/>
          </a:prstGeom>
          <a:noFill/>
          <a:ln w="9525">
            <a:noFill/>
            <a:miter lim="800000"/>
            <a:headEnd/>
            <a:tailEnd/>
          </a:ln>
        </p:spPr>
        <p:txBody>
          <a:bodyPr>
            <a:spAutoFit/>
          </a:bodyPr>
          <a:lstStyle/>
          <a:p>
            <a:pPr>
              <a:spcBef>
                <a:spcPct val="50000"/>
              </a:spcBef>
            </a:pPr>
            <a:r>
              <a:rPr lang="en-GB" b="1" dirty="0">
                <a:solidFill>
                  <a:schemeClr val="bg1"/>
                </a:solidFill>
              </a:rPr>
              <a:t>www.nwleics.gov.uk</a:t>
            </a:r>
            <a:endParaRPr lang="en-US" b="1" dirty="0">
              <a:solidFill>
                <a:schemeClr val="bg1"/>
              </a:solidFill>
            </a:endParaRPr>
          </a:p>
        </p:txBody>
      </p:sp>
      <p:sp>
        <p:nvSpPr>
          <p:cNvPr id="6" name="Rectangle 3"/>
          <p:cNvSpPr txBox="1">
            <a:spLocks noChangeArrowheads="1"/>
          </p:cNvSpPr>
          <p:nvPr/>
        </p:nvSpPr>
        <p:spPr>
          <a:xfrm>
            <a:off x="395288" y="1484313"/>
            <a:ext cx="8229600" cy="3600871"/>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
        <p:nvSpPr>
          <p:cNvPr id="10" name="Rectangle 9"/>
          <p:cNvSpPr/>
          <p:nvPr/>
        </p:nvSpPr>
        <p:spPr>
          <a:xfrm>
            <a:off x="827584" y="1484784"/>
            <a:ext cx="7416824" cy="6001643"/>
          </a:xfrm>
          <a:prstGeom prst="rect">
            <a:avLst/>
          </a:prstGeom>
        </p:spPr>
        <p:txBody>
          <a:bodyPr wrap="square">
            <a:spAutoFit/>
          </a:bodyPr>
          <a:lstStyle/>
          <a:p>
            <a:r>
              <a:rPr lang="en-GB" sz="2400" b="1" dirty="0" smtClean="0"/>
              <a:t>Free Tree Scheme </a:t>
            </a:r>
            <a:r>
              <a:rPr lang="en-GB" sz="2400" dirty="0" smtClean="0"/>
              <a:t>– the ever popular scheme that offers two free trees to every household in the district.  Run in partnership with the National Forest Company, the scheme has already seen thousands of trees planted across the district.</a:t>
            </a:r>
          </a:p>
          <a:p>
            <a:r>
              <a:rPr lang="en-GB" sz="2400" dirty="0" smtClean="0"/>
              <a:t>  </a:t>
            </a:r>
          </a:p>
          <a:p>
            <a:endParaRPr lang="en-GB" sz="2400" b="1" dirty="0" smtClean="0"/>
          </a:p>
          <a:p>
            <a:endParaRPr lang="en-GB" sz="2400" b="1" dirty="0" smtClean="0"/>
          </a:p>
          <a:p>
            <a:r>
              <a:rPr lang="en-GB" sz="2400" b="1" dirty="0" smtClean="0"/>
              <a:t>Hedge Fund </a:t>
            </a:r>
            <a:r>
              <a:rPr lang="en-GB" sz="2400" dirty="0" smtClean="0"/>
              <a:t>-  Open to parish councils, landowners, local groups and schools.  Run in partnership with the National Forest, the scheme provides up to 30 metres of native hedging.</a:t>
            </a:r>
          </a:p>
          <a:p>
            <a:endParaRPr lang="en-GB" sz="2400" dirty="0" smtClean="0"/>
          </a:p>
          <a:p>
            <a:endParaRPr lang="en-GB" sz="2400" dirty="0" smtClean="0"/>
          </a:p>
          <a:p>
            <a:endParaRPr lang="en-GB" sz="2400" dirty="0" smtClean="0"/>
          </a:p>
          <a:p>
            <a:endParaRPr lang="en-GB" sz="2400" dirty="0" smtClean="0"/>
          </a:p>
        </p:txBody>
      </p:sp>
      <p:pic>
        <p:nvPicPr>
          <p:cNvPr id="9" name="Picture 4" descr="NWLDC_logo"/>
          <p:cNvPicPr>
            <a:picLocks noChangeAspect="1" noChangeArrowheads="1"/>
          </p:cNvPicPr>
          <p:nvPr/>
        </p:nvPicPr>
        <p:blipFill>
          <a:blip r:embed="rId3" cstate="print"/>
          <a:srcRect/>
          <a:stretch>
            <a:fillRect/>
          </a:stretch>
        </p:blipFill>
        <p:spPr bwMode="auto">
          <a:xfrm>
            <a:off x="755576" y="116632"/>
            <a:ext cx="2590800" cy="1139825"/>
          </a:xfrm>
          <a:prstGeom prst="rect">
            <a:avLst/>
          </a:prstGeom>
          <a:noFill/>
          <a:ln w="9525">
            <a:noFill/>
            <a:miter lim="800000"/>
            <a:headEnd/>
            <a:tailEnd/>
          </a:ln>
        </p:spPr>
      </p:pic>
      <p:sp>
        <p:nvSpPr>
          <p:cNvPr id="15" name="Rectangle 5"/>
          <p:cNvSpPr>
            <a:spLocks noChangeArrowheads="1"/>
          </p:cNvSpPr>
          <p:nvPr/>
        </p:nvSpPr>
        <p:spPr bwMode="auto">
          <a:xfrm>
            <a:off x="3491880" y="764332"/>
            <a:ext cx="5651500" cy="431800"/>
          </a:xfrm>
          <a:prstGeom prst="rect">
            <a:avLst/>
          </a:prstGeom>
          <a:solidFill>
            <a:srgbClr val="333399"/>
          </a:solidFill>
          <a:ln w="9525">
            <a:noFill/>
            <a:miter lim="800000"/>
            <a:headEnd/>
            <a:tailEnd/>
          </a:ln>
        </p:spPr>
        <p:txBody>
          <a:bodyPr wrap="none" anchor="ctr"/>
          <a:lstStyle/>
          <a:p>
            <a:pPr algn="ctr"/>
            <a:endParaRPr lang="en-US"/>
          </a:p>
        </p:txBody>
      </p:sp>
      <p:sp>
        <p:nvSpPr>
          <p:cNvPr id="16" name="Rectangle 6"/>
          <p:cNvSpPr>
            <a:spLocks noChangeArrowheads="1"/>
          </p:cNvSpPr>
          <p:nvPr/>
        </p:nvSpPr>
        <p:spPr bwMode="auto">
          <a:xfrm>
            <a:off x="-36512" y="764332"/>
            <a:ext cx="611188" cy="431800"/>
          </a:xfrm>
          <a:prstGeom prst="rect">
            <a:avLst/>
          </a:prstGeom>
          <a:solidFill>
            <a:srgbClr val="333399"/>
          </a:solidFill>
          <a:ln w="9525">
            <a:noFill/>
            <a:miter lim="800000"/>
            <a:headEnd/>
            <a:tailEnd/>
          </a:ln>
        </p:spPr>
        <p:txBody>
          <a:bodyPr wrap="none" anchor="ctr"/>
          <a:lstStyle/>
          <a:p>
            <a:endParaRPr lang="en-US"/>
          </a:p>
        </p:txBody>
      </p:sp>
      <p:sp>
        <p:nvSpPr>
          <p:cNvPr id="17" name="Text Box 7"/>
          <p:cNvSpPr txBox="1">
            <a:spLocks noChangeArrowheads="1"/>
          </p:cNvSpPr>
          <p:nvPr/>
        </p:nvSpPr>
        <p:spPr bwMode="auto">
          <a:xfrm>
            <a:off x="6480175" y="764332"/>
            <a:ext cx="2447925" cy="366712"/>
          </a:xfrm>
          <a:prstGeom prst="rect">
            <a:avLst/>
          </a:prstGeom>
          <a:noFill/>
          <a:ln w="9525">
            <a:noFill/>
            <a:miter lim="800000"/>
            <a:headEnd/>
            <a:tailEnd/>
          </a:ln>
        </p:spPr>
        <p:txBody>
          <a:bodyPr>
            <a:spAutoFit/>
          </a:bodyPr>
          <a:lstStyle/>
          <a:p>
            <a:pPr>
              <a:spcBef>
                <a:spcPct val="50000"/>
              </a:spcBef>
            </a:pPr>
            <a:r>
              <a:rPr lang="en-GB" b="1" dirty="0">
                <a:solidFill>
                  <a:schemeClr val="bg1"/>
                </a:solidFill>
              </a:rPr>
              <a:t>www.nwleics.gov.uk</a:t>
            </a:r>
            <a:endParaRPr lang="en-US" b="1" dirty="0">
              <a:solidFill>
                <a:schemeClr val="bg1"/>
              </a:solidFill>
            </a:endParaRPr>
          </a:p>
        </p:txBody>
      </p:sp>
      <p:pic>
        <p:nvPicPr>
          <p:cNvPr id="1026" name="Picture 2" descr="treeid-crabapple01[1]"/>
          <p:cNvPicPr>
            <a:picLocks noChangeAspect="1" noChangeArrowheads="1"/>
          </p:cNvPicPr>
          <p:nvPr/>
        </p:nvPicPr>
        <p:blipFill>
          <a:blip r:embed="rId4" cstate="print"/>
          <a:srcRect/>
          <a:stretch>
            <a:fillRect/>
          </a:stretch>
        </p:blipFill>
        <p:spPr bwMode="auto">
          <a:xfrm>
            <a:off x="5076056" y="3068960"/>
            <a:ext cx="1512887" cy="1258887"/>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endParaRPr lang="en-GB" b="1" dirty="0" smtClean="0"/>
          </a:p>
          <a:p>
            <a:pPr algn="ctr">
              <a:buNone/>
            </a:pPr>
            <a:r>
              <a:rPr lang="en-GB" b="1" dirty="0" smtClean="0"/>
              <a:t>LRALC updates </a:t>
            </a:r>
          </a:p>
          <a:p>
            <a:pPr algn="ctr">
              <a:buNone/>
            </a:pPr>
            <a:endParaRPr lang="en-GB" b="1" dirty="0" smtClean="0"/>
          </a:p>
          <a:p>
            <a:pPr algn="ctr">
              <a:buNone/>
            </a:pPr>
            <a:endParaRPr lang="en-GB" b="1" dirty="0" smtClean="0"/>
          </a:p>
          <a:p>
            <a:pPr algn="ctr">
              <a:buNone/>
            </a:pPr>
            <a:r>
              <a:rPr lang="en-GB" b="1" dirty="0" smtClean="0"/>
              <a:t>Jake Atkinson </a:t>
            </a:r>
          </a:p>
          <a:p>
            <a:pPr algn="ctr">
              <a:buNone/>
            </a:pPr>
            <a:r>
              <a:rPr lang="en-GB" sz="2800" dirty="0" smtClean="0"/>
              <a:t>Chief Officer </a:t>
            </a:r>
            <a:endParaRPr lang="en-GB" sz="2800" dirty="0"/>
          </a:p>
        </p:txBody>
      </p:sp>
      <p:sp>
        <p:nvSpPr>
          <p:cNvPr id="4" name="Rectangle 3"/>
          <p:cNvSpPr/>
          <p:nvPr/>
        </p:nvSpPr>
        <p:spPr>
          <a:xfrm>
            <a:off x="251520" y="332656"/>
            <a:ext cx="8496944" cy="523220"/>
          </a:xfrm>
          <a:prstGeom prst="rect">
            <a:avLst/>
          </a:prstGeom>
        </p:spPr>
        <p:txBody>
          <a:bodyPr wrap="square">
            <a:spAutoFit/>
          </a:bodyPr>
          <a:lstStyle/>
          <a:p>
            <a:pPr lvl="0" algn="ctr" fontAlgn="base">
              <a:spcBef>
                <a:spcPct val="0"/>
              </a:spcBef>
              <a:spcAft>
                <a:spcPct val="0"/>
              </a:spcAft>
            </a:pPr>
            <a:r>
              <a:rPr lang="en-GB" sz="2800" b="1" dirty="0" smtClean="0">
                <a:solidFill>
                  <a:srgbClr val="0C7655"/>
                </a:solidFill>
                <a:latin typeface="Arial Narrow" pitchFamily="34" charset="0"/>
                <a:ea typeface="Calibri" pitchFamily="34" charset="0"/>
                <a:cs typeface="Times New Roman" pitchFamily="18" charset="0"/>
              </a:rPr>
              <a:t>Leicestershire and Rutland Association of Local Councils</a:t>
            </a:r>
            <a:endParaRPr lang="en-GB" sz="2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idx="4294967295"/>
          </p:nvPr>
        </p:nvSpPr>
        <p:spPr>
          <a:xfrm>
            <a:off x="250825" y="908050"/>
            <a:ext cx="8642350" cy="2692400"/>
          </a:xfrm>
        </p:spPr>
        <p:txBody>
          <a:bodyPr anchor="ctr"/>
          <a:lstStyle/>
          <a:p>
            <a:pPr eaLnBrk="1" hangingPunct="1"/>
            <a:r>
              <a:rPr lang="en-GB" altLang="en-US" sz="2000" smtClean="0"/>
              <a:t>Formed </a:t>
            </a:r>
            <a:r>
              <a:rPr lang="en-GB" altLang="en-US" sz="2000" i="1" smtClean="0"/>
              <a:t>by</a:t>
            </a:r>
            <a:r>
              <a:rPr lang="en-GB" altLang="en-US" sz="2000" smtClean="0"/>
              <a:t> Parish Councils - Run </a:t>
            </a:r>
            <a:r>
              <a:rPr lang="en-GB" altLang="en-US" sz="2000" i="1" smtClean="0"/>
              <a:t>for</a:t>
            </a:r>
            <a:r>
              <a:rPr lang="en-GB" altLang="en-US" sz="2000" smtClean="0"/>
              <a:t> Parish Councils - Delivering </a:t>
            </a:r>
            <a:r>
              <a:rPr lang="en-GB" altLang="en-US" sz="2000" i="1" smtClean="0"/>
              <a:t>to</a:t>
            </a:r>
            <a:r>
              <a:rPr lang="en-GB" altLang="en-US" sz="2000" smtClean="0"/>
              <a:t> Parish Councils</a:t>
            </a:r>
            <a:br>
              <a:rPr lang="en-GB" altLang="en-US" sz="2000" smtClean="0"/>
            </a:br>
            <a:r>
              <a:rPr lang="en-GB" altLang="en-US" sz="5000" smtClean="0"/>
              <a:t> </a:t>
            </a:r>
            <a:br>
              <a:rPr lang="en-GB" altLang="en-US" sz="5000" smtClean="0"/>
            </a:br>
            <a:r>
              <a:rPr lang="en-GB" altLang="en-US" sz="5000" smtClean="0"/>
              <a:t>Current Sector Issues and Update</a:t>
            </a:r>
          </a:p>
        </p:txBody>
      </p:sp>
      <p:sp>
        <p:nvSpPr>
          <p:cNvPr id="5123" name="Rectangle 3"/>
          <p:cNvSpPr>
            <a:spLocks noGrp="1" noChangeArrowheads="1"/>
          </p:cNvSpPr>
          <p:nvPr>
            <p:ph type="subTitle" idx="4294967295"/>
          </p:nvPr>
        </p:nvSpPr>
        <p:spPr>
          <a:xfrm>
            <a:off x="1371600" y="3889375"/>
            <a:ext cx="6400800" cy="1752600"/>
          </a:xfrm>
        </p:spPr>
        <p:txBody>
          <a:bodyPr/>
          <a:lstStyle/>
          <a:p>
            <a:pPr marL="0" indent="0" eaLnBrk="1" hangingPunct="1">
              <a:buFont typeface="Wingdings" pitchFamily="2" charset="2"/>
              <a:buNone/>
            </a:pPr>
            <a:endParaRPr lang="en-GB" altLang="en-US" sz="2800" smtClean="0">
              <a:latin typeface="Garamond" pitchFamily="18" charset="0"/>
            </a:endParaRPr>
          </a:p>
          <a:p>
            <a:pPr marL="0" indent="0" eaLnBrk="1" hangingPunct="1">
              <a:buFont typeface="Wingdings" pitchFamily="2" charset="2"/>
              <a:buNone/>
            </a:pPr>
            <a:r>
              <a:rPr lang="en-GB" altLang="en-US" sz="2800" smtClean="0">
                <a:latin typeface="Garamond" pitchFamily="18" charset="0"/>
              </a:rPr>
              <a:t>Jake Atkinson</a:t>
            </a:r>
          </a:p>
          <a:p>
            <a:pPr marL="0" indent="0" eaLnBrk="1" hangingPunct="1">
              <a:buFont typeface="Wingdings" pitchFamily="2" charset="2"/>
              <a:buNone/>
            </a:pPr>
            <a:r>
              <a:rPr lang="en-GB" altLang="en-US" sz="2800" smtClean="0">
                <a:latin typeface="Garamond" pitchFamily="18" charset="0"/>
              </a:rPr>
              <a:t>Chief Officer, LRALC</a:t>
            </a:r>
          </a:p>
          <a:p>
            <a:pPr marL="0" indent="0" eaLnBrk="1" hangingPunct="1">
              <a:buFont typeface="Wingdings" pitchFamily="2" charset="2"/>
              <a:buNone/>
            </a:pPr>
            <a:endParaRPr lang="en-GB" altLang="en-US" sz="2800" smtClean="0">
              <a:latin typeface="Garamond" pitchFamily="18" charset="0"/>
            </a:endParaRPr>
          </a:p>
          <a:p>
            <a:pPr marL="0" indent="0" eaLnBrk="1" hangingPunct="1">
              <a:buFont typeface="Wingdings" pitchFamily="2" charset="2"/>
              <a:buNone/>
            </a:pPr>
            <a:endParaRPr lang="en-GB" altLang="en-US" sz="2800" smtClean="0">
              <a:latin typeface="Garamond" pitchFamily="18" charset="0"/>
            </a:endParaRPr>
          </a:p>
        </p:txBody>
      </p:sp>
      <p:sp>
        <p:nvSpPr>
          <p:cNvPr id="4" name="Rectangle 3"/>
          <p:cNvSpPr/>
          <p:nvPr/>
        </p:nvSpPr>
        <p:spPr>
          <a:xfrm>
            <a:off x="251520" y="332656"/>
            <a:ext cx="8496944" cy="523220"/>
          </a:xfrm>
          <a:prstGeom prst="rect">
            <a:avLst/>
          </a:prstGeom>
        </p:spPr>
        <p:txBody>
          <a:bodyPr wrap="square">
            <a:spAutoFit/>
          </a:bodyPr>
          <a:lstStyle/>
          <a:p>
            <a:pPr lvl="0" algn="ctr" fontAlgn="base">
              <a:spcBef>
                <a:spcPct val="0"/>
              </a:spcBef>
              <a:spcAft>
                <a:spcPct val="0"/>
              </a:spcAft>
            </a:pPr>
            <a:r>
              <a:rPr lang="en-GB" sz="2800" b="1" dirty="0" smtClean="0">
                <a:solidFill>
                  <a:srgbClr val="0C7655"/>
                </a:solidFill>
                <a:latin typeface="Arial Narrow" pitchFamily="34" charset="0"/>
                <a:ea typeface="Calibri" pitchFamily="34" charset="0"/>
                <a:cs typeface="Times New Roman" pitchFamily="18" charset="0"/>
              </a:rPr>
              <a:t>Leicestershire and Rutland Association of Local Councils</a:t>
            </a:r>
            <a:endParaRPr lang="en-GB" sz="2800" dirty="0"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15888"/>
            <a:ext cx="8291264" cy="1081087"/>
          </a:xfrm>
        </p:spPr>
        <p:txBody>
          <a:bodyPr/>
          <a:lstStyle/>
          <a:p>
            <a:pPr algn="ctr" eaLnBrk="1" hangingPunct="1"/>
            <a:r>
              <a:rPr lang="en-GB" altLang="en-US" dirty="0" smtClean="0">
                <a:solidFill>
                  <a:srgbClr val="00B050"/>
                </a:solidFill>
                <a:latin typeface="Garamond" pitchFamily="18" charset="0"/>
              </a:rPr>
              <a:t>National</a:t>
            </a:r>
          </a:p>
        </p:txBody>
      </p:sp>
      <p:sp>
        <p:nvSpPr>
          <p:cNvPr id="6147" name="Rectangle 3"/>
          <p:cNvSpPr>
            <a:spLocks noGrp="1" noChangeArrowheads="1"/>
          </p:cNvSpPr>
          <p:nvPr>
            <p:ph type="body" idx="1"/>
          </p:nvPr>
        </p:nvSpPr>
        <p:spPr>
          <a:xfrm>
            <a:off x="179388" y="947315"/>
            <a:ext cx="8569325" cy="5434013"/>
          </a:xfrm>
        </p:spPr>
        <p:txBody>
          <a:bodyPr>
            <a:normAutofit lnSpcReduction="10000"/>
          </a:bodyPr>
          <a:lstStyle/>
          <a:p>
            <a:pPr eaLnBrk="1" hangingPunct="1">
              <a:defRPr/>
            </a:pPr>
            <a:r>
              <a:rPr lang="en-GB" altLang="en-US" sz="2400" dirty="0"/>
              <a:t>EU Referendum and Purdah</a:t>
            </a:r>
          </a:p>
          <a:p>
            <a:pPr eaLnBrk="1" hangingPunct="1">
              <a:defRPr/>
            </a:pPr>
            <a:r>
              <a:rPr lang="en-GB" altLang="en-US" sz="2400" dirty="0"/>
              <a:t>Tenth edition of ‘Charles Arnold Baker’</a:t>
            </a:r>
          </a:p>
          <a:p>
            <a:pPr eaLnBrk="1" hangingPunct="1">
              <a:defRPr/>
            </a:pPr>
            <a:r>
              <a:rPr lang="en-GB" altLang="en-US" sz="2400" dirty="0"/>
              <a:t>NALC/LGA joint conference on Devolution</a:t>
            </a:r>
          </a:p>
          <a:p>
            <a:pPr eaLnBrk="1" hangingPunct="1">
              <a:defRPr/>
            </a:pPr>
            <a:r>
              <a:rPr lang="en-GB" altLang="en-US" sz="2400" dirty="0"/>
              <a:t>National pay award agreed</a:t>
            </a:r>
          </a:p>
          <a:p>
            <a:pPr eaLnBrk="1" hangingPunct="1">
              <a:defRPr/>
            </a:pPr>
            <a:r>
              <a:rPr lang="en-GB" altLang="en-US" sz="2400" dirty="0"/>
              <a:t>Transparency Fund 2016-17</a:t>
            </a:r>
          </a:p>
          <a:p>
            <a:pPr eaLnBrk="1" hangingPunct="1">
              <a:defRPr/>
            </a:pPr>
            <a:r>
              <a:rPr lang="en-GB" altLang="en-US" sz="2400" dirty="0"/>
              <a:t>New ruling exempting small developments from affordable housing and financial contributions</a:t>
            </a:r>
          </a:p>
          <a:p>
            <a:pPr marL="0" indent="0" algn="ctr" eaLnBrk="1" hangingPunct="1">
              <a:buFont typeface="Wingdings" pitchFamily="2" charset="2"/>
              <a:buNone/>
              <a:defRPr/>
            </a:pPr>
            <a:r>
              <a:rPr lang="en-GB" altLang="en-US" sz="4200" dirty="0" smtClean="0">
                <a:solidFill>
                  <a:srgbClr val="00B050"/>
                </a:solidFill>
                <a:latin typeface="Garamond"/>
                <a:ea typeface="+mj-ea"/>
                <a:cs typeface="+mj-cs"/>
              </a:rPr>
              <a:t>Local</a:t>
            </a:r>
            <a:endParaRPr lang="en-GB" altLang="en-US" sz="2600" dirty="0">
              <a:solidFill>
                <a:srgbClr val="00B050"/>
              </a:solidFill>
            </a:endParaRPr>
          </a:p>
          <a:p>
            <a:pPr eaLnBrk="1" hangingPunct="1">
              <a:defRPr/>
            </a:pPr>
            <a:r>
              <a:rPr lang="en-GB" altLang="en-US" sz="2400" dirty="0"/>
              <a:t>New LRALC briefing on the role of Chairman.</a:t>
            </a:r>
          </a:p>
          <a:p>
            <a:pPr eaLnBrk="1" hangingPunct="1">
              <a:defRPr/>
            </a:pPr>
            <a:r>
              <a:rPr lang="en-GB" altLang="en-US" sz="2400" dirty="0"/>
              <a:t>New training courses (what do YOU want to see?)</a:t>
            </a:r>
          </a:p>
          <a:p>
            <a:pPr eaLnBrk="1" hangingPunct="1">
              <a:defRPr/>
            </a:pPr>
            <a:r>
              <a:rPr lang="en-GB" altLang="en-US" sz="2400" dirty="0"/>
              <a:t>LRALC Strategic Plan 2016-19 &amp; Member Survey</a:t>
            </a:r>
          </a:p>
          <a:p>
            <a:pPr eaLnBrk="1" hangingPunct="1">
              <a:defRPr/>
            </a:pPr>
            <a:r>
              <a:rPr lang="en-GB" altLang="en-US" sz="2400" dirty="0"/>
              <a:t>LCC parish website server shut down 31</a:t>
            </a:r>
            <a:r>
              <a:rPr lang="en-GB" altLang="en-US" sz="2400" baseline="30000" dirty="0"/>
              <a:t>st</a:t>
            </a:r>
            <a:r>
              <a:rPr lang="en-GB" altLang="en-US" sz="2400" dirty="0"/>
              <a:t> August</a:t>
            </a:r>
          </a:p>
          <a:p>
            <a:pPr eaLnBrk="1" hangingPunct="1">
              <a:defRPr/>
            </a:pPr>
            <a:endParaRPr lang="en-GB" altLang="en-US" sz="2600" dirty="0"/>
          </a:p>
          <a:p>
            <a:pPr eaLnBrk="1" hangingPunct="1">
              <a:defRPr/>
            </a:pPr>
            <a:endParaRPr lang="en-GB" altLang="en-US" sz="2600" dirty="0"/>
          </a:p>
          <a:p>
            <a:pPr eaLnBrk="1" hangingPunct="1">
              <a:defRPr/>
            </a:pPr>
            <a:endParaRPr lang="en-GB" altLang="en-US" sz="2600" dirty="0"/>
          </a:p>
          <a:p>
            <a:pPr eaLnBrk="1" hangingPunct="1">
              <a:defRPr/>
            </a:pPr>
            <a:endParaRPr lang="en-GB" altLang="en-US" sz="26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467544" y="1412776"/>
            <a:ext cx="7343775" cy="554037"/>
          </a:xfrm>
          <a:prstGeom prst="rect">
            <a:avLst/>
          </a:prstGeom>
          <a:noFill/>
          <a:ln w="9525">
            <a:noFill/>
            <a:miter lim="800000"/>
            <a:headEnd/>
            <a:tailEnd/>
          </a:ln>
        </p:spPr>
        <p:txBody>
          <a:bodyPr>
            <a:spAutoFit/>
          </a:bodyPr>
          <a:lstStyle/>
          <a:p>
            <a:r>
              <a:rPr lang="en-GB" sz="3000" b="1" dirty="0">
                <a:latin typeface="Calibri" pitchFamily="34" charset="0"/>
              </a:rPr>
              <a:t>Community Focus Team - contact details</a:t>
            </a:r>
          </a:p>
        </p:txBody>
      </p:sp>
      <p:sp>
        <p:nvSpPr>
          <p:cNvPr id="6" name="Rectangle 3"/>
          <p:cNvSpPr txBox="1">
            <a:spLocks noChangeArrowheads="1"/>
          </p:cNvSpPr>
          <p:nvPr/>
        </p:nvSpPr>
        <p:spPr>
          <a:xfrm>
            <a:off x="611560" y="2132856"/>
            <a:ext cx="6840537" cy="3960813"/>
          </a:xfrm>
          <a:prstGeom prst="rect">
            <a:avLst/>
          </a:prstGeom>
        </p:spPr>
        <p:txBody>
          <a:bodyPr>
            <a:normAutofit fontScale="85000" lnSpcReduction="20000"/>
          </a:bodyPr>
          <a:lstStyle/>
          <a:p>
            <a:pPr marL="361950" indent="-361950">
              <a:defRPr/>
            </a:pPr>
            <a:r>
              <a:rPr lang="en-GB" sz="2600" b="1" dirty="0">
                <a:latin typeface="Calibri" pitchFamily="34" charset="0"/>
              </a:rPr>
              <a:t>District wide and special projects</a:t>
            </a:r>
          </a:p>
          <a:p>
            <a:pPr marL="361950" indent="-361950">
              <a:defRPr/>
            </a:pPr>
            <a:endParaRPr lang="en-GB" sz="500" dirty="0">
              <a:latin typeface="Calibri" pitchFamily="34" charset="0"/>
            </a:endParaRPr>
          </a:p>
          <a:p>
            <a:pPr marL="361950" indent="-361950">
              <a:defRPr/>
            </a:pPr>
            <a:r>
              <a:rPr lang="en-GB" sz="2600" dirty="0">
                <a:latin typeface="Calibri" pitchFamily="34" charset="0"/>
              </a:rPr>
              <a:t>Wendy May – 01530 454769 	</a:t>
            </a:r>
          </a:p>
          <a:p>
            <a:pPr marL="361950" indent="-361950">
              <a:defRPr/>
            </a:pPr>
            <a:r>
              <a:rPr lang="en-GB" sz="2600" dirty="0">
                <a:latin typeface="Calibri" pitchFamily="34" charset="0"/>
              </a:rPr>
              <a:t>wendy.may@nwleicestershire.gov.uk </a:t>
            </a:r>
          </a:p>
          <a:p>
            <a:pPr marL="361950" indent="-361950">
              <a:defRPr/>
            </a:pPr>
            <a:endParaRPr lang="en-GB" sz="1100" dirty="0">
              <a:latin typeface="Calibri" pitchFamily="34" charset="0"/>
            </a:endParaRPr>
          </a:p>
          <a:p>
            <a:pPr marL="361950" indent="-361950">
              <a:defRPr/>
            </a:pPr>
            <a:endParaRPr lang="en-GB" sz="1100" dirty="0">
              <a:latin typeface="Calibri" pitchFamily="34" charset="0"/>
            </a:endParaRPr>
          </a:p>
          <a:p>
            <a:pPr marL="361950" indent="-361950">
              <a:defRPr/>
            </a:pPr>
            <a:r>
              <a:rPr lang="en-GB" sz="2600" b="1" dirty="0">
                <a:latin typeface="Calibri" pitchFamily="34" charset="0"/>
              </a:rPr>
              <a:t>Ashby, </a:t>
            </a:r>
            <a:r>
              <a:rPr lang="en-GB" sz="2600" b="1" dirty="0" err="1">
                <a:latin typeface="Calibri" pitchFamily="34" charset="0"/>
              </a:rPr>
              <a:t>Measham</a:t>
            </a:r>
            <a:r>
              <a:rPr lang="en-GB" sz="2600" b="1" dirty="0">
                <a:latin typeface="Calibri" pitchFamily="34" charset="0"/>
              </a:rPr>
              <a:t> and Moira</a:t>
            </a:r>
          </a:p>
          <a:p>
            <a:pPr>
              <a:defRPr/>
            </a:pPr>
            <a:endParaRPr lang="en-GB" sz="500" dirty="0">
              <a:latin typeface="Calibri" pitchFamily="34" charset="0"/>
            </a:endParaRPr>
          </a:p>
          <a:p>
            <a:pPr>
              <a:defRPr/>
            </a:pPr>
            <a:r>
              <a:rPr lang="en-GB" sz="2600" dirty="0">
                <a:latin typeface="Calibri" pitchFamily="34" charset="0"/>
              </a:rPr>
              <a:t>Emma Trahearn – 01530 454567 emma.trahearn@nwleicestershire.gov.uk</a:t>
            </a:r>
          </a:p>
          <a:p>
            <a:pPr marL="361950" indent="-361950">
              <a:defRPr/>
            </a:pPr>
            <a:endParaRPr lang="en-GB" sz="1100" b="1" dirty="0">
              <a:latin typeface="Calibri" pitchFamily="34" charset="0"/>
            </a:endParaRPr>
          </a:p>
          <a:p>
            <a:pPr marL="361950" indent="-361950">
              <a:defRPr/>
            </a:pPr>
            <a:r>
              <a:rPr lang="en-GB" sz="2600" b="1" dirty="0" err="1">
                <a:latin typeface="Calibri" pitchFamily="34" charset="0"/>
              </a:rPr>
              <a:t>Coalville</a:t>
            </a:r>
            <a:r>
              <a:rPr lang="en-GB" sz="2600" b="1" dirty="0">
                <a:latin typeface="Calibri" pitchFamily="34" charset="0"/>
              </a:rPr>
              <a:t> Area</a:t>
            </a:r>
          </a:p>
          <a:p>
            <a:pPr marL="361950" indent="-361950">
              <a:defRPr/>
            </a:pPr>
            <a:endParaRPr lang="en-GB" sz="500" dirty="0">
              <a:latin typeface="Calibri" pitchFamily="34" charset="0"/>
            </a:endParaRPr>
          </a:p>
          <a:p>
            <a:pPr marL="361950" indent="-361950">
              <a:defRPr/>
            </a:pPr>
            <a:r>
              <a:rPr lang="en-GB" sz="2600" dirty="0">
                <a:latin typeface="Calibri" pitchFamily="34" charset="0"/>
              </a:rPr>
              <a:t>Catherine Ridgway – 01530 454740</a:t>
            </a:r>
          </a:p>
          <a:p>
            <a:pPr marL="361950" indent="-361950">
              <a:defRPr/>
            </a:pPr>
            <a:r>
              <a:rPr lang="en-GB" sz="2600" dirty="0">
                <a:latin typeface="Calibri" pitchFamily="34" charset="0"/>
              </a:rPr>
              <a:t>catherine.ridgway@nwleicestershire.gov.uk</a:t>
            </a:r>
          </a:p>
          <a:p>
            <a:pPr marL="361950" indent="-361950">
              <a:defRPr/>
            </a:pPr>
            <a:endParaRPr lang="en-GB" sz="1100" dirty="0">
              <a:latin typeface="Calibri" pitchFamily="34" charset="0"/>
            </a:endParaRPr>
          </a:p>
          <a:p>
            <a:pPr marL="361950" indent="-361950">
              <a:defRPr/>
            </a:pPr>
            <a:r>
              <a:rPr lang="en-GB" sz="2600" b="1" dirty="0">
                <a:latin typeface="Calibri" pitchFamily="34" charset="0"/>
              </a:rPr>
              <a:t>Northern Parishes</a:t>
            </a:r>
          </a:p>
          <a:p>
            <a:pPr marL="361950" indent="-361950">
              <a:defRPr/>
            </a:pPr>
            <a:endParaRPr lang="en-GB" sz="500" dirty="0">
              <a:latin typeface="Calibri" pitchFamily="34" charset="0"/>
            </a:endParaRPr>
          </a:p>
          <a:p>
            <a:pPr marL="361950" indent="-361950">
              <a:defRPr/>
            </a:pPr>
            <a:r>
              <a:rPr lang="en-GB" sz="2600" dirty="0">
                <a:latin typeface="Calibri" pitchFamily="34" charset="0"/>
              </a:rPr>
              <a:t>Gillian Squires – 01530 454771		</a:t>
            </a:r>
          </a:p>
          <a:p>
            <a:pPr marL="361950" indent="-361950">
              <a:defRPr/>
            </a:pPr>
            <a:r>
              <a:rPr lang="en-GB" sz="2600" dirty="0">
                <a:latin typeface="Calibri" pitchFamily="34" charset="0"/>
              </a:rPr>
              <a:t>gillian.squires@nwleicestershire.gov.uk</a:t>
            </a:r>
          </a:p>
          <a:p>
            <a:pPr marL="361950" indent="-361950">
              <a:defRPr/>
            </a:pPr>
            <a:endParaRPr lang="en-GB" sz="500" dirty="0"/>
          </a:p>
          <a:p>
            <a:pPr marL="361950" indent="-361950">
              <a:defRPr/>
            </a:pPr>
            <a:endParaRPr lang="en-US" sz="3200" b="1" dirty="0">
              <a:latin typeface="Calibri" pitchFamily="34" charset="0"/>
            </a:endParaRPr>
          </a:p>
          <a:p>
            <a:pPr marL="361950" indent="-361950">
              <a:defRPr/>
            </a:pPr>
            <a:endParaRPr lang="en-GB" sz="2400" dirty="0"/>
          </a:p>
        </p:txBody>
      </p:sp>
      <p:pic>
        <p:nvPicPr>
          <p:cNvPr id="4" name="Picture 4" descr="NWLDC_logo"/>
          <p:cNvPicPr>
            <a:picLocks noChangeAspect="1" noChangeArrowheads="1"/>
          </p:cNvPicPr>
          <p:nvPr/>
        </p:nvPicPr>
        <p:blipFill>
          <a:blip r:embed="rId3" cstate="print"/>
          <a:srcRect/>
          <a:stretch>
            <a:fillRect/>
          </a:stretch>
        </p:blipFill>
        <p:spPr bwMode="auto">
          <a:xfrm>
            <a:off x="755650" y="188913"/>
            <a:ext cx="2590800" cy="1139825"/>
          </a:xfrm>
          <a:prstGeom prst="rect">
            <a:avLst/>
          </a:prstGeom>
          <a:noFill/>
          <a:ln w="9525">
            <a:noFill/>
            <a:miter lim="800000"/>
            <a:headEnd/>
            <a:tailEnd/>
          </a:ln>
        </p:spPr>
      </p:pic>
      <p:sp>
        <p:nvSpPr>
          <p:cNvPr id="5" name="Rectangle 5"/>
          <p:cNvSpPr>
            <a:spLocks noChangeArrowheads="1"/>
          </p:cNvSpPr>
          <p:nvPr/>
        </p:nvSpPr>
        <p:spPr bwMode="auto">
          <a:xfrm>
            <a:off x="3492500" y="836613"/>
            <a:ext cx="5651500" cy="431800"/>
          </a:xfrm>
          <a:prstGeom prst="rect">
            <a:avLst/>
          </a:prstGeom>
          <a:solidFill>
            <a:srgbClr val="333399"/>
          </a:solidFill>
          <a:ln w="9525">
            <a:noFill/>
            <a:miter lim="800000"/>
            <a:headEnd/>
            <a:tailEnd/>
          </a:ln>
        </p:spPr>
        <p:txBody>
          <a:bodyPr wrap="none" anchor="ctr"/>
          <a:lstStyle/>
          <a:p>
            <a:pPr algn="ctr"/>
            <a:endParaRPr lang="en-US"/>
          </a:p>
        </p:txBody>
      </p:sp>
      <p:sp>
        <p:nvSpPr>
          <p:cNvPr id="7" name="Rectangle 6"/>
          <p:cNvSpPr>
            <a:spLocks noChangeArrowheads="1"/>
          </p:cNvSpPr>
          <p:nvPr/>
        </p:nvSpPr>
        <p:spPr bwMode="auto">
          <a:xfrm>
            <a:off x="0" y="836613"/>
            <a:ext cx="611188" cy="431800"/>
          </a:xfrm>
          <a:prstGeom prst="rect">
            <a:avLst/>
          </a:prstGeom>
          <a:solidFill>
            <a:srgbClr val="333399"/>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395288" y="1484784"/>
            <a:ext cx="8229600" cy="4896544"/>
          </a:xfrm>
        </p:spPr>
        <p:txBody>
          <a:bodyPr>
            <a:normAutofit/>
          </a:bodyPr>
          <a:lstStyle/>
          <a:p>
            <a:pPr algn="ctr" eaLnBrk="1" hangingPunct="1">
              <a:buFontTx/>
              <a:buNone/>
            </a:pPr>
            <a:r>
              <a:rPr lang="en-US" b="1" dirty="0" smtClean="0">
                <a:latin typeface="Calibri" pitchFamily="34" charset="0"/>
              </a:rPr>
              <a:t>Dates for your diaries – </a:t>
            </a:r>
          </a:p>
          <a:p>
            <a:pPr algn="ctr" eaLnBrk="1" hangingPunct="1">
              <a:buFontTx/>
              <a:buNone/>
            </a:pPr>
            <a:r>
              <a:rPr lang="en-US" b="1" dirty="0" smtClean="0">
                <a:latin typeface="Calibri" pitchFamily="34" charset="0"/>
              </a:rPr>
              <a:t>2016 Parish Liaison meeting dates</a:t>
            </a:r>
          </a:p>
          <a:p>
            <a:pPr algn="ctr" eaLnBrk="1" hangingPunct="1">
              <a:buFontTx/>
              <a:buNone/>
            </a:pPr>
            <a:endParaRPr lang="en-US" sz="2400" b="1" dirty="0" smtClean="0">
              <a:latin typeface="Calibri" pitchFamily="34" charset="0"/>
            </a:endParaRPr>
          </a:p>
          <a:p>
            <a:pPr algn="ctr" eaLnBrk="1" hangingPunct="1">
              <a:buFontTx/>
              <a:buNone/>
            </a:pPr>
            <a:r>
              <a:rPr lang="en-US" sz="2300" b="1" dirty="0" smtClean="0">
                <a:latin typeface="Calibri" pitchFamily="34" charset="0"/>
              </a:rPr>
              <a:t>4.45pm for 5.00pm start</a:t>
            </a:r>
          </a:p>
          <a:p>
            <a:pPr algn="ctr" eaLnBrk="1" hangingPunct="1">
              <a:buFontTx/>
              <a:buNone/>
            </a:pPr>
            <a:endParaRPr lang="en-US" sz="2300" b="1" dirty="0" smtClean="0">
              <a:latin typeface="Calibri" pitchFamily="34" charset="0"/>
            </a:endParaRPr>
          </a:p>
          <a:p>
            <a:pPr algn="ctr">
              <a:buNone/>
            </a:pPr>
            <a:endParaRPr lang="en-US" sz="2300" b="1" dirty="0" smtClean="0">
              <a:latin typeface="Calibri" pitchFamily="34" charset="0"/>
            </a:endParaRPr>
          </a:p>
          <a:p>
            <a:pPr algn="ctr">
              <a:buNone/>
            </a:pPr>
            <a:r>
              <a:rPr lang="en-US" sz="2300" b="1" dirty="0" smtClean="0">
                <a:latin typeface="Calibri" pitchFamily="34" charset="0"/>
              </a:rPr>
              <a:t>Wednesday 7 September 2016</a:t>
            </a:r>
          </a:p>
          <a:p>
            <a:pPr algn="ctr">
              <a:buNone/>
            </a:pPr>
            <a:r>
              <a:rPr lang="en-US" sz="2300" b="1" dirty="0" smtClean="0">
                <a:latin typeface="Calibri" pitchFamily="34" charset="0"/>
              </a:rPr>
              <a:t>Wednesday 7 December 2016 </a:t>
            </a:r>
          </a:p>
          <a:p>
            <a:pPr>
              <a:buNone/>
            </a:pPr>
            <a:r>
              <a:rPr lang="en-US" sz="2400" b="1" dirty="0" smtClean="0">
                <a:latin typeface="Calibri" pitchFamily="34" charset="0"/>
              </a:rPr>
              <a:t> </a:t>
            </a:r>
          </a:p>
          <a:p>
            <a:pPr algn="ctr">
              <a:buNone/>
            </a:pPr>
            <a:endParaRPr lang="en-US" b="1" dirty="0" smtClean="0">
              <a:latin typeface="Calibri" pitchFamily="34" charset="0"/>
            </a:endParaRPr>
          </a:p>
          <a:p>
            <a:pPr algn="ctr" eaLnBrk="1" hangingPunct="1">
              <a:buFontTx/>
              <a:buNone/>
            </a:pPr>
            <a:endParaRPr lang="en-US" b="1" dirty="0" smtClean="0">
              <a:latin typeface="Calibri" pitchFamily="34" charset="0"/>
            </a:endParaRPr>
          </a:p>
        </p:txBody>
      </p:sp>
      <p:pic>
        <p:nvPicPr>
          <p:cNvPr id="29699" name="Picture 4" descr="NWLDC_logo"/>
          <p:cNvPicPr>
            <a:picLocks noChangeAspect="1" noChangeArrowheads="1"/>
          </p:cNvPicPr>
          <p:nvPr/>
        </p:nvPicPr>
        <p:blipFill>
          <a:blip r:embed="rId3" cstate="print"/>
          <a:srcRect/>
          <a:stretch>
            <a:fillRect/>
          </a:stretch>
        </p:blipFill>
        <p:spPr bwMode="auto">
          <a:xfrm>
            <a:off x="755650" y="188913"/>
            <a:ext cx="2590800" cy="1139825"/>
          </a:xfrm>
          <a:prstGeom prst="rect">
            <a:avLst/>
          </a:prstGeom>
          <a:noFill/>
          <a:ln w="9525">
            <a:noFill/>
            <a:miter lim="800000"/>
            <a:headEnd/>
            <a:tailEnd/>
          </a:ln>
        </p:spPr>
      </p:pic>
      <p:sp>
        <p:nvSpPr>
          <p:cNvPr id="29700" name="Rectangle 5"/>
          <p:cNvSpPr>
            <a:spLocks noChangeArrowheads="1"/>
          </p:cNvSpPr>
          <p:nvPr/>
        </p:nvSpPr>
        <p:spPr bwMode="auto">
          <a:xfrm>
            <a:off x="3492500" y="836613"/>
            <a:ext cx="5651500" cy="431800"/>
          </a:xfrm>
          <a:prstGeom prst="rect">
            <a:avLst/>
          </a:prstGeom>
          <a:solidFill>
            <a:srgbClr val="333399"/>
          </a:solidFill>
          <a:ln w="9525">
            <a:noFill/>
            <a:miter lim="800000"/>
            <a:headEnd/>
            <a:tailEnd/>
          </a:ln>
        </p:spPr>
        <p:txBody>
          <a:bodyPr wrap="none" anchor="ctr"/>
          <a:lstStyle/>
          <a:p>
            <a:pPr algn="ctr"/>
            <a:endParaRPr lang="en-US"/>
          </a:p>
        </p:txBody>
      </p:sp>
      <p:sp>
        <p:nvSpPr>
          <p:cNvPr id="29701" name="Rectangle 6"/>
          <p:cNvSpPr>
            <a:spLocks noChangeArrowheads="1"/>
          </p:cNvSpPr>
          <p:nvPr/>
        </p:nvSpPr>
        <p:spPr bwMode="auto">
          <a:xfrm>
            <a:off x="0" y="836613"/>
            <a:ext cx="611188" cy="431800"/>
          </a:xfrm>
          <a:prstGeom prst="rect">
            <a:avLst/>
          </a:prstGeom>
          <a:solidFill>
            <a:srgbClr val="333399"/>
          </a:solidFill>
          <a:ln w="9525">
            <a:noFill/>
            <a:miter lim="800000"/>
            <a:headEnd/>
            <a:tailEnd/>
          </a:ln>
        </p:spPr>
        <p:txBody>
          <a:bodyPr wrap="none" anchor="ctr"/>
          <a:lstStyle/>
          <a:p>
            <a:endParaRPr lang="en-US"/>
          </a:p>
        </p:txBody>
      </p:sp>
      <p:sp>
        <p:nvSpPr>
          <p:cNvPr id="29702" name="Text Box 7"/>
          <p:cNvSpPr txBox="1">
            <a:spLocks noChangeArrowheads="1"/>
          </p:cNvSpPr>
          <p:nvPr/>
        </p:nvSpPr>
        <p:spPr bwMode="auto">
          <a:xfrm>
            <a:off x="6443663" y="836613"/>
            <a:ext cx="2447925" cy="366712"/>
          </a:xfrm>
          <a:prstGeom prst="rect">
            <a:avLst/>
          </a:prstGeom>
          <a:noFill/>
          <a:ln w="9525">
            <a:noFill/>
            <a:miter lim="800000"/>
            <a:headEnd/>
            <a:tailEnd/>
          </a:ln>
        </p:spPr>
        <p:txBody>
          <a:bodyPr>
            <a:spAutoFit/>
          </a:bodyPr>
          <a:lstStyle/>
          <a:p>
            <a:pPr>
              <a:spcBef>
                <a:spcPct val="50000"/>
              </a:spcBef>
            </a:pPr>
            <a:r>
              <a:rPr lang="en-GB" b="1">
                <a:solidFill>
                  <a:schemeClr val="bg1"/>
                </a:solidFill>
              </a:rPr>
              <a:t>www.nwleics.gov.uk</a:t>
            </a:r>
            <a:endParaRPr lang="en-US" b="1">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NWLDC_logo"/>
          <p:cNvPicPr>
            <a:picLocks noChangeAspect="1" noChangeArrowheads="1"/>
          </p:cNvPicPr>
          <p:nvPr/>
        </p:nvPicPr>
        <p:blipFill>
          <a:blip r:embed="rId3" cstate="print"/>
          <a:srcRect/>
          <a:stretch>
            <a:fillRect/>
          </a:stretch>
        </p:blipFill>
        <p:spPr bwMode="auto">
          <a:xfrm>
            <a:off x="755650" y="188913"/>
            <a:ext cx="2590800" cy="1139825"/>
          </a:xfrm>
          <a:prstGeom prst="rect">
            <a:avLst/>
          </a:prstGeom>
          <a:noFill/>
          <a:ln w="9525">
            <a:noFill/>
            <a:miter lim="800000"/>
            <a:headEnd/>
            <a:tailEnd/>
          </a:ln>
        </p:spPr>
      </p:pic>
      <p:sp>
        <p:nvSpPr>
          <p:cNvPr id="12291" name="Rectangle 5"/>
          <p:cNvSpPr>
            <a:spLocks noChangeArrowheads="1"/>
          </p:cNvSpPr>
          <p:nvPr/>
        </p:nvSpPr>
        <p:spPr bwMode="auto">
          <a:xfrm>
            <a:off x="3492500" y="836613"/>
            <a:ext cx="5651500" cy="431800"/>
          </a:xfrm>
          <a:prstGeom prst="rect">
            <a:avLst/>
          </a:prstGeom>
          <a:solidFill>
            <a:srgbClr val="333399"/>
          </a:solidFill>
          <a:ln w="9525">
            <a:noFill/>
            <a:miter lim="800000"/>
            <a:headEnd/>
            <a:tailEnd/>
          </a:ln>
        </p:spPr>
        <p:txBody>
          <a:bodyPr wrap="none" anchor="ctr"/>
          <a:lstStyle/>
          <a:p>
            <a:pPr algn="ctr"/>
            <a:endParaRPr lang="en-US">
              <a:solidFill>
                <a:srgbClr val="800080"/>
              </a:solidFill>
            </a:endParaRPr>
          </a:p>
        </p:txBody>
      </p:sp>
      <p:sp>
        <p:nvSpPr>
          <p:cNvPr id="12292" name="Rectangle 6"/>
          <p:cNvSpPr>
            <a:spLocks noChangeArrowheads="1"/>
          </p:cNvSpPr>
          <p:nvPr/>
        </p:nvSpPr>
        <p:spPr bwMode="auto">
          <a:xfrm>
            <a:off x="0" y="836613"/>
            <a:ext cx="611188" cy="431800"/>
          </a:xfrm>
          <a:prstGeom prst="rect">
            <a:avLst/>
          </a:prstGeom>
          <a:solidFill>
            <a:srgbClr val="333399"/>
          </a:solidFill>
          <a:ln w="9525">
            <a:noFill/>
            <a:miter lim="800000"/>
            <a:headEnd/>
            <a:tailEnd/>
          </a:ln>
        </p:spPr>
        <p:txBody>
          <a:bodyPr wrap="none" anchor="ctr"/>
          <a:lstStyle/>
          <a:p>
            <a:endParaRPr lang="en-US"/>
          </a:p>
        </p:txBody>
      </p:sp>
      <p:sp>
        <p:nvSpPr>
          <p:cNvPr id="12293" name="Text Box 7"/>
          <p:cNvSpPr txBox="1">
            <a:spLocks noChangeArrowheads="1"/>
          </p:cNvSpPr>
          <p:nvPr/>
        </p:nvSpPr>
        <p:spPr bwMode="auto">
          <a:xfrm>
            <a:off x="6443663" y="836613"/>
            <a:ext cx="2447925" cy="366712"/>
          </a:xfrm>
          <a:prstGeom prst="rect">
            <a:avLst/>
          </a:prstGeom>
          <a:noFill/>
          <a:ln w="9525">
            <a:noFill/>
            <a:miter lim="800000"/>
            <a:headEnd/>
            <a:tailEnd/>
          </a:ln>
        </p:spPr>
        <p:txBody>
          <a:bodyPr>
            <a:spAutoFit/>
          </a:bodyPr>
          <a:lstStyle/>
          <a:p>
            <a:pPr>
              <a:spcBef>
                <a:spcPct val="50000"/>
              </a:spcBef>
            </a:pPr>
            <a:r>
              <a:rPr lang="en-GB" b="1" dirty="0">
                <a:solidFill>
                  <a:schemeClr val="bg1"/>
                </a:solidFill>
              </a:rPr>
              <a:t>www.nwleics.gov.uk</a:t>
            </a:r>
            <a:endParaRPr lang="en-US" b="1" dirty="0">
              <a:solidFill>
                <a:schemeClr val="bg1"/>
              </a:solidFill>
            </a:endParaRPr>
          </a:p>
        </p:txBody>
      </p:sp>
      <p:sp>
        <p:nvSpPr>
          <p:cNvPr id="7" name="Rectangle 3"/>
          <p:cNvSpPr txBox="1">
            <a:spLocks noChangeArrowheads="1"/>
          </p:cNvSpPr>
          <p:nvPr/>
        </p:nvSpPr>
        <p:spPr bwMode="auto">
          <a:xfrm>
            <a:off x="395288" y="1484313"/>
            <a:ext cx="8353176" cy="4525962"/>
          </a:xfrm>
          <a:prstGeom prst="rect">
            <a:avLst/>
          </a:prstGeom>
          <a:noFill/>
          <a:ln w="9525">
            <a:noFill/>
            <a:miter lim="800000"/>
            <a:headEnd/>
            <a:tailEnd/>
          </a:ln>
        </p:spPr>
        <p:txBody>
          <a:bodyPr/>
          <a:lstStyle/>
          <a:p>
            <a:pPr marL="342900" indent="-342900">
              <a:spcBef>
                <a:spcPct val="20000"/>
              </a:spcBef>
              <a:defRPr/>
            </a:pPr>
            <a:endParaRPr lang="en-US" sz="3200" kern="0" dirty="0">
              <a:latin typeface="+mn-lt"/>
            </a:endParaRPr>
          </a:p>
          <a:p>
            <a:pPr marL="342900" indent="-342900" algn="ctr">
              <a:spcBef>
                <a:spcPct val="20000"/>
              </a:spcBef>
              <a:defRPr/>
            </a:pPr>
            <a:r>
              <a:rPr lang="en-US" sz="3200" b="1" kern="0" dirty="0" smtClean="0">
                <a:latin typeface="Calibri" pitchFamily="34" charset="0"/>
              </a:rPr>
              <a:t>Local Plan update</a:t>
            </a:r>
          </a:p>
          <a:p>
            <a:pPr marL="342900" indent="-342900" algn="ctr">
              <a:spcBef>
                <a:spcPct val="20000"/>
              </a:spcBef>
              <a:defRPr/>
            </a:pPr>
            <a:endParaRPr lang="en-US" sz="3200" b="1" kern="0" dirty="0" smtClean="0">
              <a:latin typeface="Calibri" pitchFamily="34" charset="0"/>
            </a:endParaRPr>
          </a:p>
          <a:p>
            <a:pPr marL="342900" indent="-342900" algn="ctr">
              <a:spcBef>
                <a:spcPct val="20000"/>
              </a:spcBef>
              <a:defRPr/>
            </a:pPr>
            <a:r>
              <a:rPr lang="en-US" sz="3200" b="1" kern="0" dirty="0" smtClean="0">
                <a:latin typeface="Calibri" pitchFamily="34" charset="0"/>
              </a:rPr>
              <a:t>Katie Mills </a:t>
            </a:r>
          </a:p>
          <a:p>
            <a:pPr marL="342900" indent="-342900" algn="ctr">
              <a:spcBef>
                <a:spcPct val="20000"/>
              </a:spcBef>
              <a:defRPr/>
            </a:pPr>
            <a:r>
              <a:rPr lang="en-US" sz="2800" kern="0" dirty="0" smtClean="0">
                <a:latin typeface="Calibri" pitchFamily="34" charset="0"/>
              </a:rPr>
              <a:t>Planning Policy Team Leader </a:t>
            </a:r>
          </a:p>
          <a:p>
            <a:pPr marL="342900" indent="-342900" algn="ctr">
              <a:spcBef>
                <a:spcPct val="20000"/>
              </a:spcBef>
              <a:defRPr/>
            </a:pPr>
            <a:endParaRPr lang="en-US" sz="2800" kern="0" dirty="0">
              <a:latin typeface="Calibri" pitchFamily="34" charset="0"/>
            </a:endParaRPr>
          </a:p>
          <a:p>
            <a:pPr marL="342900" indent="-342900" algn="ctr">
              <a:spcBef>
                <a:spcPct val="20000"/>
              </a:spcBef>
              <a:defRPr/>
            </a:pPr>
            <a:endParaRPr lang="en-US" sz="2800" kern="0" dirty="0">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395288" y="1484784"/>
            <a:ext cx="8229600" cy="4896544"/>
          </a:xfrm>
        </p:spPr>
        <p:txBody>
          <a:bodyPr>
            <a:normAutofit/>
          </a:bodyPr>
          <a:lstStyle/>
          <a:p>
            <a:pPr>
              <a:buNone/>
            </a:pPr>
            <a:endParaRPr lang="en-US" sz="2400" b="1" dirty="0" smtClean="0">
              <a:latin typeface="Calibri" pitchFamily="34" charset="0"/>
            </a:endParaRPr>
          </a:p>
          <a:p>
            <a:pPr algn="ctr">
              <a:buNone/>
            </a:pPr>
            <a:endParaRPr lang="en-US" b="1" dirty="0" smtClean="0">
              <a:latin typeface="Calibri" pitchFamily="34" charset="0"/>
            </a:endParaRPr>
          </a:p>
          <a:p>
            <a:pPr algn="ctr">
              <a:buNone/>
            </a:pPr>
            <a:r>
              <a:rPr lang="en-US" b="1" dirty="0" smtClean="0">
                <a:latin typeface="Calibri" pitchFamily="34" charset="0"/>
              </a:rPr>
              <a:t>Completion of evaluation questionnaires</a:t>
            </a:r>
          </a:p>
          <a:p>
            <a:pPr algn="ctr">
              <a:buNone/>
            </a:pPr>
            <a:endParaRPr lang="en-US" b="1" dirty="0" smtClean="0">
              <a:latin typeface="Calibri" pitchFamily="34" charset="0"/>
            </a:endParaRPr>
          </a:p>
          <a:p>
            <a:pPr algn="ctr">
              <a:buNone/>
            </a:pPr>
            <a:r>
              <a:rPr lang="en-US" b="1" dirty="0" smtClean="0">
                <a:latin typeface="Calibri" pitchFamily="34" charset="0"/>
              </a:rPr>
              <a:t>Meeting close </a:t>
            </a:r>
          </a:p>
          <a:p>
            <a:pPr algn="ctr">
              <a:buNone/>
            </a:pPr>
            <a:endParaRPr lang="en-US" b="1" dirty="0" smtClean="0">
              <a:latin typeface="Calibri" pitchFamily="34" charset="0"/>
            </a:endParaRPr>
          </a:p>
          <a:p>
            <a:pPr algn="ctr" eaLnBrk="1" hangingPunct="1">
              <a:buFontTx/>
              <a:buNone/>
            </a:pPr>
            <a:endParaRPr lang="en-US" b="1" dirty="0" smtClean="0">
              <a:latin typeface="Calibri" pitchFamily="34" charset="0"/>
            </a:endParaRPr>
          </a:p>
        </p:txBody>
      </p:sp>
      <p:pic>
        <p:nvPicPr>
          <p:cNvPr id="29699" name="Picture 4" descr="NWLDC_logo"/>
          <p:cNvPicPr>
            <a:picLocks noChangeAspect="1" noChangeArrowheads="1"/>
          </p:cNvPicPr>
          <p:nvPr/>
        </p:nvPicPr>
        <p:blipFill>
          <a:blip r:embed="rId3" cstate="print"/>
          <a:srcRect/>
          <a:stretch>
            <a:fillRect/>
          </a:stretch>
        </p:blipFill>
        <p:spPr bwMode="auto">
          <a:xfrm>
            <a:off x="755650" y="188913"/>
            <a:ext cx="2590800" cy="1139825"/>
          </a:xfrm>
          <a:prstGeom prst="rect">
            <a:avLst/>
          </a:prstGeom>
          <a:noFill/>
          <a:ln w="9525">
            <a:noFill/>
            <a:miter lim="800000"/>
            <a:headEnd/>
            <a:tailEnd/>
          </a:ln>
        </p:spPr>
      </p:pic>
      <p:sp>
        <p:nvSpPr>
          <p:cNvPr id="29700" name="Rectangle 5"/>
          <p:cNvSpPr>
            <a:spLocks noChangeArrowheads="1"/>
          </p:cNvSpPr>
          <p:nvPr/>
        </p:nvSpPr>
        <p:spPr bwMode="auto">
          <a:xfrm>
            <a:off x="3492500" y="836613"/>
            <a:ext cx="5651500" cy="431800"/>
          </a:xfrm>
          <a:prstGeom prst="rect">
            <a:avLst/>
          </a:prstGeom>
          <a:solidFill>
            <a:srgbClr val="333399"/>
          </a:solidFill>
          <a:ln w="9525">
            <a:noFill/>
            <a:miter lim="800000"/>
            <a:headEnd/>
            <a:tailEnd/>
          </a:ln>
        </p:spPr>
        <p:txBody>
          <a:bodyPr wrap="none" anchor="ctr"/>
          <a:lstStyle/>
          <a:p>
            <a:pPr algn="ctr"/>
            <a:endParaRPr lang="en-US"/>
          </a:p>
        </p:txBody>
      </p:sp>
      <p:sp>
        <p:nvSpPr>
          <p:cNvPr id="29701" name="Rectangle 6"/>
          <p:cNvSpPr>
            <a:spLocks noChangeArrowheads="1"/>
          </p:cNvSpPr>
          <p:nvPr/>
        </p:nvSpPr>
        <p:spPr bwMode="auto">
          <a:xfrm>
            <a:off x="0" y="836613"/>
            <a:ext cx="611188" cy="431800"/>
          </a:xfrm>
          <a:prstGeom prst="rect">
            <a:avLst/>
          </a:prstGeom>
          <a:solidFill>
            <a:srgbClr val="333399"/>
          </a:solidFill>
          <a:ln w="9525">
            <a:noFill/>
            <a:miter lim="800000"/>
            <a:headEnd/>
            <a:tailEnd/>
          </a:ln>
        </p:spPr>
        <p:txBody>
          <a:bodyPr wrap="none" anchor="ctr"/>
          <a:lstStyle/>
          <a:p>
            <a:endParaRPr lang="en-US"/>
          </a:p>
        </p:txBody>
      </p:sp>
      <p:sp>
        <p:nvSpPr>
          <p:cNvPr id="29702" name="Text Box 7"/>
          <p:cNvSpPr txBox="1">
            <a:spLocks noChangeArrowheads="1"/>
          </p:cNvSpPr>
          <p:nvPr/>
        </p:nvSpPr>
        <p:spPr bwMode="auto">
          <a:xfrm>
            <a:off x="6443663" y="836613"/>
            <a:ext cx="2447925" cy="366712"/>
          </a:xfrm>
          <a:prstGeom prst="rect">
            <a:avLst/>
          </a:prstGeom>
          <a:noFill/>
          <a:ln w="9525">
            <a:noFill/>
            <a:miter lim="800000"/>
            <a:headEnd/>
            <a:tailEnd/>
          </a:ln>
        </p:spPr>
        <p:txBody>
          <a:bodyPr>
            <a:spAutoFit/>
          </a:bodyPr>
          <a:lstStyle/>
          <a:p>
            <a:pPr>
              <a:spcBef>
                <a:spcPct val="50000"/>
              </a:spcBef>
            </a:pPr>
            <a:r>
              <a:rPr lang="en-GB" b="1">
                <a:solidFill>
                  <a:schemeClr val="bg1"/>
                </a:solidFill>
              </a:rPr>
              <a:t>www.nwleics.gov.uk</a:t>
            </a:r>
            <a:endParaRPr lang="en-US"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NWLDC_logo"/>
          <p:cNvPicPr>
            <a:picLocks noChangeAspect="1" noChangeArrowheads="1"/>
          </p:cNvPicPr>
          <p:nvPr/>
        </p:nvPicPr>
        <p:blipFill>
          <a:blip r:embed="rId3" cstate="print"/>
          <a:srcRect/>
          <a:stretch>
            <a:fillRect/>
          </a:stretch>
        </p:blipFill>
        <p:spPr bwMode="auto">
          <a:xfrm>
            <a:off x="755650" y="188913"/>
            <a:ext cx="2590800" cy="1139825"/>
          </a:xfrm>
          <a:prstGeom prst="rect">
            <a:avLst/>
          </a:prstGeom>
          <a:noFill/>
          <a:ln w="9525">
            <a:noFill/>
            <a:miter lim="800000"/>
            <a:headEnd/>
            <a:tailEnd/>
          </a:ln>
        </p:spPr>
      </p:pic>
      <p:sp>
        <p:nvSpPr>
          <p:cNvPr id="12291" name="Rectangle 5"/>
          <p:cNvSpPr>
            <a:spLocks noChangeArrowheads="1"/>
          </p:cNvSpPr>
          <p:nvPr/>
        </p:nvSpPr>
        <p:spPr bwMode="auto">
          <a:xfrm>
            <a:off x="3492500" y="836613"/>
            <a:ext cx="5651500" cy="431800"/>
          </a:xfrm>
          <a:prstGeom prst="rect">
            <a:avLst/>
          </a:prstGeom>
          <a:solidFill>
            <a:srgbClr val="333399"/>
          </a:solidFill>
          <a:ln w="9525">
            <a:noFill/>
            <a:miter lim="800000"/>
            <a:headEnd/>
            <a:tailEnd/>
          </a:ln>
        </p:spPr>
        <p:txBody>
          <a:bodyPr wrap="none" anchor="ctr"/>
          <a:lstStyle/>
          <a:p>
            <a:pPr algn="ctr"/>
            <a:endParaRPr lang="en-US">
              <a:solidFill>
                <a:srgbClr val="800080"/>
              </a:solidFill>
            </a:endParaRPr>
          </a:p>
        </p:txBody>
      </p:sp>
      <p:sp>
        <p:nvSpPr>
          <p:cNvPr id="12292" name="Rectangle 6"/>
          <p:cNvSpPr>
            <a:spLocks noChangeArrowheads="1"/>
          </p:cNvSpPr>
          <p:nvPr/>
        </p:nvSpPr>
        <p:spPr bwMode="auto">
          <a:xfrm>
            <a:off x="0" y="836613"/>
            <a:ext cx="611188" cy="431800"/>
          </a:xfrm>
          <a:prstGeom prst="rect">
            <a:avLst/>
          </a:prstGeom>
          <a:solidFill>
            <a:srgbClr val="333399"/>
          </a:solidFill>
          <a:ln w="9525">
            <a:noFill/>
            <a:miter lim="800000"/>
            <a:headEnd/>
            <a:tailEnd/>
          </a:ln>
        </p:spPr>
        <p:txBody>
          <a:bodyPr wrap="none" anchor="ctr"/>
          <a:lstStyle/>
          <a:p>
            <a:endParaRPr lang="en-US"/>
          </a:p>
        </p:txBody>
      </p:sp>
      <p:sp>
        <p:nvSpPr>
          <p:cNvPr id="12293" name="Text Box 7"/>
          <p:cNvSpPr txBox="1">
            <a:spLocks noChangeArrowheads="1"/>
          </p:cNvSpPr>
          <p:nvPr/>
        </p:nvSpPr>
        <p:spPr bwMode="auto">
          <a:xfrm>
            <a:off x="6443663" y="836613"/>
            <a:ext cx="2447925" cy="366712"/>
          </a:xfrm>
          <a:prstGeom prst="rect">
            <a:avLst/>
          </a:prstGeom>
          <a:noFill/>
          <a:ln w="9525">
            <a:noFill/>
            <a:miter lim="800000"/>
            <a:headEnd/>
            <a:tailEnd/>
          </a:ln>
        </p:spPr>
        <p:txBody>
          <a:bodyPr>
            <a:spAutoFit/>
          </a:bodyPr>
          <a:lstStyle/>
          <a:p>
            <a:pPr>
              <a:spcBef>
                <a:spcPct val="50000"/>
              </a:spcBef>
            </a:pPr>
            <a:r>
              <a:rPr lang="en-GB" b="1" dirty="0">
                <a:solidFill>
                  <a:schemeClr val="bg1"/>
                </a:solidFill>
              </a:rPr>
              <a:t>www.nwleics.gov.uk</a:t>
            </a:r>
            <a:endParaRPr lang="en-US" b="1" dirty="0">
              <a:solidFill>
                <a:schemeClr val="bg1"/>
              </a:solidFill>
            </a:endParaRPr>
          </a:p>
        </p:txBody>
      </p:sp>
      <p:sp>
        <p:nvSpPr>
          <p:cNvPr id="7" name="Rectangle 3"/>
          <p:cNvSpPr txBox="1">
            <a:spLocks noChangeArrowheads="1"/>
          </p:cNvSpPr>
          <p:nvPr/>
        </p:nvSpPr>
        <p:spPr bwMode="auto">
          <a:xfrm>
            <a:off x="395288" y="1484313"/>
            <a:ext cx="8353176" cy="4525962"/>
          </a:xfrm>
          <a:prstGeom prst="rect">
            <a:avLst/>
          </a:prstGeom>
          <a:noFill/>
          <a:ln w="9525">
            <a:noFill/>
            <a:miter lim="800000"/>
            <a:headEnd/>
            <a:tailEnd/>
          </a:ln>
        </p:spPr>
        <p:txBody>
          <a:bodyPr/>
          <a:lstStyle/>
          <a:p>
            <a:pPr marL="342900" indent="-342900" algn="ctr">
              <a:spcBef>
                <a:spcPct val="20000"/>
              </a:spcBef>
              <a:defRPr/>
            </a:pPr>
            <a:r>
              <a:rPr lang="en-US" sz="3200" b="1" kern="0" dirty="0" smtClean="0">
                <a:latin typeface="Calibri" pitchFamily="34" charset="0"/>
              </a:rPr>
              <a:t>Training/workshop update </a:t>
            </a:r>
          </a:p>
          <a:p>
            <a:pPr marL="342900" indent="-342900" algn="ctr">
              <a:spcBef>
                <a:spcPct val="20000"/>
              </a:spcBef>
              <a:defRPr/>
            </a:pPr>
            <a:r>
              <a:rPr lang="en-US" sz="3200" b="1" kern="0" dirty="0" smtClean="0">
                <a:latin typeface="Calibri" pitchFamily="34" charset="0"/>
              </a:rPr>
              <a:t>Section 106 &amp; Community Infrastructure Levy</a:t>
            </a:r>
          </a:p>
          <a:p>
            <a:pPr marL="342900" indent="-342900" algn="ctr">
              <a:spcBef>
                <a:spcPct val="20000"/>
              </a:spcBef>
              <a:defRPr/>
            </a:pPr>
            <a:endParaRPr lang="en-US" sz="3200" b="1" kern="0" dirty="0" smtClean="0">
              <a:latin typeface="Calibri" pitchFamily="34" charset="0"/>
            </a:endParaRPr>
          </a:p>
          <a:p>
            <a:pPr marL="342900" indent="-342900" algn="ctr">
              <a:spcBef>
                <a:spcPct val="20000"/>
              </a:spcBef>
              <a:defRPr/>
            </a:pPr>
            <a:r>
              <a:rPr lang="en-US" sz="3200" kern="0" dirty="0" smtClean="0">
                <a:latin typeface="Calibri" pitchFamily="34" charset="0"/>
              </a:rPr>
              <a:t>16 June 2016 - 6pm at</a:t>
            </a:r>
          </a:p>
          <a:p>
            <a:pPr marL="342900" indent="-342900" algn="ctr">
              <a:spcBef>
                <a:spcPct val="20000"/>
              </a:spcBef>
              <a:defRPr/>
            </a:pPr>
            <a:r>
              <a:rPr lang="en-US" sz="3200" kern="0" dirty="0" smtClean="0">
                <a:latin typeface="Calibri" pitchFamily="34" charset="0"/>
              </a:rPr>
              <a:t>the council offices, Coalville</a:t>
            </a:r>
          </a:p>
          <a:p>
            <a:pPr marL="342900" indent="-342900" algn="ctr">
              <a:spcBef>
                <a:spcPct val="20000"/>
              </a:spcBef>
              <a:defRPr/>
            </a:pPr>
            <a:r>
              <a:rPr lang="en-US" sz="3200" b="1" kern="0" dirty="0" smtClean="0">
                <a:latin typeface="Calibri" pitchFamily="34" charset="0"/>
              </a:rPr>
              <a:t> </a:t>
            </a:r>
          </a:p>
          <a:p>
            <a:pPr marL="342900" indent="-342900" algn="ctr">
              <a:spcBef>
                <a:spcPct val="20000"/>
              </a:spcBef>
              <a:defRPr/>
            </a:pPr>
            <a:r>
              <a:rPr lang="en-US" sz="3200" b="1" kern="0" dirty="0" smtClean="0">
                <a:latin typeface="Calibri" pitchFamily="34" charset="0"/>
              </a:rPr>
              <a:t>Catherine Ridgway</a:t>
            </a:r>
          </a:p>
          <a:p>
            <a:pPr marL="342900" indent="-342900" algn="ctr">
              <a:spcBef>
                <a:spcPct val="20000"/>
              </a:spcBef>
              <a:defRPr/>
            </a:pPr>
            <a:r>
              <a:rPr lang="en-US" sz="2800" kern="0" dirty="0" smtClean="0">
                <a:latin typeface="Calibri" pitchFamily="34" charset="0"/>
              </a:rPr>
              <a:t>Community Focus Officer   </a:t>
            </a:r>
          </a:p>
          <a:p>
            <a:pPr marL="342900" indent="-342900" algn="ctr">
              <a:spcBef>
                <a:spcPct val="20000"/>
              </a:spcBef>
              <a:defRPr/>
            </a:pPr>
            <a:endParaRPr lang="en-US" sz="2800" kern="0" dirty="0">
              <a:latin typeface="Calibri" pitchFamily="34" charset="0"/>
            </a:endParaRPr>
          </a:p>
          <a:p>
            <a:pPr marL="342900" indent="-342900" algn="ctr">
              <a:spcBef>
                <a:spcPct val="20000"/>
              </a:spcBef>
              <a:defRPr/>
            </a:pPr>
            <a:endParaRPr lang="en-US" sz="2800" kern="0" dirty="0">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NWLDC_logo"/>
          <p:cNvPicPr>
            <a:picLocks noChangeAspect="1" noChangeArrowheads="1"/>
          </p:cNvPicPr>
          <p:nvPr/>
        </p:nvPicPr>
        <p:blipFill>
          <a:blip r:embed="rId3" cstate="print"/>
          <a:srcRect/>
          <a:stretch>
            <a:fillRect/>
          </a:stretch>
        </p:blipFill>
        <p:spPr bwMode="auto">
          <a:xfrm>
            <a:off x="755650" y="188913"/>
            <a:ext cx="2590800" cy="1139825"/>
          </a:xfrm>
          <a:prstGeom prst="rect">
            <a:avLst/>
          </a:prstGeom>
          <a:noFill/>
          <a:ln w="9525">
            <a:noFill/>
            <a:miter lim="800000"/>
            <a:headEnd/>
            <a:tailEnd/>
          </a:ln>
        </p:spPr>
      </p:pic>
      <p:sp>
        <p:nvSpPr>
          <p:cNvPr id="12291" name="Rectangle 5"/>
          <p:cNvSpPr>
            <a:spLocks noChangeArrowheads="1"/>
          </p:cNvSpPr>
          <p:nvPr/>
        </p:nvSpPr>
        <p:spPr bwMode="auto">
          <a:xfrm>
            <a:off x="3492500" y="836613"/>
            <a:ext cx="5651500" cy="431800"/>
          </a:xfrm>
          <a:prstGeom prst="rect">
            <a:avLst/>
          </a:prstGeom>
          <a:solidFill>
            <a:srgbClr val="333399"/>
          </a:solidFill>
          <a:ln w="9525">
            <a:noFill/>
            <a:miter lim="800000"/>
            <a:headEnd/>
            <a:tailEnd/>
          </a:ln>
        </p:spPr>
        <p:txBody>
          <a:bodyPr wrap="none" anchor="ctr"/>
          <a:lstStyle/>
          <a:p>
            <a:pPr algn="ctr"/>
            <a:endParaRPr lang="en-US">
              <a:solidFill>
                <a:srgbClr val="800080"/>
              </a:solidFill>
            </a:endParaRPr>
          </a:p>
        </p:txBody>
      </p:sp>
      <p:sp>
        <p:nvSpPr>
          <p:cNvPr id="12292" name="Rectangle 6"/>
          <p:cNvSpPr>
            <a:spLocks noChangeArrowheads="1"/>
          </p:cNvSpPr>
          <p:nvPr/>
        </p:nvSpPr>
        <p:spPr bwMode="auto">
          <a:xfrm>
            <a:off x="0" y="836613"/>
            <a:ext cx="611188" cy="431800"/>
          </a:xfrm>
          <a:prstGeom prst="rect">
            <a:avLst/>
          </a:prstGeom>
          <a:solidFill>
            <a:srgbClr val="333399"/>
          </a:solidFill>
          <a:ln w="9525">
            <a:noFill/>
            <a:miter lim="800000"/>
            <a:headEnd/>
            <a:tailEnd/>
          </a:ln>
        </p:spPr>
        <p:txBody>
          <a:bodyPr wrap="none" anchor="ctr"/>
          <a:lstStyle/>
          <a:p>
            <a:endParaRPr lang="en-US"/>
          </a:p>
        </p:txBody>
      </p:sp>
      <p:sp>
        <p:nvSpPr>
          <p:cNvPr id="12293" name="Text Box 7"/>
          <p:cNvSpPr txBox="1">
            <a:spLocks noChangeArrowheads="1"/>
          </p:cNvSpPr>
          <p:nvPr/>
        </p:nvSpPr>
        <p:spPr bwMode="auto">
          <a:xfrm>
            <a:off x="6443663" y="836613"/>
            <a:ext cx="2447925" cy="366712"/>
          </a:xfrm>
          <a:prstGeom prst="rect">
            <a:avLst/>
          </a:prstGeom>
          <a:noFill/>
          <a:ln w="9525">
            <a:noFill/>
            <a:miter lim="800000"/>
            <a:headEnd/>
            <a:tailEnd/>
          </a:ln>
        </p:spPr>
        <p:txBody>
          <a:bodyPr>
            <a:spAutoFit/>
          </a:bodyPr>
          <a:lstStyle/>
          <a:p>
            <a:pPr>
              <a:spcBef>
                <a:spcPct val="50000"/>
              </a:spcBef>
            </a:pPr>
            <a:r>
              <a:rPr lang="en-GB" b="1" dirty="0">
                <a:solidFill>
                  <a:schemeClr val="bg1"/>
                </a:solidFill>
              </a:rPr>
              <a:t>www.nwleics.gov.uk</a:t>
            </a:r>
            <a:endParaRPr lang="en-US" b="1" dirty="0">
              <a:solidFill>
                <a:schemeClr val="bg1"/>
              </a:solidFill>
            </a:endParaRPr>
          </a:p>
        </p:txBody>
      </p:sp>
      <p:sp>
        <p:nvSpPr>
          <p:cNvPr id="7" name="Rectangle 3"/>
          <p:cNvSpPr txBox="1">
            <a:spLocks noChangeArrowheads="1"/>
          </p:cNvSpPr>
          <p:nvPr/>
        </p:nvSpPr>
        <p:spPr bwMode="auto">
          <a:xfrm>
            <a:off x="395288" y="1484313"/>
            <a:ext cx="8353176" cy="4525962"/>
          </a:xfrm>
          <a:prstGeom prst="rect">
            <a:avLst/>
          </a:prstGeom>
          <a:noFill/>
          <a:ln w="9525">
            <a:noFill/>
            <a:miter lim="800000"/>
            <a:headEnd/>
            <a:tailEnd/>
          </a:ln>
        </p:spPr>
        <p:txBody>
          <a:bodyPr/>
          <a:lstStyle/>
          <a:p>
            <a:pPr marL="342900" indent="-342900" algn="ctr">
              <a:spcBef>
                <a:spcPct val="20000"/>
              </a:spcBef>
              <a:defRPr/>
            </a:pPr>
            <a:endParaRPr lang="en-US" sz="3200" b="1" kern="0" dirty="0" smtClean="0">
              <a:latin typeface="Calibri" pitchFamily="34" charset="0"/>
            </a:endParaRPr>
          </a:p>
          <a:p>
            <a:pPr marL="342900" indent="-342900" algn="ctr">
              <a:spcBef>
                <a:spcPct val="20000"/>
              </a:spcBef>
              <a:defRPr/>
            </a:pPr>
            <a:r>
              <a:rPr lang="en-US" sz="3200" b="1" kern="0" dirty="0" smtClean="0">
                <a:latin typeface="Calibri" pitchFamily="34" charset="0"/>
              </a:rPr>
              <a:t>Multi vehicle activated signs</a:t>
            </a:r>
          </a:p>
          <a:p>
            <a:pPr marL="342900" indent="-342900" algn="ctr">
              <a:spcBef>
                <a:spcPct val="20000"/>
              </a:spcBef>
              <a:defRPr/>
            </a:pPr>
            <a:r>
              <a:rPr lang="en-US" sz="3200" kern="0" dirty="0" smtClean="0">
                <a:latin typeface="Calibri" pitchFamily="34" charset="0"/>
              </a:rPr>
              <a:t>Mike Crowe </a:t>
            </a:r>
          </a:p>
          <a:p>
            <a:pPr marL="342900" indent="-342900" algn="ctr">
              <a:spcBef>
                <a:spcPct val="20000"/>
              </a:spcBef>
              <a:defRPr/>
            </a:pPr>
            <a:r>
              <a:rPr lang="en-US" sz="3200" kern="0" dirty="0" err="1" smtClean="0">
                <a:latin typeface="Calibri" pitchFamily="34" charset="0"/>
              </a:rPr>
              <a:t>Westcotec</a:t>
            </a:r>
            <a:endParaRPr lang="en-US" sz="3200" kern="0" dirty="0" smtClean="0">
              <a:latin typeface="Calibri" pitchFamily="34" charset="0"/>
            </a:endParaRPr>
          </a:p>
          <a:p>
            <a:pPr marL="342900" indent="-342900" algn="ctr">
              <a:spcBef>
                <a:spcPct val="20000"/>
              </a:spcBef>
              <a:defRPr/>
            </a:pPr>
            <a:r>
              <a:rPr lang="en-US" sz="3200" kern="0" dirty="0" smtClean="0">
                <a:latin typeface="Calibri" pitchFamily="34" charset="0"/>
              </a:rPr>
              <a:t>and</a:t>
            </a:r>
          </a:p>
          <a:p>
            <a:pPr marL="342900" indent="-342900" algn="ctr">
              <a:spcBef>
                <a:spcPct val="20000"/>
              </a:spcBef>
              <a:defRPr/>
            </a:pPr>
            <a:r>
              <a:rPr lang="en-US" sz="3200" kern="0" dirty="0" smtClean="0">
                <a:latin typeface="Calibri" pitchFamily="34" charset="0"/>
              </a:rPr>
              <a:t>Lee Quincy </a:t>
            </a:r>
          </a:p>
          <a:p>
            <a:pPr marL="342900" indent="-342900" algn="ctr">
              <a:spcBef>
                <a:spcPct val="20000"/>
              </a:spcBef>
              <a:defRPr/>
            </a:pPr>
            <a:r>
              <a:rPr lang="en-US" sz="3200" kern="0" dirty="0" smtClean="0">
                <a:latin typeface="Calibri" pitchFamily="34" charset="0"/>
              </a:rPr>
              <a:t>Leicestershire County Council </a:t>
            </a:r>
          </a:p>
          <a:p>
            <a:pPr marL="342900" indent="-342900" algn="ctr">
              <a:spcBef>
                <a:spcPct val="20000"/>
              </a:spcBef>
              <a:defRPr/>
            </a:pPr>
            <a:endParaRPr lang="en-US" sz="3200" b="1" kern="0" dirty="0" smtClean="0">
              <a:latin typeface="Calibri" pitchFamily="34" charset="0"/>
            </a:endParaRPr>
          </a:p>
          <a:p>
            <a:pPr marL="342900" indent="-342900" algn="ctr">
              <a:spcBef>
                <a:spcPct val="20000"/>
              </a:spcBef>
              <a:defRPr/>
            </a:pPr>
            <a:endParaRPr lang="en-US" sz="2800" kern="0" dirty="0">
              <a:latin typeface="Calibri" pitchFamily="34" charset="0"/>
            </a:endParaRPr>
          </a:p>
          <a:p>
            <a:pPr marL="342900" indent="-342900" algn="ctr">
              <a:spcBef>
                <a:spcPct val="20000"/>
              </a:spcBef>
              <a:defRPr/>
            </a:pPr>
            <a:endParaRPr lang="en-US" sz="2800" kern="0" dirty="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NWLDC_logo"/>
          <p:cNvPicPr>
            <a:picLocks noChangeAspect="1" noChangeArrowheads="1"/>
          </p:cNvPicPr>
          <p:nvPr/>
        </p:nvPicPr>
        <p:blipFill>
          <a:blip r:embed="rId3" cstate="print"/>
          <a:srcRect/>
          <a:stretch>
            <a:fillRect/>
          </a:stretch>
        </p:blipFill>
        <p:spPr bwMode="auto">
          <a:xfrm>
            <a:off x="755650" y="188913"/>
            <a:ext cx="2590800" cy="1139825"/>
          </a:xfrm>
          <a:prstGeom prst="rect">
            <a:avLst/>
          </a:prstGeom>
          <a:noFill/>
          <a:ln w="9525">
            <a:noFill/>
            <a:miter lim="800000"/>
            <a:headEnd/>
            <a:tailEnd/>
          </a:ln>
        </p:spPr>
      </p:pic>
      <p:sp>
        <p:nvSpPr>
          <p:cNvPr id="12291" name="Rectangle 5"/>
          <p:cNvSpPr>
            <a:spLocks noChangeArrowheads="1"/>
          </p:cNvSpPr>
          <p:nvPr/>
        </p:nvSpPr>
        <p:spPr bwMode="auto">
          <a:xfrm>
            <a:off x="3492500" y="836613"/>
            <a:ext cx="5651500" cy="431800"/>
          </a:xfrm>
          <a:prstGeom prst="rect">
            <a:avLst/>
          </a:prstGeom>
          <a:solidFill>
            <a:srgbClr val="333399"/>
          </a:solidFill>
          <a:ln w="9525">
            <a:noFill/>
            <a:miter lim="800000"/>
            <a:headEnd/>
            <a:tailEnd/>
          </a:ln>
        </p:spPr>
        <p:txBody>
          <a:bodyPr wrap="none" anchor="ctr"/>
          <a:lstStyle/>
          <a:p>
            <a:pPr algn="ctr"/>
            <a:endParaRPr lang="en-US">
              <a:solidFill>
                <a:srgbClr val="800080"/>
              </a:solidFill>
            </a:endParaRPr>
          </a:p>
        </p:txBody>
      </p:sp>
      <p:sp>
        <p:nvSpPr>
          <p:cNvPr id="12292" name="Rectangle 6"/>
          <p:cNvSpPr>
            <a:spLocks noChangeArrowheads="1"/>
          </p:cNvSpPr>
          <p:nvPr/>
        </p:nvSpPr>
        <p:spPr bwMode="auto">
          <a:xfrm>
            <a:off x="0" y="836613"/>
            <a:ext cx="611188" cy="431800"/>
          </a:xfrm>
          <a:prstGeom prst="rect">
            <a:avLst/>
          </a:prstGeom>
          <a:solidFill>
            <a:srgbClr val="333399"/>
          </a:solidFill>
          <a:ln w="9525">
            <a:noFill/>
            <a:miter lim="800000"/>
            <a:headEnd/>
            <a:tailEnd/>
          </a:ln>
        </p:spPr>
        <p:txBody>
          <a:bodyPr wrap="none" anchor="ctr"/>
          <a:lstStyle/>
          <a:p>
            <a:endParaRPr lang="en-US"/>
          </a:p>
        </p:txBody>
      </p:sp>
      <p:sp>
        <p:nvSpPr>
          <p:cNvPr id="12293" name="Text Box 7"/>
          <p:cNvSpPr txBox="1">
            <a:spLocks noChangeArrowheads="1"/>
          </p:cNvSpPr>
          <p:nvPr/>
        </p:nvSpPr>
        <p:spPr bwMode="auto">
          <a:xfrm>
            <a:off x="6443663" y="836613"/>
            <a:ext cx="2447925" cy="366712"/>
          </a:xfrm>
          <a:prstGeom prst="rect">
            <a:avLst/>
          </a:prstGeom>
          <a:noFill/>
          <a:ln w="9525">
            <a:noFill/>
            <a:miter lim="800000"/>
            <a:headEnd/>
            <a:tailEnd/>
          </a:ln>
        </p:spPr>
        <p:txBody>
          <a:bodyPr>
            <a:spAutoFit/>
          </a:bodyPr>
          <a:lstStyle/>
          <a:p>
            <a:pPr>
              <a:spcBef>
                <a:spcPct val="50000"/>
              </a:spcBef>
            </a:pPr>
            <a:r>
              <a:rPr lang="en-GB" b="1" dirty="0">
                <a:solidFill>
                  <a:schemeClr val="bg1"/>
                </a:solidFill>
              </a:rPr>
              <a:t>www.nwleics.gov.uk</a:t>
            </a:r>
            <a:endParaRPr lang="en-US" b="1" dirty="0">
              <a:solidFill>
                <a:schemeClr val="bg1"/>
              </a:solidFill>
            </a:endParaRPr>
          </a:p>
        </p:txBody>
      </p:sp>
      <p:sp>
        <p:nvSpPr>
          <p:cNvPr id="7" name="Rectangle 3"/>
          <p:cNvSpPr txBox="1">
            <a:spLocks noChangeArrowheads="1"/>
          </p:cNvSpPr>
          <p:nvPr/>
        </p:nvSpPr>
        <p:spPr bwMode="auto">
          <a:xfrm>
            <a:off x="395288" y="1484313"/>
            <a:ext cx="8353176" cy="4525962"/>
          </a:xfrm>
          <a:prstGeom prst="rect">
            <a:avLst/>
          </a:prstGeom>
          <a:noFill/>
          <a:ln w="9525">
            <a:noFill/>
            <a:miter lim="800000"/>
            <a:headEnd/>
            <a:tailEnd/>
          </a:ln>
        </p:spPr>
        <p:txBody>
          <a:bodyPr/>
          <a:lstStyle/>
          <a:p>
            <a:pPr marL="342900" indent="-342900" algn="ctr">
              <a:spcBef>
                <a:spcPct val="20000"/>
              </a:spcBef>
              <a:defRPr/>
            </a:pPr>
            <a:endParaRPr lang="en-US" sz="3200" b="1" kern="0" dirty="0" smtClean="0">
              <a:latin typeface="Calibri" pitchFamily="34" charset="0"/>
            </a:endParaRPr>
          </a:p>
          <a:p>
            <a:pPr marL="342900" indent="-342900" algn="ctr">
              <a:spcBef>
                <a:spcPct val="20000"/>
              </a:spcBef>
              <a:defRPr/>
            </a:pPr>
            <a:r>
              <a:rPr lang="en-US" sz="3200" b="1" kern="0" dirty="0" smtClean="0">
                <a:latin typeface="Calibri" pitchFamily="34" charset="0"/>
              </a:rPr>
              <a:t>Parish Community Resilience Plans</a:t>
            </a:r>
          </a:p>
          <a:p>
            <a:pPr marL="342900" indent="-342900" algn="ctr">
              <a:spcBef>
                <a:spcPct val="20000"/>
              </a:spcBef>
              <a:defRPr/>
            </a:pPr>
            <a:endParaRPr lang="en-US" sz="3200" b="1" kern="0" dirty="0" smtClean="0">
              <a:latin typeface="Calibri" pitchFamily="34" charset="0"/>
            </a:endParaRPr>
          </a:p>
          <a:p>
            <a:pPr marL="342900" indent="-342900" algn="ctr">
              <a:spcBef>
                <a:spcPct val="20000"/>
              </a:spcBef>
              <a:defRPr/>
            </a:pPr>
            <a:r>
              <a:rPr lang="en-US" sz="3200" kern="0" dirty="0" smtClean="0">
                <a:latin typeface="Calibri" pitchFamily="34" charset="0"/>
              </a:rPr>
              <a:t>John Brown</a:t>
            </a:r>
          </a:p>
          <a:p>
            <a:pPr marL="342900" indent="-342900" algn="ctr">
              <a:spcBef>
                <a:spcPct val="20000"/>
              </a:spcBef>
              <a:defRPr/>
            </a:pPr>
            <a:r>
              <a:rPr lang="en-US" sz="3200" kern="0" dirty="0" smtClean="0">
                <a:latin typeface="Calibri" pitchFamily="34" charset="0"/>
              </a:rPr>
              <a:t>Civil Contingencies Officer</a:t>
            </a:r>
          </a:p>
          <a:p>
            <a:pPr marL="342900" indent="-342900" algn="ctr">
              <a:spcBef>
                <a:spcPct val="20000"/>
              </a:spcBef>
              <a:defRPr/>
            </a:pPr>
            <a:r>
              <a:rPr lang="en-US" sz="3200" kern="0" dirty="0" smtClean="0">
                <a:latin typeface="Calibri" pitchFamily="34" charset="0"/>
              </a:rPr>
              <a:t>NWLDC </a:t>
            </a:r>
          </a:p>
          <a:p>
            <a:pPr marL="342900" indent="-342900" algn="ctr">
              <a:spcBef>
                <a:spcPct val="20000"/>
              </a:spcBef>
              <a:defRPr/>
            </a:pPr>
            <a:endParaRPr lang="en-US" sz="3200" b="1" kern="0" dirty="0" smtClean="0">
              <a:latin typeface="Calibri" pitchFamily="34" charset="0"/>
            </a:endParaRPr>
          </a:p>
          <a:p>
            <a:pPr marL="342900" indent="-342900" algn="ctr">
              <a:spcBef>
                <a:spcPct val="20000"/>
              </a:spcBef>
              <a:defRPr/>
            </a:pPr>
            <a:endParaRPr lang="en-US" sz="2800" kern="0" dirty="0">
              <a:latin typeface="Calibri" pitchFamily="34" charset="0"/>
            </a:endParaRPr>
          </a:p>
          <a:p>
            <a:pPr marL="342900" indent="-342900" algn="ctr">
              <a:spcBef>
                <a:spcPct val="20000"/>
              </a:spcBef>
              <a:defRPr/>
            </a:pPr>
            <a:endParaRPr lang="en-US" sz="2800" kern="0" dirty="0">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NWLDC_logo"/>
          <p:cNvPicPr>
            <a:picLocks noChangeAspect="1" noChangeArrowheads="1"/>
          </p:cNvPicPr>
          <p:nvPr/>
        </p:nvPicPr>
        <p:blipFill>
          <a:blip r:embed="rId3" cstate="print"/>
          <a:srcRect/>
          <a:stretch>
            <a:fillRect/>
          </a:stretch>
        </p:blipFill>
        <p:spPr bwMode="auto">
          <a:xfrm>
            <a:off x="755650" y="188913"/>
            <a:ext cx="2590800" cy="1139825"/>
          </a:xfrm>
          <a:prstGeom prst="rect">
            <a:avLst/>
          </a:prstGeom>
          <a:noFill/>
          <a:ln w="9525">
            <a:noFill/>
            <a:miter lim="800000"/>
            <a:headEnd/>
            <a:tailEnd/>
          </a:ln>
        </p:spPr>
      </p:pic>
      <p:sp>
        <p:nvSpPr>
          <p:cNvPr id="12291" name="Rectangle 5"/>
          <p:cNvSpPr>
            <a:spLocks noChangeArrowheads="1"/>
          </p:cNvSpPr>
          <p:nvPr/>
        </p:nvSpPr>
        <p:spPr bwMode="auto">
          <a:xfrm>
            <a:off x="3492500" y="836613"/>
            <a:ext cx="5651500" cy="431800"/>
          </a:xfrm>
          <a:prstGeom prst="rect">
            <a:avLst/>
          </a:prstGeom>
          <a:solidFill>
            <a:srgbClr val="333399"/>
          </a:solidFill>
          <a:ln w="9525">
            <a:noFill/>
            <a:miter lim="800000"/>
            <a:headEnd/>
            <a:tailEnd/>
          </a:ln>
        </p:spPr>
        <p:txBody>
          <a:bodyPr wrap="none" anchor="ctr"/>
          <a:lstStyle/>
          <a:p>
            <a:pPr algn="ctr"/>
            <a:endParaRPr lang="en-US">
              <a:solidFill>
                <a:srgbClr val="800080"/>
              </a:solidFill>
            </a:endParaRPr>
          </a:p>
        </p:txBody>
      </p:sp>
      <p:sp>
        <p:nvSpPr>
          <p:cNvPr id="12292" name="Rectangle 6"/>
          <p:cNvSpPr>
            <a:spLocks noChangeArrowheads="1"/>
          </p:cNvSpPr>
          <p:nvPr/>
        </p:nvSpPr>
        <p:spPr bwMode="auto">
          <a:xfrm>
            <a:off x="0" y="836613"/>
            <a:ext cx="611188" cy="431800"/>
          </a:xfrm>
          <a:prstGeom prst="rect">
            <a:avLst/>
          </a:prstGeom>
          <a:solidFill>
            <a:srgbClr val="333399"/>
          </a:solidFill>
          <a:ln w="9525">
            <a:noFill/>
            <a:miter lim="800000"/>
            <a:headEnd/>
            <a:tailEnd/>
          </a:ln>
        </p:spPr>
        <p:txBody>
          <a:bodyPr wrap="none" anchor="ctr"/>
          <a:lstStyle/>
          <a:p>
            <a:endParaRPr lang="en-US"/>
          </a:p>
        </p:txBody>
      </p:sp>
      <p:sp>
        <p:nvSpPr>
          <p:cNvPr id="12293" name="Text Box 7"/>
          <p:cNvSpPr txBox="1">
            <a:spLocks noChangeArrowheads="1"/>
          </p:cNvSpPr>
          <p:nvPr/>
        </p:nvSpPr>
        <p:spPr bwMode="auto">
          <a:xfrm>
            <a:off x="6443663" y="836613"/>
            <a:ext cx="2447925" cy="366712"/>
          </a:xfrm>
          <a:prstGeom prst="rect">
            <a:avLst/>
          </a:prstGeom>
          <a:noFill/>
          <a:ln w="9525">
            <a:noFill/>
            <a:miter lim="800000"/>
            <a:headEnd/>
            <a:tailEnd/>
          </a:ln>
        </p:spPr>
        <p:txBody>
          <a:bodyPr>
            <a:spAutoFit/>
          </a:bodyPr>
          <a:lstStyle/>
          <a:p>
            <a:pPr>
              <a:spcBef>
                <a:spcPct val="50000"/>
              </a:spcBef>
            </a:pPr>
            <a:r>
              <a:rPr lang="en-GB" b="1" dirty="0">
                <a:solidFill>
                  <a:schemeClr val="bg1"/>
                </a:solidFill>
              </a:rPr>
              <a:t>www.nwleics.gov.uk</a:t>
            </a:r>
            <a:endParaRPr lang="en-US" b="1" dirty="0">
              <a:solidFill>
                <a:schemeClr val="bg1"/>
              </a:solidFill>
            </a:endParaRPr>
          </a:p>
        </p:txBody>
      </p:sp>
      <p:sp>
        <p:nvSpPr>
          <p:cNvPr id="7" name="Rectangle 3"/>
          <p:cNvSpPr txBox="1">
            <a:spLocks noChangeArrowheads="1"/>
          </p:cNvSpPr>
          <p:nvPr/>
        </p:nvSpPr>
        <p:spPr bwMode="auto">
          <a:xfrm>
            <a:off x="395288" y="1484313"/>
            <a:ext cx="8353176" cy="4525962"/>
          </a:xfrm>
          <a:prstGeom prst="rect">
            <a:avLst/>
          </a:prstGeom>
          <a:noFill/>
          <a:ln w="9525">
            <a:noFill/>
            <a:miter lim="800000"/>
            <a:headEnd/>
            <a:tailEnd/>
          </a:ln>
        </p:spPr>
        <p:txBody>
          <a:bodyPr/>
          <a:lstStyle/>
          <a:p>
            <a:pPr marL="342900" indent="-342900" algn="ctr">
              <a:spcBef>
                <a:spcPct val="20000"/>
              </a:spcBef>
              <a:defRPr/>
            </a:pPr>
            <a:endParaRPr lang="en-US" sz="3200" b="1" kern="0" dirty="0" smtClean="0">
              <a:latin typeface="Calibri" pitchFamily="34" charset="0"/>
            </a:endParaRPr>
          </a:p>
          <a:p>
            <a:pPr marL="342900" indent="-342900" algn="ctr">
              <a:spcBef>
                <a:spcPct val="20000"/>
              </a:spcBef>
              <a:defRPr/>
            </a:pPr>
            <a:r>
              <a:rPr lang="en-US" sz="3200" b="1" kern="0" dirty="0" smtClean="0">
                <a:latin typeface="Calibri" pitchFamily="34" charset="0"/>
              </a:rPr>
              <a:t>Playing Pitch Strategy </a:t>
            </a:r>
          </a:p>
          <a:p>
            <a:pPr marL="342900" indent="-342900" algn="ctr">
              <a:spcBef>
                <a:spcPct val="20000"/>
              </a:spcBef>
              <a:defRPr/>
            </a:pPr>
            <a:endParaRPr lang="en-US" sz="3200" b="1" kern="0" dirty="0" smtClean="0">
              <a:latin typeface="Calibri" pitchFamily="34" charset="0"/>
            </a:endParaRPr>
          </a:p>
          <a:p>
            <a:pPr marL="342900" indent="-342900" algn="ctr">
              <a:spcBef>
                <a:spcPct val="20000"/>
              </a:spcBef>
              <a:defRPr/>
            </a:pPr>
            <a:r>
              <a:rPr lang="en-US" sz="3200" kern="0" dirty="0" smtClean="0">
                <a:latin typeface="Calibri" pitchFamily="34" charset="0"/>
              </a:rPr>
              <a:t>John Richardson </a:t>
            </a:r>
          </a:p>
          <a:p>
            <a:pPr marL="342900" indent="-342900" algn="ctr">
              <a:spcBef>
                <a:spcPct val="20000"/>
              </a:spcBef>
              <a:defRPr/>
            </a:pPr>
            <a:r>
              <a:rPr lang="en-US" sz="3200" kern="0" dirty="0" smtClean="0">
                <a:latin typeface="Calibri" pitchFamily="34" charset="0"/>
              </a:rPr>
              <a:t>Head of Community Services</a:t>
            </a:r>
          </a:p>
          <a:p>
            <a:pPr marL="342900" indent="-342900" algn="ctr">
              <a:spcBef>
                <a:spcPct val="20000"/>
              </a:spcBef>
              <a:defRPr/>
            </a:pPr>
            <a:r>
              <a:rPr lang="en-US" sz="3200" kern="0" dirty="0" smtClean="0">
                <a:latin typeface="Calibri" pitchFamily="34" charset="0"/>
              </a:rPr>
              <a:t>NWLDC </a:t>
            </a:r>
          </a:p>
          <a:p>
            <a:pPr marL="342900" indent="-342900" algn="ctr">
              <a:spcBef>
                <a:spcPct val="20000"/>
              </a:spcBef>
              <a:defRPr/>
            </a:pPr>
            <a:endParaRPr lang="en-US" sz="3200" b="1" kern="0" dirty="0" smtClean="0">
              <a:latin typeface="Calibri" pitchFamily="34" charset="0"/>
            </a:endParaRPr>
          </a:p>
          <a:p>
            <a:pPr marL="342900" indent="-342900" algn="ctr">
              <a:spcBef>
                <a:spcPct val="20000"/>
              </a:spcBef>
              <a:defRPr/>
            </a:pPr>
            <a:endParaRPr lang="en-US" sz="2800" kern="0" dirty="0">
              <a:latin typeface="Calibri" pitchFamily="34" charset="0"/>
            </a:endParaRPr>
          </a:p>
          <a:p>
            <a:pPr marL="342900" indent="-342900" algn="ctr">
              <a:spcBef>
                <a:spcPct val="20000"/>
              </a:spcBef>
              <a:defRPr/>
            </a:pPr>
            <a:endParaRPr lang="en-US" sz="2800" kern="0" dirty="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395288" y="1484313"/>
            <a:ext cx="8353176" cy="4525962"/>
          </a:xfrm>
          <a:prstGeom prst="rect">
            <a:avLst/>
          </a:prstGeom>
          <a:noFill/>
          <a:ln w="9525">
            <a:noFill/>
            <a:miter lim="800000"/>
            <a:headEnd/>
            <a:tailEnd/>
          </a:ln>
        </p:spPr>
        <p:txBody>
          <a:bodyPr/>
          <a:lstStyle/>
          <a:p>
            <a:pPr marL="342900" indent="-342900">
              <a:spcBef>
                <a:spcPct val="20000"/>
              </a:spcBef>
              <a:defRPr/>
            </a:pPr>
            <a:endParaRPr lang="en-US" sz="3200" kern="0" dirty="0">
              <a:latin typeface="+mn-lt"/>
            </a:endParaRPr>
          </a:p>
          <a:p>
            <a:pPr marL="342900" indent="-342900" algn="ctr">
              <a:spcBef>
                <a:spcPct val="20000"/>
              </a:spcBef>
              <a:defRPr/>
            </a:pPr>
            <a:r>
              <a:rPr lang="en-US" sz="3200" b="1" kern="0" dirty="0" smtClean="0">
                <a:latin typeface="Calibri" pitchFamily="34" charset="0"/>
              </a:rPr>
              <a:t>Parish/Town Clerks Network update</a:t>
            </a:r>
          </a:p>
          <a:p>
            <a:pPr marL="342900" indent="-342900" algn="ctr">
              <a:spcBef>
                <a:spcPct val="20000"/>
              </a:spcBef>
              <a:defRPr/>
            </a:pPr>
            <a:endParaRPr lang="en-US" sz="3200" b="1" kern="0" dirty="0" smtClean="0">
              <a:latin typeface="Calibri" pitchFamily="34" charset="0"/>
            </a:endParaRPr>
          </a:p>
          <a:p>
            <a:pPr marL="342900" indent="-342900" algn="ctr">
              <a:spcBef>
                <a:spcPct val="20000"/>
              </a:spcBef>
              <a:defRPr/>
            </a:pPr>
            <a:r>
              <a:rPr lang="en-US" sz="3200" b="1" kern="0" dirty="0" smtClean="0">
                <a:latin typeface="Calibri" pitchFamily="34" charset="0"/>
              </a:rPr>
              <a:t>Andrea Robinson   </a:t>
            </a:r>
          </a:p>
          <a:p>
            <a:pPr marL="342900" indent="-342900" algn="ctr">
              <a:spcBef>
                <a:spcPct val="20000"/>
              </a:spcBef>
              <a:defRPr/>
            </a:pPr>
            <a:r>
              <a:rPr lang="en-US" sz="2800" kern="0" dirty="0" smtClean="0">
                <a:latin typeface="Calibri" pitchFamily="34" charset="0"/>
              </a:rPr>
              <a:t>Clerk to Ashby Woulds Town Council    </a:t>
            </a:r>
          </a:p>
          <a:p>
            <a:pPr marL="342900" indent="-342900" algn="ctr">
              <a:spcBef>
                <a:spcPct val="20000"/>
              </a:spcBef>
              <a:defRPr/>
            </a:pPr>
            <a:endParaRPr lang="en-US" sz="2800" kern="0" dirty="0" smtClean="0">
              <a:latin typeface="Calibri" pitchFamily="34" charset="0"/>
            </a:endParaRPr>
          </a:p>
          <a:p>
            <a:pPr marL="342900" indent="-342900" algn="ctr">
              <a:spcBef>
                <a:spcPct val="20000"/>
              </a:spcBef>
              <a:defRPr/>
            </a:pPr>
            <a:endParaRPr lang="en-US" sz="2800" kern="0" dirty="0">
              <a:latin typeface="Calibri" pitchFamily="34" charset="0"/>
            </a:endParaRPr>
          </a:p>
          <a:p>
            <a:pPr marL="342900" indent="-342900" algn="ctr">
              <a:spcBef>
                <a:spcPct val="20000"/>
              </a:spcBef>
              <a:defRPr/>
            </a:pPr>
            <a:endParaRPr lang="en-US" sz="2800" kern="0" dirty="0">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NWLDC_logo"/>
          <p:cNvPicPr>
            <a:picLocks noChangeAspect="1" noChangeArrowheads="1"/>
          </p:cNvPicPr>
          <p:nvPr/>
        </p:nvPicPr>
        <p:blipFill>
          <a:blip r:embed="rId3" cstate="print"/>
          <a:srcRect/>
          <a:stretch>
            <a:fillRect/>
          </a:stretch>
        </p:blipFill>
        <p:spPr bwMode="auto">
          <a:xfrm>
            <a:off x="755650" y="188913"/>
            <a:ext cx="2590800" cy="1139825"/>
          </a:xfrm>
          <a:prstGeom prst="rect">
            <a:avLst/>
          </a:prstGeom>
          <a:noFill/>
          <a:ln w="9525">
            <a:noFill/>
            <a:miter lim="800000"/>
            <a:headEnd/>
            <a:tailEnd/>
          </a:ln>
        </p:spPr>
      </p:pic>
      <p:sp>
        <p:nvSpPr>
          <p:cNvPr id="12291" name="Rectangle 5"/>
          <p:cNvSpPr>
            <a:spLocks noChangeArrowheads="1"/>
          </p:cNvSpPr>
          <p:nvPr/>
        </p:nvSpPr>
        <p:spPr bwMode="auto">
          <a:xfrm>
            <a:off x="3492500" y="836613"/>
            <a:ext cx="5651500" cy="431800"/>
          </a:xfrm>
          <a:prstGeom prst="rect">
            <a:avLst/>
          </a:prstGeom>
          <a:solidFill>
            <a:srgbClr val="333399"/>
          </a:solidFill>
          <a:ln w="9525">
            <a:noFill/>
            <a:miter lim="800000"/>
            <a:headEnd/>
            <a:tailEnd/>
          </a:ln>
        </p:spPr>
        <p:txBody>
          <a:bodyPr wrap="none" anchor="ctr"/>
          <a:lstStyle/>
          <a:p>
            <a:pPr algn="ctr"/>
            <a:endParaRPr lang="en-US">
              <a:solidFill>
                <a:srgbClr val="800080"/>
              </a:solidFill>
            </a:endParaRPr>
          </a:p>
        </p:txBody>
      </p:sp>
      <p:sp>
        <p:nvSpPr>
          <p:cNvPr id="12292" name="Rectangle 6"/>
          <p:cNvSpPr>
            <a:spLocks noChangeArrowheads="1"/>
          </p:cNvSpPr>
          <p:nvPr/>
        </p:nvSpPr>
        <p:spPr bwMode="auto">
          <a:xfrm>
            <a:off x="0" y="836613"/>
            <a:ext cx="611188" cy="431800"/>
          </a:xfrm>
          <a:prstGeom prst="rect">
            <a:avLst/>
          </a:prstGeom>
          <a:solidFill>
            <a:srgbClr val="333399"/>
          </a:solidFill>
          <a:ln w="9525">
            <a:noFill/>
            <a:miter lim="800000"/>
            <a:headEnd/>
            <a:tailEnd/>
          </a:ln>
        </p:spPr>
        <p:txBody>
          <a:bodyPr wrap="none" anchor="ctr"/>
          <a:lstStyle/>
          <a:p>
            <a:endParaRPr lang="en-US"/>
          </a:p>
        </p:txBody>
      </p:sp>
      <p:sp>
        <p:nvSpPr>
          <p:cNvPr id="12293" name="Text Box 7"/>
          <p:cNvSpPr txBox="1">
            <a:spLocks noChangeArrowheads="1"/>
          </p:cNvSpPr>
          <p:nvPr/>
        </p:nvSpPr>
        <p:spPr bwMode="auto">
          <a:xfrm>
            <a:off x="6443663" y="836613"/>
            <a:ext cx="2447925" cy="366712"/>
          </a:xfrm>
          <a:prstGeom prst="rect">
            <a:avLst/>
          </a:prstGeom>
          <a:noFill/>
          <a:ln w="9525">
            <a:noFill/>
            <a:miter lim="800000"/>
            <a:headEnd/>
            <a:tailEnd/>
          </a:ln>
        </p:spPr>
        <p:txBody>
          <a:bodyPr>
            <a:spAutoFit/>
          </a:bodyPr>
          <a:lstStyle/>
          <a:p>
            <a:pPr>
              <a:spcBef>
                <a:spcPct val="50000"/>
              </a:spcBef>
            </a:pPr>
            <a:r>
              <a:rPr lang="en-GB" b="1" dirty="0">
                <a:solidFill>
                  <a:schemeClr val="bg1"/>
                </a:solidFill>
              </a:rPr>
              <a:t>www.nwleics.gov.uk</a:t>
            </a:r>
            <a:endParaRPr lang="en-US" b="1" dirty="0">
              <a:solidFill>
                <a:schemeClr val="bg1"/>
              </a:solidFill>
            </a:endParaRPr>
          </a:p>
        </p:txBody>
      </p:sp>
      <p:sp>
        <p:nvSpPr>
          <p:cNvPr id="7" name="Rectangle 3"/>
          <p:cNvSpPr txBox="1">
            <a:spLocks noChangeArrowheads="1"/>
          </p:cNvSpPr>
          <p:nvPr/>
        </p:nvSpPr>
        <p:spPr bwMode="auto">
          <a:xfrm>
            <a:off x="395288" y="1484313"/>
            <a:ext cx="8353176" cy="4525962"/>
          </a:xfrm>
          <a:prstGeom prst="rect">
            <a:avLst/>
          </a:prstGeom>
          <a:noFill/>
          <a:ln w="9525">
            <a:noFill/>
            <a:miter lim="800000"/>
            <a:headEnd/>
            <a:tailEnd/>
          </a:ln>
        </p:spPr>
        <p:txBody>
          <a:bodyPr/>
          <a:lstStyle/>
          <a:p>
            <a:pPr marL="342900" indent="-342900" algn="ctr">
              <a:spcBef>
                <a:spcPct val="20000"/>
              </a:spcBef>
              <a:defRPr/>
            </a:pPr>
            <a:endParaRPr lang="en-US" sz="3200" kern="0" dirty="0"/>
          </a:p>
          <a:p>
            <a:pPr marL="342900" indent="-342900" algn="ctr">
              <a:spcBef>
                <a:spcPct val="20000"/>
              </a:spcBef>
              <a:defRPr/>
            </a:pPr>
            <a:r>
              <a:rPr lang="en-US" sz="3200" b="1" kern="0" dirty="0" smtClean="0">
                <a:latin typeface="Calibri" pitchFamily="34" charset="0"/>
              </a:rPr>
              <a:t>Community libraries in the district </a:t>
            </a:r>
          </a:p>
          <a:p>
            <a:pPr marL="342900" indent="-342900" algn="ctr">
              <a:spcBef>
                <a:spcPct val="20000"/>
              </a:spcBef>
              <a:defRPr/>
            </a:pPr>
            <a:r>
              <a:rPr lang="en-US" sz="3200" b="1" kern="0" dirty="0" smtClean="0">
                <a:latin typeface="Calibri" pitchFamily="34" charset="0"/>
              </a:rPr>
              <a:t> </a:t>
            </a:r>
          </a:p>
          <a:p>
            <a:pPr marL="342900" indent="-342900" algn="ctr">
              <a:spcBef>
                <a:spcPct val="20000"/>
              </a:spcBef>
              <a:defRPr/>
            </a:pPr>
            <a:endParaRPr lang="en-US" sz="3200" b="1" kern="0" dirty="0" smtClean="0">
              <a:latin typeface="Calibri" pitchFamily="34" charset="0"/>
            </a:endParaRPr>
          </a:p>
          <a:p>
            <a:pPr marL="342900" indent="-342900" algn="ctr">
              <a:spcBef>
                <a:spcPct val="20000"/>
              </a:spcBef>
              <a:defRPr/>
            </a:pPr>
            <a:r>
              <a:rPr lang="en-US" sz="3200" b="1" kern="0" dirty="0" smtClean="0">
                <a:latin typeface="Calibri" pitchFamily="34" charset="0"/>
              </a:rPr>
              <a:t>Wendy May </a:t>
            </a:r>
          </a:p>
          <a:p>
            <a:pPr marL="342900" indent="-342900" algn="ctr">
              <a:spcBef>
                <a:spcPct val="20000"/>
              </a:spcBef>
              <a:defRPr/>
            </a:pPr>
            <a:r>
              <a:rPr lang="en-US" sz="2800" kern="0" dirty="0" smtClean="0">
                <a:latin typeface="Calibri" pitchFamily="34" charset="0"/>
              </a:rPr>
              <a:t>Community Focus Team Leader     </a:t>
            </a:r>
          </a:p>
          <a:p>
            <a:pPr marL="342900" indent="-342900" algn="ctr">
              <a:spcBef>
                <a:spcPct val="20000"/>
              </a:spcBef>
              <a:defRPr/>
            </a:pPr>
            <a:endParaRPr lang="en-US" sz="2800" kern="0" dirty="0">
              <a:latin typeface="Calibri" pitchFamily="34" charset="0"/>
            </a:endParaRPr>
          </a:p>
          <a:p>
            <a:pPr marL="342900" indent="-342900" algn="ctr">
              <a:spcBef>
                <a:spcPct val="20000"/>
              </a:spcBef>
              <a:defRPr/>
            </a:pPr>
            <a:endParaRPr lang="en-US" sz="2800" kern="0" dirty="0">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NWLDC_logo"/>
          <p:cNvPicPr>
            <a:picLocks noChangeAspect="1" noChangeArrowheads="1"/>
          </p:cNvPicPr>
          <p:nvPr/>
        </p:nvPicPr>
        <p:blipFill>
          <a:blip r:embed="rId3" cstate="print"/>
          <a:srcRect/>
          <a:stretch>
            <a:fillRect/>
          </a:stretch>
        </p:blipFill>
        <p:spPr bwMode="auto">
          <a:xfrm>
            <a:off x="755650" y="188913"/>
            <a:ext cx="2590800" cy="1139825"/>
          </a:xfrm>
          <a:prstGeom prst="rect">
            <a:avLst/>
          </a:prstGeom>
          <a:noFill/>
          <a:ln w="9525">
            <a:noFill/>
            <a:miter lim="800000"/>
            <a:headEnd/>
            <a:tailEnd/>
          </a:ln>
        </p:spPr>
      </p:pic>
      <p:sp>
        <p:nvSpPr>
          <p:cNvPr id="12291" name="Rectangle 5"/>
          <p:cNvSpPr>
            <a:spLocks noChangeArrowheads="1"/>
          </p:cNvSpPr>
          <p:nvPr/>
        </p:nvSpPr>
        <p:spPr bwMode="auto">
          <a:xfrm>
            <a:off x="3492500" y="836613"/>
            <a:ext cx="5651500" cy="431800"/>
          </a:xfrm>
          <a:prstGeom prst="rect">
            <a:avLst/>
          </a:prstGeom>
          <a:solidFill>
            <a:srgbClr val="333399"/>
          </a:solidFill>
          <a:ln w="9525">
            <a:noFill/>
            <a:miter lim="800000"/>
            <a:headEnd/>
            <a:tailEnd/>
          </a:ln>
        </p:spPr>
        <p:txBody>
          <a:bodyPr wrap="none" anchor="ctr"/>
          <a:lstStyle/>
          <a:p>
            <a:pPr algn="ctr"/>
            <a:endParaRPr lang="en-US">
              <a:solidFill>
                <a:srgbClr val="800080"/>
              </a:solidFill>
            </a:endParaRPr>
          </a:p>
        </p:txBody>
      </p:sp>
      <p:sp>
        <p:nvSpPr>
          <p:cNvPr id="12292" name="Rectangle 6"/>
          <p:cNvSpPr>
            <a:spLocks noChangeArrowheads="1"/>
          </p:cNvSpPr>
          <p:nvPr/>
        </p:nvSpPr>
        <p:spPr bwMode="auto">
          <a:xfrm>
            <a:off x="0" y="836613"/>
            <a:ext cx="611188" cy="431800"/>
          </a:xfrm>
          <a:prstGeom prst="rect">
            <a:avLst/>
          </a:prstGeom>
          <a:solidFill>
            <a:srgbClr val="333399"/>
          </a:solidFill>
          <a:ln w="9525">
            <a:noFill/>
            <a:miter lim="800000"/>
            <a:headEnd/>
            <a:tailEnd/>
          </a:ln>
        </p:spPr>
        <p:txBody>
          <a:bodyPr wrap="none" anchor="ctr"/>
          <a:lstStyle/>
          <a:p>
            <a:endParaRPr lang="en-US"/>
          </a:p>
        </p:txBody>
      </p:sp>
      <p:sp>
        <p:nvSpPr>
          <p:cNvPr id="12293" name="Text Box 7"/>
          <p:cNvSpPr txBox="1">
            <a:spLocks noChangeArrowheads="1"/>
          </p:cNvSpPr>
          <p:nvPr/>
        </p:nvSpPr>
        <p:spPr bwMode="auto">
          <a:xfrm>
            <a:off x="6443663" y="836613"/>
            <a:ext cx="2447925" cy="366712"/>
          </a:xfrm>
          <a:prstGeom prst="rect">
            <a:avLst/>
          </a:prstGeom>
          <a:noFill/>
          <a:ln w="9525">
            <a:noFill/>
            <a:miter lim="800000"/>
            <a:headEnd/>
            <a:tailEnd/>
          </a:ln>
        </p:spPr>
        <p:txBody>
          <a:bodyPr>
            <a:spAutoFit/>
          </a:bodyPr>
          <a:lstStyle/>
          <a:p>
            <a:pPr>
              <a:spcBef>
                <a:spcPct val="50000"/>
              </a:spcBef>
            </a:pPr>
            <a:r>
              <a:rPr lang="en-GB" b="1" dirty="0">
                <a:solidFill>
                  <a:schemeClr val="bg1"/>
                </a:solidFill>
              </a:rPr>
              <a:t>www.nwleics.gov.uk</a:t>
            </a:r>
            <a:endParaRPr lang="en-US" b="1" dirty="0">
              <a:solidFill>
                <a:schemeClr val="bg1"/>
              </a:solidFill>
            </a:endParaRPr>
          </a:p>
        </p:txBody>
      </p:sp>
      <p:sp>
        <p:nvSpPr>
          <p:cNvPr id="7" name="Rectangle 3"/>
          <p:cNvSpPr txBox="1">
            <a:spLocks noChangeArrowheads="1"/>
          </p:cNvSpPr>
          <p:nvPr/>
        </p:nvSpPr>
        <p:spPr bwMode="auto">
          <a:xfrm>
            <a:off x="395288" y="1484313"/>
            <a:ext cx="8353176" cy="4525962"/>
          </a:xfrm>
          <a:prstGeom prst="rect">
            <a:avLst/>
          </a:prstGeom>
          <a:noFill/>
          <a:ln w="9525">
            <a:noFill/>
            <a:miter lim="800000"/>
            <a:headEnd/>
            <a:tailEnd/>
          </a:ln>
        </p:spPr>
        <p:txBody>
          <a:bodyPr/>
          <a:lstStyle/>
          <a:p>
            <a:pPr marL="342900" indent="-342900" algn="ctr">
              <a:spcBef>
                <a:spcPct val="20000"/>
              </a:spcBef>
              <a:defRPr/>
            </a:pPr>
            <a:endParaRPr lang="en-US" sz="3200" kern="0" dirty="0"/>
          </a:p>
          <a:p>
            <a:pPr marL="342900" indent="-342900" algn="ctr">
              <a:spcBef>
                <a:spcPct val="20000"/>
              </a:spcBef>
              <a:defRPr/>
            </a:pPr>
            <a:r>
              <a:rPr lang="en-US" sz="3200" b="1" kern="0" dirty="0" smtClean="0">
                <a:latin typeface="Calibri" pitchFamily="34" charset="0"/>
              </a:rPr>
              <a:t>June events and </a:t>
            </a:r>
          </a:p>
          <a:p>
            <a:pPr marL="342900" indent="-342900" algn="ctr">
              <a:spcBef>
                <a:spcPct val="20000"/>
              </a:spcBef>
              <a:defRPr/>
            </a:pPr>
            <a:r>
              <a:rPr lang="en-US" sz="3200" b="1" kern="0" dirty="0" smtClean="0">
                <a:latin typeface="Calibri" pitchFamily="34" charset="0"/>
              </a:rPr>
              <a:t>funding opportunities </a:t>
            </a:r>
          </a:p>
          <a:p>
            <a:pPr marL="342900" indent="-342900" algn="ctr">
              <a:spcBef>
                <a:spcPct val="20000"/>
              </a:spcBef>
              <a:defRPr/>
            </a:pPr>
            <a:r>
              <a:rPr lang="en-US" sz="3200" b="1" kern="0" dirty="0" smtClean="0">
                <a:latin typeface="Calibri" pitchFamily="34" charset="0"/>
              </a:rPr>
              <a:t>  </a:t>
            </a:r>
          </a:p>
          <a:p>
            <a:pPr marL="342900" indent="-342900" algn="ctr">
              <a:spcBef>
                <a:spcPct val="20000"/>
              </a:spcBef>
              <a:defRPr/>
            </a:pPr>
            <a:endParaRPr lang="en-US" sz="3200" b="1" kern="0" dirty="0" smtClean="0">
              <a:latin typeface="Calibri" pitchFamily="34" charset="0"/>
            </a:endParaRPr>
          </a:p>
          <a:p>
            <a:pPr marL="342900" indent="-342900" algn="ctr">
              <a:spcBef>
                <a:spcPct val="20000"/>
              </a:spcBef>
              <a:defRPr/>
            </a:pPr>
            <a:r>
              <a:rPr lang="en-US" sz="3200" b="1" kern="0" dirty="0" smtClean="0">
                <a:latin typeface="Calibri" pitchFamily="34" charset="0"/>
              </a:rPr>
              <a:t>Wendy May    </a:t>
            </a:r>
          </a:p>
          <a:p>
            <a:pPr marL="342900" indent="-342900" algn="ctr">
              <a:spcBef>
                <a:spcPct val="20000"/>
              </a:spcBef>
              <a:defRPr/>
            </a:pPr>
            <a:r>
              <a:rPr lang="en-US" sz="2800" kern="0" dirty="0" smtClean="0">
                <a:latin typeface="Calibri" pitchFamily="34" charset="0"/>
              </a:rPr>
              <a:t>Community Focus Team Leader       </a:t>
            </a:r>
          </a:p>
          <a:p>
            <a:pPr marL="342900" indent="-342900" algn="ctr">
              <a:spcBef>
                <a:spcPct val="20000"/>
              </a:spcBef>
              <a:defRPr/>
            </a:pPr>
            <a:endParaRPr lang="en-US" sz="2800" kern="0" dirty="0">
              <a:latin typeface="Calibri" pitchFamily="34" charset="0"/>
            </a:endParaRPr>
          </a:p>
          <a:p>
            <a:pPr marL="342900" indent="-342900" algn="ctr">
              <a:spcBef>
                <a:spcPct val="20000"/>
              </a:spcBef>
              <a:defRPr/>
            </a:pPr>
            <a:endParaRPr lang="en-US" sz="2800" kern="0" dirty="0">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1966</TotalTime>
  <Words>649</Words>
  <Application>Microsoft Office PowerPoint</Application>
  <PresentationFormat>On-screen Show (4:3)</PresentationFormat>
  <Paragraphs>196</Paragraphs>
  <Slides>20</Slides>
  <Notes>18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Formed by Parish Councils - Run for Parish Councils - Delivering to Parish Councils   Current Sector Issues and Update</vt:lpstr>
      <vt:lpstr>National</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etrahearn</dc:creator>
  <cp:lastModifiedBy>wmay</cp:lastModifiedBy>
  <cp:revision>198</cp:revision>
  <dcterms:created xsi:type="dcterms:W3CDTF">2015-02-25T09:31:44Z</dcterms:created>
  <dcterms:modified xsi:type="dcterms:W3CDTF">2016-06-08T17:52:27Z</dcterms:modified>
</cp:coreProperties>
</file>