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70" r:id="rId2"/>
    <p:sldId id="283" r:id="rId3"/>
    <p:sldId id="284" r:id="rId4"/>
    <p:sldId id="288" r:id="rId5"/>
    <p:sldId id="289" r:id="rId6"/>
    <p:sldId id="272" r:id="rId7"/>
    <p:sldId id="275" r:id="rId8"/>
    <p:sldId id="273" r:id="rId9"/>
    <p:sldId id="274" r:id="rId10"/>
    <p:sldId id="277" r:id="rId11"/>
    <p:sldId id="281" r:id="rId12"/>
    <p:sldId id="282" r:id="rId13"/>
    <p:sldId id="290" r:id="rId14"/>
    <p:sldId id="291" r:id="rId15"/>
    <p:sldId id="276"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ED2F15-B369-4E16-8BC7-95F44D193355}" type="datetimeFigureOut">
              <a:rPr lang="en-GB" smtClean="0"/>
              <a:pPr/>
              <a:t>31/10/2016</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30B9C36-653F-4FF2-B3AD-39F4476837FE}"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Zoe</a:t>
            </a:r>
            <a:endParaRPr lang="en-GB" dirty="0"/>
          </a:p>
        </p:txBody>
      </p:sp>
      <p:sp>
        <p:nvSpPr>
          <p:cNvPr id="4" name="Slide Number Placeholder 3"/>
          <p:cNvSpPr>
            <a:spLocks noGrp="1"/>
          </p:cNvSpPr>
          <p:nvPr>
            <p:ph type="sldNum" sz="quarter" idx="10"/>
          </p:nvPr>
        </p:nvSpPr>
        <p:spPr/>
        <p:txBody>
          <a:bodyPr/>
          <a:lstStyle/>
          <a:p>
            <a:fld id="{430B9C36-653F-4FF2-B3AD-39F4476837FE}" type="slidenum">
              <a:rPr lang="en-GB" smtClean="0"/>
              <a:pPr/>
              <a:t>1</a:t>
            </a:fld>
            <a:endParaRPr lang="en-GB"/>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David</a:t>
            </a:r>
            <a:endParaRPr lang="en-GB" dirty="0"/>
          </a:p>
        </p:txBody>
      </p:sp>
      <p:sp>
        <p:nvSpPr>
          <p:cNvPr id="4" name="Slide Number Placeholder 3"/>
          <p:cNvSpPr>
            <a:spLocks noGrp="1"/>
          </p:cNvSpPr>
          <p:nvPr>
            <p:ph type="sldNum" sz="quarter" idx="10"/>
          </p:nvPr>
        </p:nvSpPr>
        <p:spPr/>
        <p:txBody>
          <a:bodyPr/>
          <a:lstStyle/>
          <a:p>
            <a:fld id="{430B9C36-653F-4FF2-B3AD-39F4476837FE}" type="slidenum">
              <a:rPr lang="en-GB" smtClean="0"/>
              <a:pPr/>
              <a:t>10</a:t>
            </a:fld>
            <a:endParaRPr lang="en-GB"/>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Zoe</a:t>
            </a:r>
            <a:endParaRPr lang="en-GB" dirty="0"/>
          </a:p>
        </p:txBody>
      </p:sp>
      <p:sp>
        <p:nvSpPr>
          <p:cNvPr id="4" name="Slide Number Placeholder 3"/>
          <p:cNvSpPr>
            <a:spLocks noGrp="1"/>
          </p:cNvSpPr>
          <p:nvPr>
            <p:ph type="sldNum" sz="quarter" idx="10"/>
          </p:nvPr>
        </p:nvSpPr>
        <p:spPr/>
        <p:txBody>
          <a:bodyPr/>
          <a:lstStyle/>
          <a:p>
            <a:fld id="{430B9C36-653F-4FF2-B3AD-39F4476837FE}" type="slidenum">
              <a:rPr lang="en-GB" smtClean="0"/>
              <a:pPr/>
              <a:t>11</a:t>
            </a:fld>
            <a:endParaRPr lang="en-GB"/>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Zoe</a:t>
            </a:r>
            <a:endParaRPr lang="en-GB" dirty="0"/>
          </a:p>
        </p:txBody>
      </p:sp>
      <p:sp>
        <p:nvSpPr>
          <p:cNvPr id="4" name="Slide Number Placeholder 3"/>
          <p:cNvSpPr>
            <a:spLocks noGrp="1"/>
          </p:cNvSpPr>
          <p:nvPr>
            <p:ph type="sldNum" sz="quarter" idx="10"/>
          </p:nvPr>
        </p:nvSpPr>
        <p:spPr/>
        <p:txBody>
          <a:bodyPr/>
          <a:lstStyle/>
          <a:p>
            <a:fld id="{430B9C36-653F-4FF2-B3AD-39F4476837FE}" type="slidenum">
              <a:rPr lang="en-GB" smtClean="0"/>
              <a:pPr/>
              <a:t>12</a:t>
            </a:fld>
            <a:endParaRPr lang="en-GB"/>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Zoe</a:t>
            </a:r>
            <a:endParaRPr lang="en-GB" dirty="0"/>
          </a:p>
        </p:txBody>
      </p:sp>
      <p:sp>
        <p:nvSpPr>
          <p:cNvPr id="4" name="Slide Number Placeholder 3"/>
          <p:cNvSpPr>
            <a:spLocks noGrp="1"/>
          </p:cNvSpPr>
          <p:nvPr>
            <p:ph type="sldNum" sz="quarter" idx="10"/>
          </p:nvPr>
        </p:nvSpPr>
        <p:spPr/>
        <p:txBody>
          <a:bodyPr/>
          <a:lstStyle/>
          <a:p>
            <a:fld id="{430B9C36-653F-4FF2-B3AD-39F4476837FE}" type="slidenum">
              <a:rPr lang="en-GB" smtClean="0"/>
              <a:pPr/>
              <a:t>13</a:t>
            </a:fld>
            <a:endParaRPr lang="en-GB"/>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Zoe</a:t>
            </a:r>
            <a:endParaRPr lang="en-GB" dirty="0"/>
          </a:p>
        </p:txBody>
      </p:sp>
      <p:sp>
        <p:nvSpPr>
          <p:cNvPr id="4" name="Slide Number Placeholder 3"/>
          <p:cNvSpPr>
            <a:spLocks noGrp="1"/>
          </p:cNvSpPr>
          <p:nvPr>
            <p:ph type="sldNum" sz="quarter" idx="10"/>
          </p:nvPr>
        </p:nvSpPr>
        <p:spPr/>
        <p:txBody>
          <a:bodyPr/>
          <a:lstStyle/>
          <a:p>
            <a:fld id="{430B9C36-653F-4FF2-B3AD-39F4476837FE}" type="slidenum">
              <a:rPr lang="en-GB" smtClean="0"/>
              <a:pPr/>
              <a:t>15</a:t>
            </a:fld>
            <a:endParaRPr lang="en-GB"/>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Zoe</a:t>
            </a:r>
            <a:endParaRPr lang="en-GB" dirty="0"/>
          </a:p>
        </p:txBody>
      </p:sp>
      <p:sp>
        <p:nvSpPr>
          <p:cNvPr id="4" name="Slide Number Placeholder 3"/>
          <p:cNvSpPr>
            <a:spLocks noGrp="1"/>
          </p:cNvSpPr>
          <p:nvPr>
            <p:ph type="sldNum" sz="quarter" idx="10"/>
          </p:nvPr>
        </p:nvSpPr>
        <p:spPr/>
        <p:txBody>
          <a:bodyPr/>
          <a:lstStyle/>
          <a:p>
            <a:fld id="{430B9C36-653F-4FF2-B3AD-39F4476837FE}" type="slidenum">
              <a:rPr lang="en-GB" smtClean="0"/>
              <a:pPr/>
              <a:t>2</a:t>
            </a:fld>
            <a:endParaRPr lang="en-GB"/>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Zoe</a:t>
            </a:r>
            <a:endParaRPr lang="en-GB" dirty="0"/>
          </a:p>
        </p:txBody>
      </p:sp>
      <p:sp>
        <p:nvSpPr>
          <p:cNvPr id="4" name="Slide Number Placeholder 3"/>
          <p:cNvSpPr>
            <a:spLocks noGrp="1"/>
          </p:cNvSpPr>
          <p:nvPr>
            <p:ph type="sldNum" sz="quarter" idx="10"/>
          </p:nvPr>
        </p:nvSpPr>
        <p:spPr/>
        <p:txBody>
          <a:bodyPr/>
          <a:lstStyle/>
          <a:p>
            <a:fld id="{430B9C36-653F-4FF2-B3AD-39F4476837FE}" type="slidenum">
              <a:rPr lang="en-GB" smtClean="0"/>
              <a:pPr/>
              <a:t>3</a:t>
            </a:fld>
            <a:endParaRPr lang="en-GB"/>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Zoe</a:t>
            </a:r>
            <a:endParaRPr lang="en-GB" dirty="0"/>
          </a:p>
        </p:txBody>
      </p:sp>
      <p:sp>
        <p:nvSpPr>
          <p:cNvPr id="4" name="Slide Number Placeholder 3"/>
          <p:cNvSpPr>
            <a:spLocks noGrp="1"/>
          </p:cNvSpPr>
          <p:nvPr>
            <p:ph type="sldNum" sz="quarter" idx="10"/>
          </p:nvPr>
        </p:nvSpPr>
        <p:spPr/>
        <p:txBody>
          <a:bodyPr/>
          <a:lstStyle/>
          <a:p>
            <a:fld id="{430B9C36-653F-4FF2-B3AD-39F4476837FE}" type="slidenum">
              <a:rPr lang="en-GB" smtClean="0"/>
              <a:pPr/>
              <a:t>4</a:t>
            </a:fld>
            <a:endParaRPr lang="en-GB"/>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Zoe</a:t>
            </a:r>
            <a:endParaRPr lang="en-GB" dirty="0"/>
          </a:p>
        </p:txBody>
      </p:sp>
      <p:sp>
        <p:nvSpPr>
          <p:cNvPr id="4" name="Slide Number Placeholder 3"/>
          <p:cNvSpPr>
            <a:spLocks noGrp="1"/>
          </p:cNvSpPr>
          <p:nvPr>
            <p:ph type="sldNum" sz="quarter" idx="10"/>
          </p:nvPr>
        </p:nvSpPr>
        <p:spPr/>
        <p:txBody>
          <a:bodyPr/>
          <a:lstStyle/>
          <a:p>
            <a:fld id="{430B9C36-653F-4FF2-B3AD-39F4476837FE}" type="slidenum">
              <a:rPr lang="en-GB" smtClean="0"/>
              <a:pPr/>
              <a:t>5</a:t>
            </a:fld>
            <a:endParaRPr lang="en-GB"/>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David</a:t>
            </a:r>
            <a:endParaRPr lang="en-GB" dirty="0"/>
          </a:p>
        </p:txBody>
      </p:sp>
      <p:sp>
        <p:nvSpPr>
          <p:cNvPr id="4" name="Slide Number Placeholder 3"/>
          <p:cNvSpPr>
            <a:spLocks noGrp="1"/>
          </p:cNvSpPr>
          <p:nvPr>
            <p:ph type="sldNum" sz="quarter" idx="10"/>
          </p:nvPr>
        </p:nvSpPr>
        <p:spPr/>
        <p:txBody>
          <a:bodyPr/>
          <a:lstStyle/>
          <a:p>
            <a:fld id="{430B9C36-653F-4FF2-B3AD-39F4476837FE}" type="slidenum">
              <a:rPr lang="en-GB" smtClean="0"/>
              <a:pPr/>
              <a:t>6</a:t>
            </a:fld>
            <a:endParaRPr lang="en-GB"/>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David</a:t>
            </a:r>
            <a:endParaRPr lang="en-GB" dirty="0"/>
          </a:p>
        </p:txBody>
      </p:sp>
      <p:sp>
        <p:nvSpPr>
          <p:cNvPr id="4" name="Slide Number Placeholder 3"/>
          <p:cNvSpPr>
            <a:spLocks noGrp="1"/>
          </p:cNvSpPr>
          <p:nvPr>
            <p:ph type="sldNum" sz="quarter" idx="10"/>
          </p:nvPr>
        </p:nvSpPr>
        <p:spPr/>
        <p:txBody>
          <a:bodyPr/>
          <a:lstStyle/>
          <a:p>
            <a:fld id="{430B9C36-653F-4FF2-B3AD-39F4476837FE}" type="slidenum">
              <a:rPr lang="en-GB" smtClean="0"/>
              <a:pPr/>
              <a:t>7</a:t>
            </a:fld>
            <a:endParaRPr lang="en-GB"/>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Zoe</a:t>
            </a:r>
            <a:endParaRPr lang="en-GB" dirty="0"/>
          </a:p>
        </p:txBody>
      </p:sp>
      <p:sp>
        <p:nvSpPr>
          <p:cNvPr id="4" name="Slide Number Placeholder 3"/>
          <p:cNvSpPr>
            <a:spLocks noGrp="1"/>
          </p:cNvSpPr>
          <p:nvPr>
            <p:ph type="sldNum" sz="quarter" idx="10"/>
          </p:nvPr>
        </p:nvSpPr>
        <p:spPr/>
        <p:txBody>
          <a:bodyPr/>
          <a:lstStyle/>
          <a:p>
            <a:fld id="{430B9C36-653F-4FF2-B3AD-39F4476837FE}" type="slidenum">
              <a:rPr lang="en-GB" smtClean="0"/>
              <a:pPr/>
              <a:t>8</a:t>
            </a:fld>
            <a:endParaRPr lang="en-GB"/>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Zoe/David</a:t>
            </a:r>
            <a:endParaRPr lang="en-GB" dirty="0"/>
          </a:p>
        </p:txBody>
      </p:sp>
      <p:sp>
        <p:nvSpPr>
          <p:cNvPr id="4" name="Slide Number Placeholder 3"/>
          <p:cNvSpPr>
            <a:spLocks noGrp="1"/>
          </p:cNvSpPr>
          <p:nvPr>
            <p:ph type="sldNum" sz="quarter" idx="10"/>
          </p:nvPr>
        </p:nvSpPr>
        <p:spPr/>
        <p:txBody>
          <a:bodyPr/>
          <a:lstStyle/>
          <a:p>
            <a:fld id="{430B9C36-653F-4FF2-B3AD-39F4476837FE}" type="slidenum">
              <a:rPr lang="en-GB" smtClean="0"/>
              <a:pPr/>
              <a:t>9</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7BD5F3D-6698-4237-A88C-13B8D094AA0A}" type="datetimeFigureOut">
              <a:rPr lang="en-GB" smtClean="0"/>
              <a:pPr/>
              <a:t>31/10/2016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9889EF-0FE9-4750-BA90-B57D63E6B6B8}" type="slidenum">
              <a:rPr lang="en-GB" smtClean="0"/>
              <a:pPr/>
              <a:t>‹#›</a:t>
            </a:fld>
            <a:endParaRPr lang="en-GB"/>
          </a:p>
        </p:txBody>
      </p:sp>
      <p:pic>
        <p:nvPicPr>
          <p:cNvPr id="7" name="Picture 4" descr="NWLDC_logo"/>
          <p:cNvPicPr>
            <a:picLocks noChangeAspect="1" noChangeArrowheads="1"/>
          </p:cNvPicPr>
          <p:nvPr userDrawn="1"/>
        </p:nvPicPr>
        <p:blipFill>
          <a:blip r:embed="rId2" cstate="print"/>
          <a:srcRect/>
          <a:stretch>
            <a:fillRect/>
          </a:stretch>
        </p:blipFill>
        <p:spPr bwMode="auto">
          <a:xfrm>
            <a:off x="755650" y="188913"/>
            <a:ext cx="2590800" cy="1139825"/>
          </a:xfrm>
          <a:prstGeom prst="rect">
            <a:avLst/>
          </a:prstGeom>
          <a:noFill/>
          <a:ln w="9525">
            <a:noFill/>
            <a:miter lim="800000"/>
            <a:headEnd/>
            <a:tailEnd/>
          </a:ln>
        </p:spPr>
      </p:pic>
      <p:sp>
        <p:nvSpPr>
          <p:cNvPr id="8" name="Rectangle 5"/>
          <p:cNvSpPr>
            <a:spLocks noChangeArrowheads="1"/>
          </p:cNvSpPr>
          <p:nvPr userDrawn="1"/>
        </p:nvSpPr>
        <p:spPr bwMode="auto">
          <a:xfrm>
            <a:off x="3492500" y="836613"/>
            <a:ext cx="5651500" cy="431800"/>
          </a:xfrm>
          <a:prstGeom prst="rect">
            <a:avLst/>
          </a:prstGeom>
          <a:solidFill>
            <a:srgbClr val="000099"/>
          </a:solidFill>
          <a:ln w="9525">
            <a:noFill/>
            <a:miter lim="800000"/>
            <a:headEnd/>
            <a:tailEnd/>
          </a:ln>
        </p:spPr>
        <p:txBody>
          <a:bodyPr wrap="none" anchor="ctr"/>
          <a:lstStyle/>
          <a:p>
            <a:pPr algn="ctr"/>
            <a:endParaRPr lang="en-US"/>
          </a:p>
        </p:txBody>
      </p:sp>
      <p:sp>
        <p:nvSpPr>
          <p:cNvPr id="9" name="Rectangle 6"/>
          <p:cNvSpPr>
            <a:spLocks noChangeArrowheads="1"/>
          </p:cNvSpPr>
          <p:nvPr userDrawn="1"/>
        </p:nvSpPr>
        <p:spPr bwMode="auto">
          <a:xfrm>
            <a:off x="0" y="836613"/>
            <a:ext cx="611188" cy="431800"/>
          </a:xfrm>
          <a:prstGeom prst="rect">
            <a:avLst/>
          </a:prstGeom>
          <a:solidFill>
            <a:srgbClr val="000099"/>
          </a:solidFill>
          <a:ln w="9525">
            <a:noFill/>
            <a:miter lim="800000"/>
            <a:headEnd/>
            <a:tailEnd/>
          </a:ln>
        </p:spPr>
        <p:txBody>
          <a:bodyPr wrap="none" anchor="ct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7BD5F3D-6698-4237-A88C-13B8D094AA0A}" type="datetimeFigureOut">
              <a:rPr lang="en-GB" smtClean="0"/>
              <a:pPr/>
              <a:t>31/10/2016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9889EF-0FE9-4750-BA90-B57D63E6B6B8}"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7BD5F3D-6698-4237-A88C-13B8D094AA0A}" type="datetimeFigureOut">
              <a:rPr lang="en-GB" smtClean="0"/>
              <a:pPr/>
              <a:t>31/10/2016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9889EF-0FE9-4750-BA90-B57D63E6B6B8}"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7BD5F3D-6698-4237-A88C-13B8D094AA0A}" type="datetimeFigureOut">
              <a:rPr lang="en-GB" smtClean="0"/>
              <a:pPr/>
              <a:t>31/10/2016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9889EF-0FE9-4750-BA90-B57D63E6B6B8}"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BD5F3D-6698-4237-A88C-13B8D094AA0A}" type="datetimeFigureOut">
              <a:rPr lang="en-GB" smtClean="0"/>
              <a:pPr/>
              <a:t>31/10/2016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29889EF-0FE9-4750-BA90-B57D63E6B6B8}"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7BD5F3D-6698-4237-A88C-13B8D094AA0A}" type="datetimeFigureOut">
              <a:rPr lang="en-GB" smtClean="0"/>
              <a:pPr/>
              <a:t>31/10/2016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29889EF-0FE9-4750-BA90-B57D63E6B6B8}"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7BD5F3D-6698-4237-A88C-13B8D094AA0A}" type="datetimeFigureOut">
              <a:rPr lang="en-GB" smtClean="0"/>
              <a:pPr/>
              <a:t>31/10/2016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29889EF-0FE9-4750-BA90-B57D63E6B6B8}"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7BD5F3D-6698-4237-A88C-13B8D094AA0A}" type="datetimeFigureOut">
              <a:rPr lang="en-GB" smtClean="0"/>
              <a:pPr/>
              <a:t>31/10/2016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29889EF-0FE9-4750-BA90-B57D63E6B6B8}"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BD5F3D-6698-4237-A88C-13B8D094AA0A}" type="datetimeFigureOut">
              <a:rPr lang="en-GB" smtClean="0"/>
              <a:pPr/>
              <a:t>31/10/2016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29889EF-0FE9-4750-BA90-B57D63E6B6B8}"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BD5F3D-6698-4237-A88C-13B8D094AA0A}" type="datetimeFigureOut">
              <a:rPr lang="en-GB" smtClean="0"/>
              <a:pPr/>
              <a:t>31/10/2016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29889EF-0FE9-4750-BA90-B57D63E6B6B8}"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7BD5F3D-6698-4237-A88C-13B8D094AA0A}" type="datetimeFigureOut">
              <a:rPr lang="en-GB" smtClean="0"/>
              <a:pPr/>
              <a:t>31/10/2016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29889EF-0FE9-4750-BA90-B57D63E6B6B8}"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7BD5F3D-6698-4237-A88C-13B8D094AA0A}" type="datetimeFigureOut">
              <a:rPr lang="en-GB" smtClean="0"/>
              <a:pPr/>
              <a:t>31/10/2016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9889EF-0FE9-4750-BA90-B57D63E6B6B8}"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2204864"/>
            <a:ext cx="7344816" cy="1470025"/>
          </a:xfrm>
        </p:spPr>
        <p:txBody>
          <a:bodyPr/>
          <a:lstStyle/>
          <a:p>
            <a:r>
              <a:rPr lang="en-GB" dirty="0" smtClean="0"/>
              <a:t>Landlords Forum</a:t>
            </a:r>
            <a:endParaRPr lang="en-GB" dirty="0"/>
          </a:p>
        </p:txBody>
      </p:sp>
      <p:sp>
        <p:nvSpPr>
          <p:cNvPr id="3" name="Subtitle 2"/>
          <p:cNvSpPr>
            <a:spLocks noGrp="1"/>
          </p:cNvSpPr>
          <p:nvPr>
            <p:ph type="subTitle" idx="1"/>
          </p:nvPr>
        </p:nvSpPr>
        <p:spPr>
          <a:xfrm>
            <a:off x="539552" y="3284984"/>
            <a:ext cx="7704856" cy="576064"/>
          </a:xfrm>
        </p:spPr>
        <p:txBody>
          <a:bodyPr>
            <a:normAutofit lnSpcReduction="10000"/>
          </a:bodyPr>
          <a:lstStyle/>
          <a:p>
            <a:r>
              <a:rPr lang="en-GB" b="1" dirty="0" smtClean="0">
                <a:solidFill>
                  <a:schemeClr val="tx1">
                    <a:lumMod val="65000"/>
                    <a:lumOff val="35000"/>
                  </a:schemeClr>
                </a:solidFill>
              </a:rPr>
              <a:t>19</a:t>
            </a:r>
            <a:r>
              <a:rPr lang="en-GB" b="1" baseline="30000" dirty="0" smtClean="0">
                <a:solidFill>
                  <a:schemeClr val="tx1">
                    <a:lumMod val="65000"/>
                    <a:lumOff val="35000"/>
                  </a:schemeClr>
                </a:solidFill>
              </a:rPr>
              <a:t>th</a:t>
            </a:r>
            <a:r>
              <a:rPr lang="en-GB" b="1" dirty="0" smtClean="0">
                <a:solidFill>
                  <a:schemeClr val="tx1">
                    <a:lumMod val="65000"/>
                    <a:lumOff val="35000"/>
                  </a:schemeClr>
                </a:solidFill>
              </a:rPr>
              <a:t> October 2016</a:t>
            </a:r>
          </a:p>
          <a:p>
            <a:endParaRPr lang="en-GB" b="1" dirty="0" smtClean="0">
              <a:solidFill>
                <a:schemeClr val="tx1">
                  <a:lumMod val="65000"/>
                  <a:lumOff val="35000"/>
                </a:schemeClr>
              </a:solidFill>
            </a:endParaRPr>
          </a:p>
        </p:txBody>
      </p:sp>
      <p:pic>
        <p:nvPicPr>
          <p:cNvPr id="4" name="Picture 4" descr="NWLDC_logo"/>
          <p:cNvPicPr>
            <a:picLocks noChangeAspect="1" noChangeArrowheads="1"/>
          </p:cNvPicPr>
          <p:nvPr/>
        </p:nvPicPr>
        <p:blipFill>
          <a:blip r:embed="rId3" cstate="print"/>
          <a:srcRect/>
          <a:stretch>
            <a:fillRect/>
          </a:stretch>
        </p:blipFill>
        <p:spPr bwMode="auto">
          <a:xfrm>
            <a:off x="755650" y="188913"/>
            <a:ext cx="2590800" cy="1139825"/>
          </a:xfrm>
          <a:prstGeom prst="rect">
            <a:avLst/>
          </a:prstGeom>
          <a:noFill/>
          <a:ln w="9525">
            <a:noFill/>
            <a:miter lim="800000"/>
            <a:headEnd/>
            <a:tailEnd/>
          </a:ln>
        </p:spPr>
      </p:pic>
      <p:sp>
        <p:nvSpPr>
          <p:cNvPr id="5" name="Rectangle 5"/>
          <p:cNvSpPr>
            <a:spLocks noChangeArrowheads="1"/>
          </p:cNvSpPr>
          <p:nvPr/>
        </p:nvSpPr>
        <p:spPr bwMode="auto">
          <a:xfrm>
            <a:off x="3492500" y="836613"/>
            <a:ext cx="5651500" cy="431800"/>
          </a:xfrm>
          <a:prstGeom prst="rect">
            <a:avLst/>
          </a:prstGeom>
          <a:solidFill>
            <a:srgbClr val="000099"/>
          </a:solidFill>
          <a:ln w="9525">
            <a:noFill/>
            <a:miter lim="800000"/>
            <a:headEnd/>
            <a:tailEnd/>
          </a:ln>
        </p:spPr>
        <p:txBody>
          <a:bodyPr wrap="none" anchor="ctr"/>
          <a:lstStyle/>
          <a:p>
            <a:pPr algn="ctr"/>
            <a:endParaRPr lang="en-US"/>
          </a:p>
        </p:txBody>
      </p:sp>
      <p:sp>
        <p:nvSpPr>
          <p:cNvPr id="6" name="Rectangle 6"/>
          <p:cNvSpPr>
            <a:spLocks noChangeArrowheads="1"/>
          </p:cNvSpPr>
          <p:nvPr/>
        </p:nvSpPr>
        <p:spPr bwMode="auto">
          <a:xfrm>
            <a:off x="0" y="836613"/>
            <a:ext cx="611188" cy="431800"/>
          </a:xfrm>
          <a:prstGeom prst="rect">
            <a:avLst/>
          </a:prstGeom>
          <a:solidFill>
            <a:srgbClr val="000099"/>
          </a:solidFill>
          <a:ln w="9525">
            <a:noFill/>
            <a:miter lim="800000"/>
            <a:headEnd/>
            <a:tailEnd/>
          </a:ln>
        </p:spPr>
        <p:txBody>
          <a:bodyPr wrap="none" anchor="ctr"/>
          <a:lstStyle/>
          <a:p>
            <a:endParaRPr lang="en-US"/>
          </a:p>
        </p:txBody>
      </p:sp>
      <p:sp>
        <p:nvSpPr>
          <p:cNvPr id="7" name="Rectangle 6"/>
          <p:cNvSpPr/>
          <p:nvPr/>
        </p:nvSpPr>
        <p:spPr>
          <a:xfrm>
            <a:off x="2843808" y="1772816"/>
            <a:ext cx="2875274" cy="923330"/>
          </a:xfrm>
          <a:prstGeom prst="rect">
            <a:avLst/>
          </a:prstGeom>
        </p:spPr>
        <p:txBody>
          <a:bodyPr wrap="none">
            <a:spAutoFit/>
          </a:bodyPr>
          <a:lstStyle/>
          <a:p>
            <a:r>
              <a:rPr lang="en-GB" sz="5400" b="1" dirty="0" smtClean="0">
                <a:solidFill>
                  <a:schemeClr val="tx2"/>
                </a:solidFill>
              </a:rPr>
              <a:t>Welcome</a:t>
            </a:r>
            <a:endParaRPr lang="en-GB" sz="5400" b="1" dirty="0">
              <a:solidFill>
                <a:schemeClr val="tx2"/>
              </a:solidFill>
            </a:endParaRPr>
          </a:p>
        </p:txBody>
      </p:sp>
      <p:pic>
        <p:nvPicPr>
          <p:cNvPr id="16386" name="Picture 2" descr="Image result for cup of tea"/>
          <p:cNvPicPr>
            <a:picLocks noChangeAspect="1" noChangeArrowheads="1"/>
          </p:cNvPicPr>
          <p:nvPr/>
        </p:nvPicPr>
        <p:blipFill>
          <a:blip r:embed="rId4" cstate="print"/>
          <a:srcRect/>
          <a:stretch>
            <a:fillRect/>
          </a:stretch>
        </p:blipFill>
        <p:spPr bwMode="auto">
          <a:xfrm>
            <a:off x="4572000" y="3789040"/>
            <a:ext cx="4010844" cy="2650359"/>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539552" y="3068960"/>
            <a:ext cx="7772400" cy="720080"/>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GB"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10" name="Title 1"/>
          <p:cNvSpPr txBox="1">
            <a:spLocks/>
          </p:cNvSpPr>
          <p:nvPr/>
        </p:nvSpPr>
        <p:spPr>
          <a:xfrm>
            <a:off x="467544" y="1772816"/>
            <a:ext cx="7772400" cy="720080"/>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sz="3200" b="1" i="0" u="none" strike="noStrike" kern="1200" cap="none" spc="0" normalizeH="0" baseline="0" noProof="0" dirty="0" smtClean="0">
                <a:ln>
                  <a:noFill/>
                </a:ln>
                <a:solidFill>
                  <a:schemeClr val="tx1"/>
                </a:solidFill>
                <a:effectLst/>
                <a:uLnTx/>
                <a:uFillTx/>
                <a:latin typeface="+mj-lt"/>
                <a:ea typeface="+mj-ea"/>
                <a:cs typeface="+mj-cs"/>
              </a:rPr>
              <a:t>The challenges</a:t>
            </a:r>
            <a:endParaRPr kumimoji="0" lang="en-GB"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14" name="TextBox 13"/>
          <p:cNvSpPr txBox="1"/>
          <p:nvPr/>
        </p:nvSpPr>
        <p:spPr>
          <a:xfrm>
            <a:off x="467544" y="2492896"/>
            <a:ext cx="8280920" cy="1815882"/>
          </a:xfrm>
          <a:prstGeom prst="rect">
            <a:avLst/>
          </a:prstGeom>
          <a:noFill/>
        </p:spPr>
        <p:txBody>
          <a:bodyPr wrap="square" rtlCol="0">
            <a:spAutoFit/>
          </a:bodyPr>
          <a:lstStyle/>
          <a:p>
            <a:pPr>
              <a:buFont typeface="Arial" pitchFamily="34" charset="0"/>
              <a:buChar char="•"/>
            </a:pPr>
            <a:r>
              <a:rPr lang="en-GB" sz="2800" dirty="0" smtClean="0"/>
              <a:t>  Limited social housing </a:t>
            </a:r>
          </a:p>
          <a:p>
            <a:pPr>
              <a:buFont typeface="Arial" pitchFamily="34" charset="0"/>
              <a:buChar char="•"/>
            </a:pPr>
            <a:r>
              <a:rPr lang="en-GB" sz="2800" dirty="0" smtClean="0"/>
              <a:t>  More single people in need of housing</a:t>
            </a:r>
          </a:p>
          <a:p>
            <a:pPr>
              <a:buFont typeface="Arial" pitchFamily="34" charset="0"/>
              <a:buChar char="•"/>
            </a:pPr>
            <a:r>
              <a:rPr lang="en-GB" sz="2800" dirty="0" smtClean="0"/>
              <a:t>  Changes to housing benefit / LHA </a:t>
            </a:r>
          </a:p>
          <a:p>
            <a:pPr>
              <a:buFont typeface="Arial" pitchFamily="34" charset="0"/>
              <a:buChar char="•"/>
            </a:pPr>
            <a:r>
              <a:rPr lang="en-GB" sz="2800" dirty="0" smtClean="0"/>
              <a:t>  Benefit cap - families</a:t>
            </a:r>
            <a:endParaRPr lang="en-GB" sz="2800" dirty="0"/>
          </a:p>
        </p:txBody>
      </p:sp>
      <p:pic>
        <p:nvPicPr>
          <p:cNvPr id="17411" name="Picture 3"/>
          <p:cNvPicPr>
            <a:picLocks noChangeAspect="1" noChangeArrowheads="1"/>
          </p:cNvPicPr>
          <p:nvPr/>
        </p:nvPicPr>
        <p:blipFill>
          <a:blip r:embed="rId3" cstate="print"/>
          <a:srcRect/>
          <a:stretch>
            <a:fillRect/>
          </a:stretch>
        </p:blipFill>
        <p:spPr bwMode="auto">
          <a:xfrm>
            <a:off x="5940152" y="3429000"/>
            <a:ext cx="2998961" cy="3141129"/>
          </a:xfrm>
          <a:prstGeom prst="rect">
            <a:avLst/>
          </a:prstGeom>
          <a:noFill/>
          <a:ln w="9525">
            <a:noFill/>
            <a:miter lim="800000"/>
            <a:headEnd/>
            <a:tailEnd/>
          </a:ln>
          <a:effectLst/>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result for local housing allowance"/>
          <p:cNvPicPr>
            <a:picLocks noChangeAspect="1" noChangeArrowheads="1"/>
          </p:cNvPicPr>
          <p:nvPr/>
        </p:nvPicPr>
        <p:blipFill>
          <a:blip r:embed="rId3" cstate="print"/>
          <a:srcRect/>
          <a:stretch>
            <a:fillRect/>
          </a:stretch>
        </p:blipFill>
        <p:spPr bwMode="auto">
          <a:xfrm>
            <a:off x="6317522" y="3645024"/>
            <a:ext cx="2070902" cy="1896947"/>
          </a:xfrm>
          <a:prstGeom prst="rect">
            <a:avLst/>
          </a:prstGeom>
          <a:noFill/>
        </p:spPr>
      </p:pic>
      <p:sp>
        <p:nvSpPr>
          <p:cNvPr id="5" name="Title 1"/>
          <p:cNvSpPr>
            <a:spLocks noGrp="1"/>
          </p:cNvSpPr>
          <p:nvPr>
            <p:ph type="ctrTitle"/>
          </p:nvPr>
        </p:nvSpPr>
        <p:spPr>
          <a:xfrm>
            <a:off x="616024" y="1484784"/>
            <a:ext cx="7772400" cy="720080"/>
          </a:xfrm>
        </p:spPr>
        <p:txBody>
          <a:bodyPr>
            <a:normAutofit/>
          </a:bodyPr>
          <a:lstStyle/>
          <a:p>
            <a:pPr algn="l"/>
            <a:r>
              <a:rPr lang="en-GB" sz="3200" b="1" dirty="0" smtClean="0"/>
              <a:t>Local Housing Allowance</a:t>
            </a:r>
            <a:endParaRPr lang="en-GB" sz="3200" b="1" dirty="0"/>
          </a:p>
        </p:txBody>
      </p:sp>
      <p:sp>
        <p:nvSpPr>
          <p:cNvPr id="6" name="Content Placeholder 2"/>
          <p:cNvSpPr txBox="1">
            <a:spLocks/>
          </p:cNvSpPr>
          <p:nvPr/>
        </p:nvSpPr>
        <p:spPr>
          <a:xfrm>
            <a:off x="539552" y="2503437"/>
            <a:ext cx="8229600" cy="4525963"/>
          </a:xfrm>
          <a:prstGeom prst="rect">
            <a:avLst/>
          </a:prstGeom>
        </p:spPr>
        <p:txBody>
          <a:bodyPr vert="horz" lIns="91440" tIns="45720" rIns="91440" bIns="45720" rtlCol="0">
            <a:normAutofit/>
          </a:bodyPr>
          <a:lstStyle/>
          <a:p>
            <a:pPr marL="0" marR="0" lvl="0" indent="0"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GB" sz="2800" b="1" i="0" u="none" strike="noStrike" kern="1200" cap="none" spc="0" normalizeH="0" baseline="0" noProof="0" dirty="0">
              <a:ln>
                <a:noFill/>
              </a:ln>
              <a:solidFill>
                <a:schemeClr val="tx2"/>
              </a:solidFill>
              <a:effectLst/>
              <a:uLnTx/>
              <a:uFillTx/>
              <a:latin typeface="+mn-lt"/>
              <a:ea typeface="+mn-ea"/>
              <a:cs typeface="+mn-cs"/>
            </a:endParaRPr>
          </a:p>
        </p:txBody>
      </p:sp>
      <p:sp>
        <p:nvSpPr>
          <p:cNvPr id="9" name="Rectangle 8"/>
          <p:cNvSpPr/>
          <p:nvPr/>
        </p:nvSpPr>
        <p:spPr>
          <a:xfrm>
            <a:off x="683568" y="2132856"/>
            <a:ext cx="7848872" cy="3416320"/>
          </a:xfrm>
          <a:prstGeom prst="rect">
            <a:avLst/>
          </a:prstGeom>
        </p:spPr>
        <p:txBody>
          <a:bodyPr wrap="square">
            <a:spAutoFit/>
          </a:bodyPr>
          <a:lstStyle/>
          <a:p>
            <a:r>
              <a:rPr lang="en-GB" dirty="0" smtClean="0"/>
              <a:t>Introduced in 2008. </a:t>
            </a:r>
          </a:p>
          <a:p>
            <a:r>
              <a:rPr lang="en-GB" dirty="0" smtClean="0"/>
              <a:t>Used to work out benefit claims for tenants who rent from a private landlord</a:t>
            </a:r>
          </a:p>
          <a:p>
            <a:endParaRPr lang="en-GB" dirty="0" smtClean="0"/>
          </a:p>
          <a:p>
            <a:r>
              <a:rPr lang="en-GB" dirty="0" smtClean="0"/>
              <a:t>Applies to benefit claims after 7 April 2008</a:t>
            </a:r>
          </a:p>
          <a:p>
            <a:r>
              <a:rPr lang="en-GB" dirty="0" smtClean="0"/>
              <a:t> If tenant claims Universal Credit - rent costs included as part  of the UC payment</a:t>
            </a:r>
          </a:p>
          <a:p>
            <a:endParaRPr lang="en-GB" dirty="0" smtClean="0"/>
          </a:p>
          <a:p>
            <a:r>
              <a:rPr lang="en-GB" dirty="0" smtClean="0"/>
              <a:t>How much receive worked out according to:</a:t>
            </a:r>
          </a:p>
          <a:p>
            <a:pPr>
              <a:buFont typeface="Arial" pitchFamily="34" charset="0"/>
              <a:buChar char="•"/>
            </a:pPr>
            <a:r>
              <a:rPr lang="en-GB" dirty="0" smtClean="0"/>
              <a:t>  Area where property is</a:t>
            </a:r>
          </a:p>
          <a:p>
            <a:pPr>
              <a:buFont typeface="Arial" pitchFamily="34" charset="0"/>
              <a:buChar char="•"/>
            </a:pPr>
            <a:r>
              <a:rPr lang="en-GB" dirty="0" smtClean="0"/>
              <a:t>  Household size</a:t>
            </a:r>
          </a:p>
          <a:p>
            <a:pPr>
              <a:buFont typeface="Arial" pitchFamily="34" charset="0"/>
              <a:buChar char="•"/>
            </a:pPr>
            <a:r>
              <a:rPr lang="en-GB" dirty="0" smtClean="0"/>
              <a:t>  Income</a:t>
            </a:r>
          </a:p>
          <a:p>
            <a:pPr>
              <a:buFont typeface="Arial" pitchFamily="34" charset="0"/>
              <a:buChar char="•"/>
            </a:pPr>
            <a:r>
              <a:rPr lang="en-GB" dirty="0" smtClean="0"/>
              <a:t>  Circumstances</a:t>
            </a:r>
          </a:p>
          <a:p>
            <a:endParaRPr lang="en-GB" dirty="0" smtClean="0"/>
          </a:p>
        </p:txBody>
      </p:sp>
      <p:sp>
        <p:nvSpPr>
          <p:cNvPr id="10" name="Rectangle 9"/>
          <p:cNvSpPr/>
          <p:nvPr/>
        </p:nvSpPr>
        <p:spPr>
          <a:xfrm>
            <a:off x="611560" y="5661248"/>
            <a:ext cx="7920880" cy="646331"/>
          </a:xfrm>
          <a:prstGeom prst="rect">
            <a:avLst/>
          </a:prstGeom>
        </p:spPr>
        <p:txBody>
          <a:bodyPr wrap="square">
            <a:spAutoFit/>
          </a:bodyPr>
          <a:lstStyle/>
          <a:p>
            <a:r>
              <a:rPr lang="en-GB" dirty="0" smtClean="0"/>
              <a:t>If the rent tenant pays is more than the Local Housing Allowance rate, they'll need to use other money they have coming in to make up the difference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395538" y="1844824"/>
          <a:ext cx="8280918" cy="3024336"/>
        </p:xfrm>
        <a:graphic>
          <a:graphicData uri="http://schemas.openxmlformats.org/drawingml/2006/table">
            <a:tbl>
              <a:tblPr>
                <a:tableStyleId>{B301B821-A1FF-4177-AEE7-76D212191A09}</a:tableStyleId>
              </a:tblPr>
              <a:tblGrid>
                <a:gridCol w="2736302"/>
                <a:gridCol w="1008112"/>
                <a:gridCol w="1224136"/>
                <a:gridCol w="1080120"/>
                <a:gridCol w="1152128"/>
                <a:gridCol w="1080120"/>
              </a:tblGrid>
              <a:tr h="959819">
                <a:tc>
                  <a:txBody>
                    <a:bodyPr/>
                    <a:lstStyle/>
                    <a:p>
                      <a:pPr>
                        <a:lnSpc>
                          <a:spcPts val="1800"/>
                        </a:lnSpc>
                        <a:spcAft>
                          <a:spcPts val="0"/>
                        </a:spcAft>
                      </a:pPr>
                      <a:r>
                        <a:rPr lang="en-GB" sz="1600" b="0" dirty="0"/>
                        <a:t>Broad Market Rental </a:t>
                      </a:r>
                      <a:r>
                        <a:rPr lang="en-GB" sz="1600" b="0" dirty="0" smtClean="0"/>
                        <a:t>Area (BMRA)</a:t>
                      </a:r>
                      <a:endParaRPr lang="en-GB" sz="1600" b="0" dirty="0">
                        <a:latin typeface="Calibri"/>
                        <a:ea typeface="Calibri"/>
                        <a:cs typeface="Times New Roman"/>
                      </a:endParaRPr>
                    </a:p>
                  </a:txBody>
                  <a:tcPr marL="40640" marR="40640" marT="40640" marB="40640" anchor="ctr">
                    <a:solidFill>
                      <a:schemeClr val="tx2">
                        <a:lumMod val="20000"/>
                        <a:lumOff val="80000"/>
                      </a:schemeClr>
                    </a:solidFill>
                  </a:tcPr>
                </a:tc>
                <a:tc>
                  <a:txBody>
                    <a:bodyPr/>
                    <a:lstStyle/>
                    <a:p>
                      <a:pPr>
                        <a:lnSpc>
                          <a:spcPts val="1800"/>
                        </a:lnSpc>
                        <a:spcAft>
                          <a:spcPts val="0"/>
                        </a:spcAft>
                      </a:pPr>
                      <a:r>
                        <a:rPr lang="en-GB" sz="1600" b="0" dirty="0"/>
                        <a:t>Shared room rate</a:t>
                      </a:r>
                      <a:endParaRPr lang="en-GB" sz="1600" b="0" dirty="0">
                        <a:latin typeface="Calibri"/>
                        <a:ea typeface="Calibri"/>
                        <a:cs typeface="Times New Roman"/>
                      </a:endParaRPr>
                    </a:p>
                  </a:txBody>
                  <a:tcPr marL="40640" marR="40640" marT="40640" marB="40640" anchor="ctr">
                    <a:solidFill>
                      <a:schemeClr val="tx2">
                        <a:lumMod val="20000"/>
                        <a:lumOff val="80000"/>
                      </a:schemeClr>
                    </a:solidFill>
                  </a:tcPr>
                </a:tc>
                <a:tc>
                  <a:txBody>
                    <a:bodyPr/>
                    <a:lstStyle/>
                    <a:p>
                      <a:pPr>
                        <a:lnSpc>
                          <a:spcPts val="1800"/>
                        </a:lnSpc>
                        <a:spcAft>
                          <a:spcPts val="0"/>
                        </a:spcAft>
                      </a:pPr>
                      <a:r>
                        <a:rPr lang="en-GB" sz="1600" b="0" dirty="0"/>
                        <a:t>1 bedroom</a:t>
                      </a:r>
                      <a:endParaRPr lang="en-GB" sz="1600" b="0" dirty="0">
                        <a:latin typeface="Calibri"/>
                        <a:ea typeface="Calibri"/>
                        <a:cs typeface="Times New Roman"/>
                      </a:endParaRPr>
                    </a:p>
                  </a:txBody>
                  <a:tcPr marL="40640" marR="40640" marT="40640" marB="40640" anchor="ctr">
                    <a:solidFill>
                      <a:schemeClr val="tx2">
                        <a:lumMod val="20000"/>
                        <a:lumOff val="80000"/>
                      </a:schemeClr>
                    </a:solidFill>
                  </a:tcPr>
                </a:tc>
                <a:tc>
                  <a:txBody>
                    <a:bodyPr/>
                    <a:lstStyle/>
                    <a:p>
                      <a:pPr>
                        <a:lnSpc>
                          <a:spcPts val="1800"/>
                        </a:lnSpc>
                        <a:spcAft>
                          <a:spcPts val="0"/>
                        </a:spcAft>
                      </a:pPr>
                      <a:r>
                        <a:rPr lang="en-GB" sz="1600" b="0" dirty="0"/>
                        <a:t>2 bedrooms</a:t>
                      </a:r>
                      <a:endParaRPr lang="en-GB" sz="1600" b="0" dirty="0">
                        <a:latin typeface="Calibri"/>
                        <a:ea typeface="Calibri"/>
                        <a:cs typeface="Times New Roman"/>
                      </a:endParaRPr>
                    </a:p>
                  </a:txBody>
                  <a:tcPr marL="40640" marR="40640" marT="40640" marB="40640" anchor="ctr">
                    <a:solidFill>
                      <a:schemeClr val="tx2">
                        <a:lumMod val="20000"/>
                        <a:lumOff val="80000"/>
                      </a:schemeClr>
                    </a:solidFill>
                  </a:tcPr>
                </a:tc>
                <a:tc>
                  <a:txBody>
                    <a:bodyPr/>
                    <a:lstStyle/>
                    <a:p>
                      <a:pPr>
                        <a:lnSpc>
                          <a:spcPts val="1800"/>
                        </a:lnSpc>
                        <a:spcAft>
                          <a:spcPts val="0"/>
                        </a:spcAft>
                      </a:pPr>
                      <a:r>
                        <a:rPr lang="en-GB" sz="1600" b="0" dirty="0"/>
                        <a:t>3 bedrooms</a:t>
                      </a:r>
                      <a:endParaRPr lang="en-GB" sz="1600" b="0" dirty="0">
                        <a:latin typeface="Calibri"/>
                        <a:ea typeface="Calibri"/>
                        <a:cs typeface="Times New Roman"/>
                      </a:endParaRPr>
                    </a:p>
                  </a:txBody>
                  <a:tcPr marL="40640" marR="40640" marT="40640" marB="40640" anchor="ctr">
                    <a:solidFill>
                      <a:schemeClr val="tx2">
                        <a:lumMod val="20000"/>
                        <a:lumOff val="80000"/>
                      </a:schemeClr>
                    </a:solidFill>
                  </a:tcPr>
                </a:tc>
                <a:tc>
                  <a:txBody>
                    <a:bodyPr/>
                    <a:lstStyle/>
                    <a:p>
                      <a:pPr>
                        <a:lnSpc>
                          <a:spcPts val="1800"/>
                        </a:lnSpc>
                        <a:spcAft>
                          <a:spcPts val="0"/>
                        </a:spcAft>
                      </a:pPr>
                      <a:r>
                        <a:rPr lang="en-GB" sz="1600" b="0" dirty="0"/>
                        <a:t>4 bedrooms</a:t>
                      </a:r>
                      <a:endParaRPr lang="en-GB" sz="1600" b="0" dirty="0">
                        <a:latin typeface="Calibri"/>
                        <a:ea typeface="Calibri"/>
                        <a:cs typeface="Times New Roman"/>
                      </a:endParaRPr>
                    </a:p>
                  </a:txBody>
                  <a:tcPr marL="40640" marR="40640" marT="40640" marB="40640" anchor="ctr">
                    <a:solidFill>
                      <a:schemeClr val="tx2">
                        <a:lumMod val="20000"/>
                        <a:lumOff val="80000"/>
                      </a:schemeClr>
                    </a:solidFill>
                  </a:tcPr>
                </a:tc>
              </a:tr>
              <a:tr h="959819">
                <a:tc>
                  <a:txBody>
                    <a:bodyPr/>
                    <a:lstStyle/>
                    <a:p>
                      <a:pPr>
                        <a:lnSpc>
                          <a:spcPts val="1800"/>
                        </a:lnSpc>
                        <a:spcAft>
                          <a:spcPts val="0"/>
                        </a:spcAft>
                      </a:pPr>
                      <a:r>
                        <a:rPr lang="en-GB" sz="1600" b="0"/>
                        <a:t>Leicester and surrounds</a:t>
                      </a:r>
                      <a:endParaRPr lang="en-GB" sz="1600" b="0">
                        <a:latin typeface="Calibri"/>
                        <a:ea typeface="Calibri"/>
                        <a:cs typeface="Times New Roman"/>
                      </a:endParaRPr>
                    </a:p>
                  </a:txBody>
                  <a:tcPr marL="40640" marR="40640" marT="40640" marB="40640" anchor="ctr"/>
                </a:tc>
                <a:tc>
                  <a:txBody>
                    <a:bodyPr/>
                    <a:lstStyle/>
                    <a:p>
                      <a:pPr>
                        <a:lnSpc>
                          <a:spcPts val="1800"/>
                        </a:lnSpc>
                        <a:spcAft>
                          <a:spcPts val="0"/>
                        </a:spcAft>
                      </a:pPr>
                      <a:r>
                        <a:rPr lang="en-GB" sz="1600" b="0"/>
                        <a:t>£59.00</a:t>
                      </a:r>
                      <a:endParaRPr lang="en-GB" sz="1600" b="0">
                        <a:latin typeface="Calibri"/>
                        <a:ea typeface="Calibri"/>
                        <a:cs typeface="Times New Roman"/>
                      </a:endParaRPr>
                    </a:p>
                  </a:txBody>
                  <a:tcPr marL="40640" marR="40640" marT="40640" marB="40640" anchor="ctr"/>
                </a:tc>
                <a:tc>
                  <a:txBody>
                    <a:bodyPr/>
                    <a:lstStyle/>
                    <a:p>
                      <a:pPr>
                        <a:lnSpc>
                          <a:spcPts val="1800"/>
                        </a:lnSpc>
                        <a:spcAft>
                          <a:spcPts val="0"/>
                        </a:spcAft>
                      </a:pPr>
                      <a:r>
                        <a:rPr lang="en-GB" sz="1600" b="0"/>
                        <a:t>£86.30</a:t>
                      </a:r>
                      <a:endParaRPr lang="en-GB" sz="1600" b="0">
                        <a:latin typeface="Calibri"/>
                        <a:ea typeface="Calibri"/>
                        <a:cs typeface="Times New Roman"/>
                      </a:endParaRPr>
                    </a:p>
                  </a:txBody>
                  <a:tcPr marL="40640" marR="40640" marT="40640" marB="40640" anchor="ctr"/>
                </a:tc>
                <a:tc>
                  <a:txBody>
                    <a:bodyPr/>
                    <a:lstStyle/>
                    <a:p>
                      <a:pPr>
                        <a:lnSpc>
                          <a:spcPts val="1800"/>
                        </a:lnSpc>
                        <a:spcAft>
                          <a:spcPts val="0"/>
                        </a:spcAft>
                      </a:pPr>
                      <a:r>
                        <a:rPr lang="en-GB" sz="1600" b="0"/>
                        <a:t>£109.32</a:t>
                      </a:r>
                      <a:endParaRPr lang="en-GB" sz="1600" b="0">
                        <a:latin typeface="Calibri"/>
                        <a:ea typeface="Calibri"/>
                        <a:cs typeface="Times New Roman"/>
                      </a:endParaRPr>
                    </a:p>
                  </a:txBody>
                  <a:tcPr marL="40640" marR="40640" marT="40640" marB="40640" anchor="ctr"/>
                </a:tc>
                <a:tc>
                  <a:txBody>
                    <a:bodyPr/>
                    <a:lstStyle/>
                    <a:p>
                      <a:pPr>
                        <a:lnSpc>
                          <a:spcPts val="1800"/>
                        </a:lnSpc>
                        <a:spcAft>
                          <a:spcPts val="0"/>
                        </a:spcAft>
                      </a:pPr>
                      <a:r>
                        <a:rPr lang="en-GB" sz="1600" b="0"/>
                        <a:t>£126.58</a:t>
                      </a:r>
                      <a:endParaRPr lang="en-GB" sz="1600" b="0">
                        <a:latin typeface="Calibri"/>
                        <a:ea typeface="Calibri"/>
                        <a:cs typeface="Times New Roman"/>
                      </a:endParaRPr>
                    </a:p>
                  </a:txBody>
                  <a:tcPr marL="40640" marR="40640" marT="40640" marB="40640" anchor="ctr"/>
                </a:tc>
                <a:tc>
                  <a:txBody>
                    <a:bodyPr/>
                    <a:lstStyle/>
                    <a:p>
                      <a:pPr>
                        <a:lnSpc>
                          <a:spcPts val="1800"/>
                        </a:lnSpc>
                        <a:spcAft>
                          <a:spcPts val="0"/>
                        </a:spcAft>
                      </a:pPr>
                      <a:r>
                        <a:rPr lang="en-GB" sz="1600" b="0"/>
                        <a:t>£163.16</a:t>
                      </a:r>
                      <a:endParaRPr lang="en-GB" sz="1600" b="0">
                        <a:latin typeface="Calibri"/>
                        <a:ea typeface="Calibri"/>
                        <a:cs typeface="Times New Roman"/>
                      </a:endParaRPr>
                    </a:p>
                  </a:txBody>
                  <a:tcPr marL="40640" marR="40640" marT="40640" marB="40640" anchor="ctr"/>
                </a:tc>
              </a:tr>
              <a:tr h="552349">
                <a:tc>
                  <a:txBody>
                    <a:bodyPr/>
                    <a:lstStyle/>
                    <a:p>
                      <a:pPr>
                        <a:lnSpc>
                          <a:spcPts val="1800"/>
                        </a:lnSpc>
                        <a:spcAft>
                          <a:spcPts val="0"/>
                        </a:spcAft>
                      </a:pPr>
                      <a:r>
                        <a:rPr lang="en-GB" sz="1600" b="0"/>
                        <a:t>Eastern Staffordshire</a:t>
                      </a:r>
                      <a:endParaRPr lang="en-GB" sz="1600" b="0">
                        <a:latin typeface="Calibri"/>
                        <a:ea typeface="Calibri"/>
                        <a:cs typeface="Times New Roman"/>
                      </a:endParaRPr>
                    </a:p>
                  </a:txBody>
                  <a:tcPr marL="40640" marR="40640" marT="40640" marB="40640" anchor="ctr"/>
                </a:tc>
                <a:tc>
                  <a:txBody>
                    <a:bodyPr/>
                    <a:lstStyle/>
                    <a:p>
                      <a:pPr>
                        <a:lnSpc>
                          <a:spcPts val="1800"/>
                        </a:lnSpc>
                        <a:spcAft>
                          <a:spcPts val="0"/>
                        </a:spcAft>
                      </a:pPr>
                      <a:r>
                        <a:rPr lang="en-GB" sz="1600" b="0"/>
                        <a:t>£60.04</a:t>
                      </a:r>
                      <a:endParaRPr lang="en-GB" sz="1600" b="0">
                        <a:latin typeface="Calibri"/>
                        <a:ea typeface="Calibri"/>
                        <a:cs typeface="Times New Roman"/>
                      </a:endParaRPr>
                    </a:p>
                  </a:txBody>
                  <a:tcPr marL="40640" marR="40640" marT="40640" marB="40640" anchor="ctr"/>
                </a:tc>
                <a:tc>
                  <a:txBody>
                    <a:bodyPr/>
                    <a:lstStyle/>
                    <a:p>
                      <a:pPr>
                        <a:lnSpc>
                          <a:spcPts val="1800"/>
                        </a:lnSpc>
                        <a:spcAft>
                          <a:spcPts val="0"/>
                        </a:spcAft>
                      </a:pPr>
                      <a:r>
                        <a:rPr lang="en-GB" sz="1600" b="0"/>
                        <a:t>£81.58</a:t>
                      </a:r>
                      <a:endParaRPr lang="en-GB" sz="1600" b="0">
                        <a:latin typeface="Calibri"/>
                        <a:ea typeface="Calibri"/>
                        <a:cs typeface="Times New Roman"/>
                      </a:endParaRPr>
                    </a:p>
                  </a:txBody>
                  <a:tcPr marL="40640" marR="40640" marT="40640" marB="40640" anchor="ctr"/>
                </a:tc>
                <a:tc>
                  <a:txBody>
                    <a:bodyPr/>
                    <a:lstStyle/>
                    <a:p>
                      <a:pPr>
                        <a:lnSpc>
                          <a:spcPts val="1800"/>
                        </a:lnSpc>
                        <a:spcAft>
                          <a:spcPts val="0"/>
                        </a:spcAft>
                      </a:pPr>
                      <a:r>
                        <a:rPr lang="en-GB" sz="1600" b="0"/>
                        <a:t>£103.56</a:t>
                      </a:r>
                      <a:endParaRPr lang="en-GB" sz="1600" b="0">
                        <a:latin typeface="Calibri"/>
                        <a:ea typeface="Calibri"/>
                        <a:cs typeface="Times New Roman"/>
                      </a:endParaRPr>
                    </a:p>
                  </a:txBody>
                  <a:tcPr marL="40640" marR="40640" marT="40640" marB="40640" anchor="ctr"/>
                </a:tc>
                <a:tc>
                  <a:txBody>
                    <a:bodyPr/>
                    <a:lstStyle/>
                    <a:p>
                      <a:pPr>
                        <a:lnSpc>
                          <a:spcPts val="1800"/>
                        </a:lnSpc>
                        <a:spcAft>
                          <a:spcPts val="0"/>
                        </a:spcAft>
                      </a:pPr>
                      <a:r>
                        <a:rPr lang="en-GB" sz="1600" b="0"/>
                        <a:t>£123.58</a:t>
                      </a:r>
                      <a:endParaRPr lang="en-GB" sz="1600" b="0">
                        <a:latin typeface="Calibri"/>
                        <a:ea typeface="Calibri"/>
                        <a:cs typeface="Times New Roman"/>
                      </a:endParaRPr>
                    </a:p>
                  </a:txBody>
                  <a:tcPr marL="40640" marR="40640" marT="40640" marB="40640" anchor="ctr"/>
                </a:tc>
                <a:tc>
                  <a:txBody>
                    <a:bodyPr/>
                    <a:lstStyle/>
                    <a:p>
                      <a:pPr>
                        <a:lnSpc>
                          <a:spcPts val="1800"/>
                        </a:lnSpc>
                        <a:spcAft>
                          <a:spcPts val="0"/>
                        </a:spcAft>
                      </a:pPr>
                      <a:r>
                        <a:rPr lang="en-GB" sz="1600" b="0"/>
                        <a:t>£162.40</a:t>
                      </a:r>
                      <a:endParaRPr lang="en-GB" sz="1600" b="0">
                        <a:latin typeface="Calibri"/>
                        <a:ea typeface="Calibri"/>
                        <a:cs typeface="Times New Roman"/>
                      </a:endParaRPr>
                    </a:p>
                  </a:txBody>
                  <a:tcPr marL="40640" marR="40640" marT="40640" marB="40640" anchor="ctr"/>
                </a:tc>
              </a:tr>
              <a:tr h="552349">
                <a:tc>
                  <a:txBody>
                    <a:bodyPr/>
                    <a:lstStyle/>
                    <a:p>
                      <a:pPr>
                        <a:lnSpc>
                          <a:spcPts val="1800"/>
                        </a:lnSpc>
                        <a:spcAft>
                          <a:spcPts val="0"/>
                        </a:spcAft>
                      </a:pPr>
                      <a:r>
                        <a:rPr lang="en-GB" sz="1600" b="0"/>
                        <a:t>Derby</a:t>
                      </a:r>
                      <a:endParaRPr lang="en-GB" sz="1600" b="0">
                        <a:latin typeface="Calibri"/>
                        <a:ea typeface="Calibri"/>
                        <a:cs typeface="Times New Roman"/>
                      </a:endParaRPr>
                    </a:p>
                  </a:txBody>
                  <a:tcPr marL="40640" marR="40640" marT="40640" marB="40640" anchor="ctr"/>
                </a:tc>
                <a:tc>
                  <a:txBody>
                    <a:bodyPr/>
                    <a:lstStyle/>
                    <a:p>
                      <a:pPr>
                        <a:lnSpc>
                          <a:spcPts val="1800"/>
                        </a:lnSpc>
                        <a:spcAft>
                          <a:spcPts val="0"/>
                        </a:spcAft>
                      </a:pPr>
                      <a:r>
                        <a:rPr lang="en-GB" sz="1600" b="0"/>
                        <a:t>£58.82</a:t>
                      </a:r>
                      <a:endParaRPr lang="en-GB" sz="1600" b="0">
                        <a:latin typeface="Calibri"/>
                        <a:ea typeface="Calibri"/>
                        <a:cs typeface="Times New Roman"/>
                      </a:endParaRPr>
                    </a:p>
                  </a:txBody>
                  <a:tcPr marL="40640" marR="40640" marT="40640" marB="40640" anchor="ctr"/>
                </a:tc>
                <a:tc>
                  <a:txBody>
                    <a:bodyPr/>
                    <a:lstStyle/>
                    <a:p>
                      <a:pPr>
                        <a:lnSpc>
                          <a:spcPts val="1800"/>
                        </a:lnSpc>
                        <a:spcAft>
                          <a:spcPts val="0"/>
                        </a:spcAft>
                      </a:pPr>
                      <a:r>
                        <a:rPr lang="en-GB" sz="1600" b="0"/>
                        <a:t>£84.75</a:t>
                      </a:r>
                      <a:endParaRPr lang="en-GB" sz="1600" b="0">
                        <a:latin typeface="Calibri"/>
                        <a:ea typeface="Calibri"/>
                        <a:cs typeface="Times New Roman"/>
                      </a:endParaRPr>
                    </a:p>
                  </a:txBody>
                  <a:tcPr marL="40640" marR="40640" marT="40640" marB="40640" anchor="ctr"/>
                </a:tc>
                <a:tc>
                  <a:txBody>
                    <a:bodyPr/>
                    <a:lstStyle/>
                    <a:p>
                      <a:pPr>
                        <a:lnSpc>
                          <a:spcPts val="1800"/>
                        </a:lnSpc>
                        <a:spcAft>
                          <a:spcPts val="0"/>
                        </a:spcAft>
                      </a:pPr>
                      <a:r>
                        <a:rPr lang="en-GB" sz="1600" b="0"/>
                        <a:t>£103.56</a:t>
                      </a:r>
                      <a:endParaRPr lang="en-GB" sz="1600" b="0">
                        <a:latin typeface="Calibri"/>
                        <a:ea typeface="Calibri"/>
                        <a:cs typeface="Times New Roman"/>
                      </a:endParaRPr>
                    </a:p>
                  </a:txBody>
                  <a:tcPr marL="40640" marR="40640" marT="40640" marB="40640" anchor="ctr"/>
                </a:tc>
                <a:tc>
                  <a:txBody>
                    <a:bodyPr/>
                    <a:lstStyle/>
                    <a:p>
                      <a:pPr>
                        <a:lnSpc>
                          <a:spcPts val="1800"/>
                        </a:lnSpc>
                        <a:spcAft>
                          <a:spcPts val="0"/>
                        </a:spcAft>
                      </a:pPr>
                      <a:r>
                        <a:rPr lang="en-GB" sz="1600" b="0"/>
                        <a:t>£117.70</a:t>
                      </a:r>
                      <a:endParaRPr lang="en-GB" sz="1600" b="0">
                        <a:latin typeface="Calibri"/>
                        <a:ea typeface="Calibri"/>
                        <a:cs typeface="Times New Roman"/>
                      </a:endParaRPr>
                    </a:p>
                  </a:txBody>
                  <a:tcPr marL="40640" marR="40640" marT="40640" marB="40640" anchor="ctr"/>
                </a:tc>
                <a:tc>
                  <a:txBody>
                    <a:bodyPr/>
                    <a:lstStyle/>
                    <a:p>
                      <a:pPr>
                        <a:lnSpc>
                          <a:spcPts val="1800"/>
                        </a:lnSpc>
                        <a:spcAft>
                          <a:spcPts val="0"/>
                        </a:spcAft>
                      </a:pPr>
                      <a:r>
                        <a:rPr lang="en-GB" sz="1600" b="0" dirty="0"/>
                        <a:t>£149.59</a:t>
                      </a:r>
                      <a:endParaRPr lang="en-GB" sz="1600" b="0" dirty="0">
                        <a:latin typeface="Calibri"/>
                        <a:ea typeface="Calibri"/>
                        <a:cs typeface="Times New Roman"/>
                      </a:endParaRPr>
                    </a:p>
                  </a:txBody>
                  <a:tcPr marL="40640" marR="40640" marT="40640" marB="40640" anchor="ctr"/>
                </a:tc>
              </a:tr>
            </a:tbl>
          </a:graphicData>
        </a:graphic>
      </p:graphicFrame>
      <p:sp>
        <p:nvSpPr>
          <p:cNvPr id="6" name="Rectangle 5"/>
          <p:cNvSpPr/>
          <p:nvPr/>
        </p:nvSpPr>
        <p:spPr>
          <a:xfrm>
            <a:off x="395536" y="5157192"/>
            <a:ext cx="8208912" cy="1200329"/>
          </a:xfrm>
          <a:prstGeom prst="rect">
            <a:avLst/>
          </a:prstGeom>
        </p:spPr>
        <p:txBody>
          <a:bodyPr wrap="square">
            <a:spAutoFit/>
          </a:bodyPr>
          <a:lstStyle/>
          <a:p>
            <a:r>
              <a:rPr lang="en-GB" dirty="0" smtClean="0"/>
              <a:t>The table shows the </a:t>
            </a:r>
            <a:r>
              <a:rPr lang="en-GB" b="1" dirty="0" smtClean="0"/>
              <a:t>weekly</a:t>
            </a:r>
            <a:r>
              <a:rPr lang="en-GB" dirty="0" smtClean="0"/>
              <a:t> Local Housing Allowance rate from April 2016 for each BRMA in North West Leicestershire</a:t>
            </a:r>
          </a:p>
          <a:p>
            <a:endParaRPr lang="en-GB" dirty="0" smtClean="0"/>
          </a:p>
          <a:p>
            <a:r>
              <a:rPr lang="en-GB" dirty="0" smtClean="0"/>
              <a:t>Rates are based on NEEDS of household e.g. Adult couple = 1 bedroom</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ctrTitle"/>
          </p:nvPr>
        </p:nvSpPr>
        <p:spPr>
          <a:xfrm>
            <a:off x="616024" y="1700809"/>
            <a:ext cx="7772400" cy="720080"/>
          </a:xfrm>
        </p:spPr>
        <p:txBody>
          <a:bodyPr>
            <a:normAutofit/>
          </a:bodyPr>
          <a:lstStyle/>
          <a:p>
            <a:pPr algn="l"/>
            <a:r>
              <a:rPr lang="en-GB" sz="3200" b="1" dirty="0" smtClean="0"/>
              <a:t>Discretionary Housing Payments</a:t>
            </a:r>
            <a:endParaRPr lang="en-GB" sz="3200" b="1" dirty="0"/>
          </a:p>
        </p:txBody>
      </p:sp>
      <p:sp>
        <p:nvSpPr>
          <p:cNvPr id="7" name="Rectangle 6"/>
          <p:cNvSpPr/>
          <p:nvPr/>
        </p:nvSpPr>
        <p:spPr>
          <a:xfrm>
            <a:off x="683568" y="2492896"/>
            <a:ext cx="7560840" cy="923330"/>
          </a:xfrm>
          <a:prstGeom prst="rect">
            <a:avLst/>
          </a:prstGeom>
        </p:spPr>
        <p:txBody>
          <a:bodyPr wrap="square">
            <a:spAutoFit/>
          </a:bodyPr>
          <a:lstStyle/>
          <a:p>
            <a:r>
              <a:rPr lang="en-GB" dirty="0" smtClean="0"/>
              <a:t>Extra help which Local Authorities can award to those in receipt of Housing Benefit, Local Housing Allowance or Universal Credit  if they are having difficulty in paying their remaining housing costs. </a:t>
            </a:r>
            <a:endParaRPr lang="en-GB" dirty="0"/>
          </a:p>
        </p:txBody>
      </p:sp>
      <p:sp>
        <p:nvSpPr>
          <p:cNvPr id="8" name="Rectangle 7"/>
          <p:cNvSpPr/>
          <p:nvPr/>
        </p:nvSpPr>
        <p:spPr>
          <a:xfrm>
            <a:off x="683568" y="3429000"/>
            <a:ext cx="7056784" cy="1200329"/>
          </a:xfrm>
          <a:prstGeom prst="rect">
            <a:avLst/>
          </a:prstGeom>
        </p:spPr>
        <p:txBody>
          <a:bodyPr wrap="square">
            <a:spAutoFit/>
          </a:bodyPr>
          <a:lstStyle/>
          <a:p>
            <a:r>
              <a:rPr lang="en-GB" dirty="0" smtClean="0"/>
              <a:t>Limited budget </a:t>
            </a:r>
          </a:p>
          <a:p>
            <a:endParaRPr lang="en-GB" dirty="0" smtClean="0"/>
          </a:p>
          <a:p>
            <a:r>
              <a:rPr lang="en-GB" dirty="0" smtClean="0"/>
              <a:t>Extra help may not be for the full difference between benefit and rent and may only be paid for a short period of time.</a:t>
            </a:r>
            <a:endParaRPr lang="en-GB" dirty="0"/>
          </a:p>
        </p:txBody>
      </p:sp>
      <p:pic>
        <p:nvPicPr>
          <p:cNvPr id="5122" name="Picture 2" descr="Image result for money uk"/>
          <p:cNvPicPr>
            <a:picLocks noChangeAspect="1" noChangeArrowheads="1"/>
          </p:cNvPicPr>
          <p:nvPr/>
        </p:nvPicPr>
        <p:blipFill>
          <a:blip r:embed="rId3" cstate="print"/>
          <a:srcRect/>
          <a:stretch>
            <a:fillRect/>
          </a:stretch>
        </p:blipFill>
        <p:spPr bwMode="auto">
          <a:xfrm>
            <a:off x="6080684" y="4437112"/>
            <a:ext cx="2596180" cy="2146176"/>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67544" y="1772816"/>
            <a:ext cx="7772400" cy="720080"/>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GB" sz="3200" b="1" i="0" u="none" strike="noStrike" kern="1200" cap="none" spc="0" normalizeH="0" baseline="0" noProof="0" dirty="0" smtClean="0">
                <a:ln>
                  <a:noFill/>
                </a:ln>
                <a:solidFill>
                  <a:schemeClr val="tx1"/>
                </a:solidFill>
                <a:effectLst/>
                <a:uLnTx/>
                <a:uFillTx/>
                <a:latin typeface="+mj-lt"/>
                <a:ea typeface="+mj-ea"/>
                <a:cs typeface="+mj-cs"/>
              </a:rPr>
              <a:t>What else can we do?</a:t>
            </a:r>
            <a:endParaRPr kumimoji="0" lang="en-GB" sz="3200" b="1" i="0" u="none" strike="noStrike" kern="1200" cap="none" spc="0" normalizeH="0" baseline="0" noProof="0" dirty="0">
              <a:ln>
                <a:noFill/>
              </a:ln>
              <a:solidFill>
                <a:schemeClr val="tx1"/>
              </a:solidFill>
              <a:effectLst/>
              <a:uLnTx/>
              <a:uFillTx/>
              <a:latin typeface="+mj-lt"/>
              <a:ea typeface="+mj-ea"/>
              <a:cs typeface="+mj-cs"/>
            </a:endParaRPr>
          </a:p>
        </p:txBody>
      </p:sp>
      <p:sp>
        <p:nvSpPr>
          <p:cNvPr id="5" name="Rectangle 4"/>
          <p:cNvSpPr/>
          <p:nvPr/>
        </p:nvSpPr>
        <p:spPr>
          <a:xfrm>
            <a:off x="539552" y="2564904"/>
            <a:ext cx="6034344" cy="3077766"/>
          </a:xfrm>
          <a:prstGeom prst="rect">
            <a:avLst/>
          </a:prstGeom>
        </p:spPr>
        <p:txBody>
          <a:bodyPr wrap="none">
            <a:spAutoFit/>
          </a:bodyPr>
          <a:lstStyle/>
          <a:p>
            <a:pPr>
              <a:buFont typeface="Arial" pitchFamily="34" charset="0"/>
              <a:buChar char="•"/>
            </a:pPr>
            <a:r>
              <a:rPr lang="en-GB" dirty="0" smtClean="0"/>
              <a:t>  Rent payment account as part of rent deposit scheme</a:t>
            </a:r>
          </a:p>
          <a:p>
            <a:pPr>
              <a:buFont typeface="Arial" pitchFamily="34" charset="0"/>
              <a:buChar char="•"/>
            </a:pPr>
            <a:r>
              <a:rPr lang="en-GB" dirty="0" smtClean="0"/>
              <a:t>  Household management / budgeting course for new tenants</a:t>
            </a:r>
          </a:p>
          <a:p>
            <a:pPr>
              <a:buFont typeface="Arial" pitchFamily="34" charset="0"/>
              <a:buChar char="•"/>
            </a:pPr>
            <a:r>
              <a:rPr lang="en-GB" dirty="0" smtClean="0"/>
              <a:t>  More support for landlords working with us</a:t>
            </a:r>
          </a:p>
          <a:p>
            <a:pPr>
              <a:buFont typeface="Arial" pitchFamily="34" charset="0"/>
              <a:buChar char="•"/>
            </a:pPr>
            <a:r>
              <a:rPr lang="en-GB" dirty="0" smtClean="0"/>
              <a:t>  More marketing options</a:t>
            </a:r>
          </a:p>
          <a:p>
            <a:endParaRPr lang="en-GB" dirty="0" smtClean="0"/>
          </a:p>
          <a:p>
            <a:endParaRPr lang="en-GB" dirty="0" smtClean="0"/>
          </a:p>
          <a:p>
            <a:r>
              <a:rPr lang="en-GB" sz="3200" dirty="0" smtClean="0">
                <a:solidFill>
                  <a:schemeClr val="tx2"/>
                </a:solidFill>
              </a:rPr>
              <a:t>over to you...</a:t>
            </a:r>
          </a:p>
          <a:p>
            <a:endParaRPr lang="en-GB" dirty="0" smtClean="0"/>
          </a:p>
          <a:p>
            <a:endParaRPr lang="en-GB" dirty="0" smtClean="0"/>
          </a:p>
          <a:p>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8" y="1556792"/>
            <a:ext cx="8568952" cy="4862870"/>
          </a:xfrm>
          <a:prstGeom prst="rect">
            <a:avLst/>
          </a:prstGeom>
        </p:spPr>
        <p:txBody>
          <a:bodyPr wrap="square">
            <a:spAutoFit/>
          </a:bodyPr>
          <a:lstStyle/>
          <a:p>
            <a:pPr lvl="0" fontAlgn="base">
              <a:spcBef>
                <a:spcPct val="0"/>
              </a:spcBef>
              <a:spcAft>
                <a:spcPct val="0"/>
              </a:spcAft>
            </a:pPr>
            <a:r>
              <a:rPr lang="en-GB" sz="3200" b="1" dirty="0" smtClean="0">
                <a:solidFill>
                  <a:schemeClr val="tx2"/>
                </a:solidFill>
                <a:ea typeface="Calibri" pitchFamily="34" charset="0"/>
                <a:cs typeface="Times New Roman" pitchFamily="18" charset="0"/>
              </a:rPr>
              <a:t>What would encourage you to work with us?</a:t>
            </a:r>
          </a:p>
          <a:p>
            <a:pPr lvl="0" fontAlgn="base">
              <a:spcBef>
                <a:spcPct val="0"/>
              </a:spcBef>
              <a:spcAft>
                <a:spcPct val="0"/>
              </a:spcAft>
            </a:pPr>
            <a:endParaRPr lang="en-GB" sz="1400" b="1" dirty="0" smtClean="0">
              <a:ea typeface="Calibri" pitchFamily="34" charset="0"/>
              <a:cs typeface="Times New Roman" pitchFamily="18" charset="0"/>
            </a:endParaRPr>
          </a:p>
          <a:p>
            <a:pPr lvl="0" fontAlgn="base">
              <a:spcBef>
                <a:spcPct val="0"/>
              </a:spcBef>
              <a:spcAft>
                <a:spcPct val="0"/>
              </a:spcAft>
            </a:pPr>
            <a:r>
              <a:rPr lang="en-GB" sz="2400" dirty="0" smtClean="0">
                <a:solidFill>
                  <a:schemeClr val="tx1">
                    <a:lumMod val="65000"/>
                    <a:lumOff val="35000"/>
                  </a:schemeClr>
                </a:solidFill>
                <a:ea typeface="Calibri" pitchFamily="34" charset="0"/>
                <a:cs typeface="Times New Roman" pitchFamily="18" charset="0"/>
              </a:rPr>
              <a:t>Q1: </a:t>
            </a:r>
            <a:r>
              <a:rPr lang="en-GB" sz="2400" dirty="0" smtClean="0">
                <a:ea typeface="Calibri" pitchFamily="34" charset="0"/>
                <a:cs typeface="Times New Roman" pitchFamily="18" charset="0"/>
              </a:rPr>
              <a:t>What are the top issues that prevent you from giving tenancies to the people we work with?</a:t>
            </a:r>
          </a:p>
          <a:p>
            <a:pPr lvl="0" fontAlgn="base">
              <a:spcBef>
                <a:spcPct val="0"/>
              </a:spcBef>
              <a:spcAft>
                <a:spcPct val="0"/>
              </a:spcAft>
            </a:pPr>
            <a:endParaRPr lang="en-GB" sz="2400" dirty="0" smtClean="0">
              <a:ea typeface="Calibri" pitchFamily="34" charset="0"/>
              <a:cs typeface="Times New Roman" pitchFamily="18" charset="0"/>
            </a:endParaRPr>
          </a:p>
          <a:p>
            <a:pPr lvl="0" fontAlgn="base">
              <a:spcBef>
                <a:spcPct val="0"/>
              </a:spcBef>
              <a:spcAft>
                <a:spcPct val="0"/>
              </a:spcAft>
            </a:pPr>
            <a:r>
              <a:rPr lang="en-GB" sz="2400" dirty="0" smtClean="0">
                <a:solidFill>
                  <a:schemeClr val="tx1">
                    <a:lumMod val="65000"/>
                    <a:lumOff val="35000"/>
                  </a:schemeClr>
                </a:solidFill>
                <a:ea typeface="Calibri" pitchFamily="34" charset="0"/>
                <a:cs typeface="Times New Roman" pitchFamily="18" charset="0"/>
              </a:rPr>
              <a:t>Q2: </a:t>
            </a:r>
            <a:r>
              <a:rPr lang="en-GB" sz="2400" dirty="0" smtClean="0">
                <a:ea typeface="Calibri" pitchFamily="34" charset="0"/>
                <a:cs typeface="Times New Roman" pitchFamily="18" charset="0"/>
              </a:rPr>
              <a:t>Would clients having a rent payment account in place provide reassurance?</a:t>
            </a:r>
          </a:p>
          <a:p>
            <a:pPr lvl="0" fontAlgn="base">
              <a:spcBef>
                <a:spcPct val="0"/>
              </a:spcBef>
              <a:spcAft>
                <a:spcPct val="0"/>
              </a:spcAft>
            </a:pPr>
            <a:endParaRPr lang="en-GB" sz="2400" dirty="0" smtClean="0">
              <a:ea typeface="Calibri" pitchFamily="34" charset="0"/>
              <a:cs typeface="Times New Roman" pitchFamily="18" charset="0"/>
            </a:endParaRPr>
          </a:p>
          <a:p>
            <a:pPr lvl="0" fontAlgn="base">
              <a:spcBef>
                <a:spcPct val="0"/>
              </a:spcBef>
              <a:spcAft>
                <a:spcPct val="0"/>
              </a:spcAft>
            </a:pPr>
            <a:r>
              <a:rPr lang="en-GB" sz="2400" dirty="0" smtClean="0">
                <a:solidFill>
                  <a:schemeClr val="tx1">
                    <a:lumMod val="65000"/>
                    <a:lumOff val="35000"/>
                  </a:schemeClr>
                </a:solidFill>
                <a:ea typeface="Calibri" pitchFamily="34" charset="0"/>
                <a:cs typeface="Times New Roman" pitchFamily="18" charset="0"/>
              </a:rPr>
              <a:t>Q3: </a:t>
            </a:r>
            <a:r>
              <a:rPr lang="en-GB" sz="2400" dirty="0" smtClean="0">
                <a:ea typeface="Calibri" pitchFamily="34" charset="0"/>
                <a:cs typeface="Times New Roman" pitchFamily="18" charset="0"/>
              </a:rPr>
              <a:t>Would clients receiving tenancy support / household management skills provide an incentive to take someone on?</a:t>
            </a:r>
          </a:p>
          <a:p>
            <a:pPr lvl="0" fontAlgn="base">
              <a:spcBef>
                <a:spcPct val="0"/>
              </a:spcBef>
              <a:spcAft>
                <a:spcPct val="0"/>
              </a:spcAft>
            </a:pPr>
            <a:endParaRPr lang="en-GB" sz="2400" dirty="0" smtClean="0">
              <a:ea typeface="Calibri" pitchFamily="34" charset="0"/>
              <a:cs typeface="Times New Roman" pitchFamily="18" charset="0"/>
            </a:endParaRPr>
          </a:p>
          <a:p>
            <a:pPr lvl="0" fontAlgn="base">
              <a:spcBef>
                <a:spcPct val="0"/>
              </a:spcBef>
              <a:spcAft>
                <a:spcPct val="0"/>
              </a:spcAft>
            </a:pPr>
            <a:r>
              <a:rPr lang="en-GB" sz="2400" dirty="0" smtClean="0">
                <a:solidFill>
                  <a:schemeClr val="tx1">
                    <a:lumMod val="65000"/>
                    <a:lumOff val="35000"/>
                  </a:schemeClr>
                </a:solidFill>
                <a:ea typeface="Calibri" pitchFamily="34" charset="0"/>
                <a:cs typeface="Times New Roman" pitchFamily="18" charset="0"/>
              </a:rPr>
              <a:t>Q4: </a:t>
            </a:r>
            <a:r>
              <a:rPr lang="en-GB" sz="2400" dirty="0" smtClean="0">
                <a:ea typeface="Calibri" pitchFamily="34" charset="0"/>
                <a:cs typeface="Times New Roman" pitchFamily="18" charset="0"/>
              </a:rPr>
              <a:t>What advice/support services could we provide for landlords to make you more comfortable with taking out clients?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1547664" y="2184104"/>
            <a:ext cx="5976664" cy="30162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tabLst/>
            </a:pPr>
            <a:r>
              <a:rPr kumimoji="0" lang="en-GB" sz="4400" b="1" i="0" u="none" strike="noStrike" cap="none" normalizeH="0" baseline="0" dirty="0" smtClean="0">
                <a:ln>
                  <a:noFill/>
                </a:ln>
                <a:solidFill>
                  <a:schemeClr val="tx1"/>
                </a:solidFill>
                <a:effectLst/>
                <a:ea typeface="Calibri" pitchFamily="34" charset="0"/>
                <a:cs typeface="Times New Roman" pitchFamily="18" charset="0"/>
              </a:rPr>
              <a:t>Welfare Reform Update</a:t>
            </a:r>
          </a:p>
          <a:p>
            <a:pPr marL="0" marR="0" lvl="0" indent="0" defTabSz="914400" rtl="0" eaLnBrk="1" fontAlgn="base" latinLnBrk="0" hangingPunct="1">
              <a:lnSpc>
                <a:spcPct val="100000"/>
              </a:lnSpc>
              <a:spcBef>
                <a:spcPct val="0"/>
              </a:spcBef>
              <a:spcAft>
                <a:spcPct val="0"/>
              </a:spcAft>
              <a:buClrTx/>
              <a:buSzTx/>
              <a:tabLst/>
            </a:pPr>
            <a:endParaRPr lang="en-GB" sz="3200" b="1" dirty="0" smtClean="0">
              <a:ea typeface="Calibri" pitchFamily="34" charset="0"/>
              <a:cs typeface="Times New Roman" pitchFamily="18" charset="0"/>
            </a:endParaRPr>
          </a:p>
          <a:p>
            <a:pPr marL="0" marR="0" lvl="0" indent="0" defTabSz="914400" rtl="0" eaLnBrk="1" fontAlgn="base" latinLnBrk="0" hangingPunct="1">
              <a:lnSpc>
                <a:spcPct val="100000"/>
              </a:lnSpc>
              <a:spcBef>
                <a:spcPct val="0"/>
              </a:spcBef>
              <a:spcAft>
                <a:spcPct val="0"/>
              </a:spcAft>
              <a:buClrTx/>
              <a:buSzTx/>
              <a:tabLst/>
            </a:pPr>
            <a:r>
              <a:rPr lang="en-GB" sz="3200" b="1" dirty="0" smtClean="0">
                <a:solidFill>
                  <a:schemeClr val="tx2"/>
                </a:solidFill>
                <a:ea typeface="Calibri" pitchFamily="34" charset="0"/>
                <a:cs typeface="Times New Roman" pitchFamily="18" charset="0"/>
              </a:rPr>
              <a:t>Universal Credit</a:t>
            </a:r>
          </a:p>
          <a:p>
            <a:pPr marL="0" marR="0" lvl="0" indent="0" defTabSz="914400" rtl="0" eaLnBrk="1" fontAlgn="base" latinLnBrk="0" hangingPunct="1">
              <a:lnSpc>
                <a:spcPct val="100000"/>
              </a:lnSpc>
              <a:spcBef>
                <a:spcPct val="0"/>
              </a:spcBef>
              <a:spcAft>
                <a:spcPct val="0"/>
              </a:spcAft>
              <a:buClrTx/>
              <a:buSzTx/>
              <a:tabLst/>
            </a:pPr>
            <a:r>
              <a:rPr kumimoji="0" lang="en-GB" sz="3200" b="1" i="0" u="none" strike="noStrike" cap="none" normalizeH="0" baseline="0" dirty="0" smtClean="0">
                <a:ln>
                  <a:noFill/>
                </a:ln>
                <a:solidFill>
                  <a:schemeClr val="tx2"/>
                </a:solidFill>
                <a:effectLst/>
                <a:ea typeface="Calibri" pitchFamily="34" charset="0"/>
                <a:cs typeface="Times New Roman" pitchFamily="18" charset="0"/>
              </a:rPr>
              <a:t>Benefit Cap</a:t>
            </a:r>
          </a:p>
          <a:p>
            <a:pPr marL="0" marR="0" lvl="0" indent="0" algn="l" defTabSz="914400" rtl="0" eaLnBrk="1" fontAlgn="base" latinLnBrk="0" hangingPunct="1">
              <a:lnSpc>
                <a:spcPct val="100000"/>
              </a:lnSpc>
              <a:spcBef>
                <a:spcPct val="0"/>
              </a:spcBef>
              <a:spcAft>
                <a:spcPct val="0"/>
              </a:spcAft>
              <a:buClrTx/>
              <a:buSzTx/>
              <a:tabLst/>
            </a:pPr>
            <a:endParaRPr lang="en-GB" sz="2500" b="1" dirty="0" smtClean="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tabLst/>
            </a:pPr>
            <a:r>
              <a:rPr kumimoji="0" lang="en-GB" sz="2500" b="1" i="0" u="none" strike="noStrike" cap="none" normalizeH="0" baseline="0" dirty="0" smtClean="0">
                <a:ln>
                  <a:noFill/>
                </a:ln>
                <a:solidFill>
                  <a:schemeClr val="tx1"/>
                </a:solidFill>
                <a:effectLst/>
                <a:ea typeface="Calibri" pitchFamily="34" charset="0"/>
                <a:cs typeface="Times New Roman" pitchFamily="18" charset="0"/>
              </a:rPr>
              <a:t> </a:t>
            </a:r>
            <a:endParaRPr kumimoji="0" lang="en-GB" sz="2500" b="1" i="0" u="none" strike="noStrike" cap="none" normalizeH="0" baseline="0" dirty="0" smtClean="0">
              <a:ln>
                <a:noFill/>
              </a:ln>
              <a:solidFill>
                <a:schemeClr val="tx1"/>
              </a:solidFill>
              <a:effectLst/>
              <a:cs typeface="Arial" pitchFamily="34" charset="0"/>
            </a:endParaRPr>
          </a:p>
        </p:txBody>
      </p:sp>
      <p:pic>
        <p:nvPicPr>
          <p:cNvPr id="25602" name="Picture 2" descr="Image result for welfare reform"/>
          <p:cNvPicPr>
            <a:picLocks noChangeAspect="1" noChangeArrowheads="1"/>
          </p:cNvPicPr>
          <p:nvPr/>
        </p:nvPicPr>
        <p:blipFill>
          <a:blip r:embed="rId3" cstate="print"/>
          <a:srcRect/>
          <a:stretch>
            <a:fillRect/>
          </a:stretch>
        </p:blipFill>
        <p:spPr bwMode="auto">
          <a:xfrm>
            <a:off x="4932040" y="3356992"/>
            <a:ext cx="3948361" cy="2388458"/>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95536" y="1844824"/>
            <a:ext cx="8748464" cy="5293757"/>
          </a:xfrm>
          <a:prstGeom prst="rect">
            <a:avLst/>
          </a:prstGeom>
        </p:spPr>
        <p:txBody>
          <a:bodyPr wrap="square">
            <a:spAutoFit/>
          </a:bodyPr>
          <a:lstStyle/>
          <a:p>
            <a:r>
              <a:rPr lang="en-GB" sz="3200" b="1" dirty="0" smtClean="0">
                <a:solidFill>
                  <a:schemeClr val="tx2"/>
                </a:solidFill>
              </a:rPr>
              <a:t>Universal Credit</a:t>
            </a:r>
          </a:p>
          <a:p>
            <a:endParaRPr lang="en-GB" dirty="0" smtClean="0"/>
          </a:p>
          <a:p>
            <a:r>
              <a:rPr lang="en-GB" dirty="0" smtClean="0"/>
              <a:t>Replaces benefits for people out of work and tax credits for people in work. </a:t>
            </a:r>
          </a:p>
          <a:p>
            <a:r>
              <a:rPr lang="en-GB" dirty="0" smtClean="0"/>
              <a:t>Designed to top up income to a minimum level and to simplify the welfare benefits system. </a:t>
            </a:r>
          </a:p>
          <a:p>
            <a:endParaRPr lang="en-GB" dirty="0" smtClean="0"/>
          </a:p>
          <a:p>
            <a:r>
              <a:rPr lang="en-GB" dirty="0" smtClean="0"/>
              <a:t>Being introduced gradually - started in North West Leicestershire in September 2015</a:t>
            </a:r>
            <a:r>
              <a:rPr lang="en-GB" dirty="0" smtClean="0">
                <a:ea typeface="Times New Roman" pitchFamily="18" charset="0"/>
                <a:cs typeface="Arial" pitchFamily="34" charset="0"/>
              </a:rPr>
              <a:t>. </a:t>
            </a:r>
            <a:r>
              <a:rPr lang="en-GB" dirty="0" err="1" smtClean="0">
                <a:ea typeface="Times New Roman" pitchFamily="18" charset="0"/>
                <a:cs typeface="Arial" pitchFamily="34" charset="0"/>
              </a:rPr>
              <a:t>Coalville</a:t>
            </a:r>
            <a:r>
              <a:rPr lang="en-GB" dirty="0" smtClean="0">
                <a:ea typeface="Times New Roman" pitchFamily="18" charset="0"/>
                <a:cs typeface="Arial" pitchFamily="34" charset="0"/>
              </a:rPr>
              <a:t> has taken over 400 claims in its first year. </a:t>
            </a:r>
          </a:p>
          <a:p>
            <a:endParaRPr lang="en-GB" dirty="0" smtClean="0">
              <a:solidFill>
                <a:prstClr val="black"/>
              </a:solidFill>
              <a:ea typeface="Times New Roman" pitchFamily="18" charset="0"/>
              <a:cs typeface="Arial" pitchFamily="34" charset="0"/>
            </a:endParaRPr>
          </a:p>
          <a:p>
            <a:r>
              <a:rPr lang="en-GB" b="1" dirty="0" err="1" smtClean="0">
                <a:solidFill>
                  <a:prstClr val="black"/>
                </a:solidFill>
                <a:ea typeface="Times New Roman" pitchFamily="18" charset="0"/>
                <a:cs typeface="Arial" pitchFamily="34" charset="0"/>
              </a:rPr>
              <a:t>Coalville’s</a:t>
            </a:r>
            <a:r>
              <a:rPr lang="en-GB" b="1" dirty="0" smtClean="0">
                <a:solidFill>
                  <a:prstClr val="black"/>
                </a:solidFill>
                <a:ea typeface="Times New Roman" pitchFamily="18" charset="0"/>
                <a:cs typeface="Arial" pitchFamily="34" charset="0"/>
              </a:rPr>
              <a:t> date for full service is not known at this time </a:t>
            </a:r>
          </a:p>
          <a:p>
            <a:endParaRPr lang="en-GB" dirty="0" smtClean="0">
              <a:solidFill>
                <a:prstClr val="black"/>
              </a:solidFill>
              <a:ea typeface="Times New Roman" pitchFamily="18" charset="0"/>
              <a:cs typeface="Arial" pitchFamily="34" charset="0"/>
            </a:endParaRPr>
          </a:p>
          <a:p>
            <a:r>
              <a:rPr lang="en-GB" dirty="0" smtClean="0">
                <a:solidFill>
                  <a:prstClr val="black"/>
                </a:solidFill>
                <a:ea typeface="Times New Roman" pitchFamily="18" charset="0"/>
                <a:cs typeface="Arial" pitchFamily="34" charset="0"/>
              </a:rPr>
              <a:t>Full service = </a:t>
            </a:r>
            <a:r>
              <a:rPr lang="en-GB" dirty="0" smtClean="0">
                <a:ea typeface="Times New Roman" pitchFamily="18" charset="0"/>
                <a:cs typeface="Arial" pitchFamily="34" charset="0"/>
              </a:rPr>
              <a:t>old benefits no longer taken for new cases</a:t>
            </a:r>
          </a:p>
          <a:p>
            <a:endParaRPr lang="en-GB" dirty="0" smtClean="0">
              <a:cs typeface="Arial" pitchFamily="34" charset="0"/>
            </a:endParaRPr>
          </a:p>
          <a:p>
            <a:r>
              <a:rPr lang="en-GB" dirty="0" smtClean="0"/>
              <a:t>Job Centre Plus is responsible for Universal Credit</a:t>
            </a:r>
          </a:p>
          <a:p>
            <a:r>
              <a:rPr lang="en-GB" dirty="0" smtClean="0"/>
              <a:t>Paid monthly into claimants bank account  </a:t>
            </a:r>
          </a:p>
          <a:p>
            <a:endParaRPr lang="en-GB" dirty="0" smtClean="0"/>
          </a:p>
          <a:p>
            <a:endParaRPr lang="en-GB" dirty="0" smtClean="0"/>
          </a:p>
          <a:p>
            <a:endParaRPr lang="en-GB" dirty="0" smtClean="0"/>
          </a:p>
          <a:p>
            <a:endParaRPr lang="en-GB" dirty="0" smtClean="0"/>
          </a:p>
        </p:txBody>
      </p:sp>
      <p:pic>
        <p:nvPicPr>
          <p:cNvPr id="24579" name="Picture 3" descr="Image result for universal credit"/>
          <p:cNvPicPr>
            <a:picLocks noChangeAspect="1" noChangeArrowheads="1"/>
          </p:cNvPicPr>
          <p:nvPr/>
        </p:nvPicPr>
        <p:blipFill>
          <a:blip r:embed="rId3" cstate="print"/>
          <a:srcRect/>
          <a:stretch>
            <a:fillRect/>
          </a:stretch>
        </p:blipFill>
        <p:spPr bwMode="auto">
          <a:xfrm>
            <a:off x="5852816" y="4766589"/>
            <a:ext cx="3183680" cy="2118795"/>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8" y="2060848"/>
            <a:ext cx="8280920" cy="2154436"/>
          </a:xfrm>
          <a:prstGeom prst="rect">
            <a:avLst/>
          </a:prstGeom>
        </p:spPr>
        <p:txBody>
          <a:bodyPr wrap="square">
            <a:spAutoFit/>
          </a:bodyPr>
          <a:lstStyle/>
          <a:p>
            <a:endParaRPr lang="en-GB" dirty="0" smtClean="0">
              <a:solidFill>
                <a:schemeClr val="tx2"/>
              </a:solidFill>
            </a:endParaRPr>
          </a:p>
          <a:p>
            <a:r>
              <a:rPr lang="en-GB" sz="2200" b="1" dirty="0" smtClean="0">
                <a:solidFill>
                  <a:schemeClr val="tx2"/>
                </a:solidFill>
              </a:rPr>
              <a:t>Universal Credit replaces:</a:t>
            </a:r>
          </a:p>
          <a:p>
            <a:endParaRPr lang="en-GB" dirty="0" smtClean="0"/>
          </a:p>
          <a:p>
            <a:r>
              <a:rPr lang="en-GB" sz="2200" b="1" dirty="0" smtClean="0"/>
              <a:t>Housing Benefit</a:t>
            </a:r>
            <a:r>
              <a:rPr lang="en-GB" dirty="0" smtClean="0"/>
              <a:t>, Income-related Employment and Support Allowance, Income-based Jobseeker's Allowance, Income Support, Child Tax Credit, Working Tax Credit, Some budgeting and crisis loans</a:t>
            </a:r>
          </a:p>
          <a:p>
            <a:endParaRPr lang="en-GB" dirty="0" smtClean="0"/>
          </a:p>
        </p:txBody>
      </p:sp>
      <p:sp>
        <p:nvSpPr>
          <p:cNvPr id="5" name="Rectangle 4"/>
          <p:cNvSpPr/>
          <p:nvPr/>
        </p:nvSpPr>
        <p:spPr>
          <a:xfrm>
            <a:off x="323528" y="4149080"/>
            <a:ext cx="8280920" cy="923330"/>
          </a:xfrm>
          <a:prstGeom prst="rect">
            <a:avLst/>
          </a:prstGeom>
        </p:spPr>
        <p:txBody>
          <a:bodyPr wrap="square">
            <a:spAutoFit/>
          </a:bodyPr>
          <a:lstStyle/>
          <a:p>
            <a:r>
              <a:rPr lang="en-GB" dirty="0" smtClean="0"/>
              <a:t>UC payments adapt to take account of changes in circumstances and increased earnings</a:t>
            </a:r>
          </a:p>
          <a:p>
            <a:endParaRPr lang="en-GB"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323528" y="1690971"/>
            <a:ext cx="8280920" cy="59400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tabLst/>
            </a:pPr>
            <a:r>
              <a:rPr kumimoji="0" lang="en-GB" sz="3200" b="1" i="0" u="none" strike="noStrike" cap="none" normalizeH="0" baseline="0" dirty="0" smtClean="0">
                <a:ln>
                  <a:noFill/>
                </a:ln>
                <a:solidFill>
                  <a:schemeClr val="tx2"/>
                </a:solidFill>
                <a:effectLst/>
                <a:ea typeface="Calibri" pitchFamily="34" charset="0"/>
                <a:cs typeface="Times New Roman" pitchFamily="18" charset="0"/>
              </a:rPr>
              <a:t>Benefit</a:t>
            </a:r>
            <a:r>
              <a:rPr kumimoji="0" lang="en-GB" sz="3200" b="1" i="0" u="none" strike="noStrike" cap="none" normalizeH="0" dirty="0" smtClean="0">
                <a:ln>
                  <a:noFill/>
                </a:ln>
                <a:solidFill>
                  <a:schemeClr val="tx2"/>
                </a:solidFill>
                <a:effectLst/>
                <a:ea typeface="Calibri" pitchFamily="34" charset="0"/>
                <a:cs typeface="Times New Roman" pitchFamily="18" charset="0"/>
              </a:rPr>
              <a:t> Cap</a:t>
            </a:r>
          </a:p>
          <a:p>
            <a:pPr marL="0" marR="0" lvl="0" indent="0" algn="ctr" defTabSz="914400" rtl="0" eaLnBrk="1" fontAlgn="base" latinLnBrk="0" hangingPunct="1">
              <a:lnSpc>
                <a:spcPct val="100000"/>
              </a:lnSpc>
              <a:spcBef>
                <a:spcPct val="0"/>
              </a:spcBef>
              <a:spcAft>
                <a:spcPct val="0"/>
              </a:spcAft>
              <a:buClrTx/>
              <a:buSzTx/>
              <a:tabLst/>
            </a:pPr>
            <a:endParaRPr kumimoji="0" lang="en-GB" b="1" i="0" u="none" strike="noStrike" cap="none" normalizeH="0" dirty="0" smtClean="0">
              <a:ln>
                <a:noFill/>
              </a:ln>
              <a:solidFill>
                <a:schemeClr val="tx1"/>
              </a:solidFill>
              <a:effectLst/>
              <a:ea typeface="Calibri" pitchFamily="34" charset="0"/>
              <a:cs typeface="Times New Roman" pitchFamily="18" charset="0"/>
            </a:endParaRPr>
          </a:p>
          <a:p>
            <a:pPr lvl="0" fontAlgn="base">
              <a:spcBef>
                <a:spcPct val="0"/>
              </a:spcBef>
              <a:spcAft>
                <a:spcPct val="0"/>
              </a:spcAft>
            </a:pPr>
            <a:r>
              <a:rPr lang="en-GB" dirty="0" smtClean="0"/>
              <a:t>Limit on the total amount of benefit that most people aged 16 to 64 can get</a:t>
            </a:r>
          </a:p>
          <a:p>
            <a:pPr lvl="0" fontAlgn="base">
              <a:spcBef>
                <a:spcPct val="0"/>
              </a:spcBef>
              <a:spcAft>
                <a:spcPct val="0"/>
              </a:spcAft>
            </a:pPr>
            <a:endParaRPr kumimoji="0" lang="en-GB" b="1" i="0" u="none" strike="noStrike" cap="none" normalizeH="0" dirty="0" smtClean="0">
              <a:ln>
                <a:noFill/>
              </a:ln>
              <a:solidFill>
                <a:schemeClr val="tx1"/>
              </a:solidFill>
              <a:effectLst/>
              <a:ea typeface="Calibri" pitchFamily="34" charset="0"/>
              <a:cs typeface="Times New Roman" pitchFamily="18" charset="0"/>
            </a:endParaRPr>
          </a:p>
          <a:p>
            <a:pPr lvl="0" fontAlgn="base">
              <a:spcBef>
                <a:spcPct val="0"/>
              </a:spcBef>
              <a:spcAft>
                <a:spcPct val="0"/>
              </a:spcAft>
            </a:pPr>
            <a:r>
              <a:rPr lang="en-GB" dirty="0" smtClean="0"/>
              <a:t>If receive more than the benefit cap allows then Housing Benefit or Universal Credit reduced until brought back within the cap.</a:t>
            </a:r>
          </a:p>
          <a:p>
            <a:pPr lvl="0" fontAlgn="base">
              <a:spcBef>
                <a:spcPct val="0"/>
              </a:spcBef>
              <a:spcAft>
                <a:spcPct val="0"/>
              </a:spcAft>
            </a:pPr>
            <a:endParaRPr kumimoji="0" lang="en-GB" b="1" i="0" u="none" strike="noStrike" cap="none" normalizeH="0" dirty="0" smtClean="0">
              <a:ln>
                <a:noFill/>
              </a:ln>
              <a:solidFill>
                <a:schemeClr val="tx1"/>
              </a:solidFill>
              <a:effectLst/>
              <a:ea typeface="Calibri" pitchFamily="34" charset="0"/>
              <a:cs typeface="Times New Roman" pitchFamily="18" charset="0"/>
            </a:endParaRPr>
          </a:p>
          <a:p>
            <a:pPr lvl="0" fontAlgn="base">
              <a:spcBef>
                <a:spcPct val="0"/>
              </a:spcBef>
              <a:spcAft>
                <a:spcPct val="0"/>
              </a:spcAft>
            </a:pPr>
            <a:r>
              <a:rPr lang="en-GB" dirty="0" smtClean="0"/>
              <a:t>From 7th November 2016 the benefit cap is going to be reduced</a:t>
            </a:r>
          </a:p>
          <a:p>
            <a:pPr lvl="0" fontAlgn="base">
              <a:spcBef>
                <a:spcPct val="0"/>
              </a:spcBef>
              <a:spcAft>
                <a:spcPct val="0"/>
              </a:spcAft>
            </a:pPr>
            <a:endParaRPr lang="en-GB" dirty="0" smtClean="0"/>
          </a:p>
          <a:p>
            <a:pPr lvl="0" fontAlgn="base">
              <a:spcBef>
                <a:spcPct val="0"/>
              </a:spcBef>
              <a:spcAft>
                <a:spcPct val="0"/>
              </a:spcAft>
            </a:pPr>
            <a:r>
              <a:rPr lang="en-GB" dirty="0" smtClean="0"/>
              <a:t>Anyone affected will have already received a letter from DWP</a:t>
            </a:r>
          </a:p>
          <a:p>
            <a:pPr lvl="0" fontAlgn="base">
              <a:spcBef>
                <a:spcPct val="0"/>
              </a:spcBef>
              <a:spcAft>
                <a:spcPct val="0"/>
              </a:spcAft>
            </a:pPr>
            <a:endParaRPr lang="en-GB" dirty="0" smtClean="0"/>
          </a:p>
          <a:p>
            <a:pPr lvl="0" fontAlgn="base">
              <a:spcBef>
                <a:spcPct val="0"/>
              </a:spcBef>
              <a:spcAft>
                <a:spcPct val="0"/>
              </a:spcAft>
            </a:pPr>
            <a:r>
              <a:rPr lang="en-GB" dirty="0" smtClean="0"/>
              <a:t>Both DWP and NWLDC are offering advice and support for anyone affected</a:t>
            </a:r>
          </a:p>
          <a:p>
            <a:pPr lvl="0" fontAlgn="base">
              <a:spcBef>
                <a:spcPct val="0"/>
              </a:spcBef>
              <a:spcAft>
                <a:spcPct val="0"/>
              </a:spcAft>
            </a:pPr>
            <a:endParaRPr kumimoji="0" lang="en-GB" b="1" i="0" u="none" strike="noStrike" cap="none" normalizeH="0" dirty="0" smtClean="0">
              <a:ln>
                <a:noFill/>
              </a:ln>
              <a:solidFill>
                <a:schemeClr val="tx1"/>
              </a:solidFill>
              <a:effectLst/>
              <a:ea typeface="Calibri" pitchFamily="34" charset="0"/>
              <a:cs typeface="Times New Roman" pitchFamily="18" charset="0"/>
            </a:endParaRPr>
          </a:p>
          <a:p>
            <a:pPr lvl="0" fontAlgn="base">
              <a:spcBef>
                <a:spcPct val="0"/>
              </a:spcBef>
              <a:spcAft>
                <a:spcPct val="0"/>
              </a:spcAft>
            </a:pPr>
            <a:endParaRPr kumimoji="0" lang="en-GB" b="1" i="0" u="none" strike="noStrike" cap="none" normalizeH="0" dirty="0" smtClean="0">
              <a:ln>
                <a:noFill/>
              </a:ln>
              <a:solidFill>
                <a:schemeClr val="tx1"/>
              </a:solidFill>
              <a:effectLst/>
              <a:ea typeface="Calibri" pitchFamily="34"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tabLst/>
            </a:pPr>
            <a:endParaRPr kumimoji="0" lang="en-GB" sz="3200" b="1" i="0" u="none" strike="noStrike" cap="none" normalizeH="0" dirty="0" smtClean="0">
              <a:ln>
                <a:noFill/>
              </a:ln>
              <a:solidFill>
                <a:schemeClr val="tx1"/>
              </a:solidFill>
              <a:effectLst/>
              <a:ea typeface="Calibri" pitchFamily="34" charset="0"/>
              <a:cs typeface="Times New Roman" pitchFamily="18" charset="0"/>
            </a:endParaRPr>
          </a:p>
          <a:p>
            <a:pPr marL="0" marR="0" lvl="0" indent="0" defTabSz="914400" rtl="0" eaLnBrk="1" fontAlgn="base" latinLnBrk="0" hangingPunct="1">
              <a:lnSpc>
                <a:spcPct val="100000"/>
              </a:lnSpc>
              <a:spcBef>
                <a:spcPct val="0"/>
              </a:spcBef>
              <a:spcAft>
                <a:spcPct val="0"/>
              </a:spcAft>
              <a:buClrTx/>
              <a:buSzTx/>
              <a:tabLst/>
            </a:pPr>
            <a:endParaRPr kumimoji="0" lang="en-GB" sz="3200" b="1" i="0" u="none" strike="noStrike" cap="none" normalizeH="0" baseline="0" dirty="0" smtClean="0">
              <a:ln>
                <a:noFill/>
              </a:ln>
              <a:solidFill>
                <a:schemeClr val="tx1"/>
              </a:solidFill>
              <a:effectLst/>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tabLst/>
            </a:pPr>
            <a:endParaRPr lang="en-GB" sz="2500" b="1" dirty="0" smtClean="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tabLst/>
            </a:pPr>
            <a:r>
              <a:rPr kumimoji="0" lang="en-GB" sz="2500" b="1" i="0" u="none" strike="noStrike" cap="none" normalizeH="0" baseline="0" dirty="0" smtClean="0">
                <a:ln>
                  <a:noFill/>
                </a:ln>
                <a:solidFill>
                  <a:schemeClr val="tx1"/>
                </a:solidFill>
                <a:effectLst/>
                <a:ea typeface="Calibri" pitchFamily="34" charset="0"/>
                <a:cs typeface="Times New Roman" pitchFamily="18" charset="0"/>
              </a:rPr>
              <a:t> </a:t>
            </a:r>
            <a:endParaRPr kumimoji="0" lang="en-GB" sz="2500" b="1"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107504" y="3063731"/>
            <a:ext cx="8496944" cy="153888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pPr>
            <a:r>
              <a:rPr kumimoji="0" lang="en-GB" sz="4400" b="1" i="0" u="none" strike="noStrike" cap="none" normalizeH="0" baseline="0" dirty="0" smtClean="0">
                <a:ln>
                  <a:noFill/>
                </a:ln>
                <a:solidFill>
                  <a:schemeClr val="tx1"/>
                </a:solidFill>
                <a:effectLst/>
                <a:ea typeface="Calibri" pitchFamily="34" charset="0"/>
                <a:cs typeface="Times New Roman" pitchFamily="18" charset="0"/>
              </a:rPr>
              <a:t>Housing Choices</a:t>
            </a:r>
          </a:p>
          <a:p>
            <a:pPr marL="0" marR="0" lvl="0" indent="0" algn="l" defTabSz="914400" rtl="0" eaLnBrk="1" fontAlgn="base" latinLnBrk="0" hangingPunct="1">
              <a:lnSpc>
                <a:spcPct val="100000"/>
              </a:lnSpc>
              <a:spcBef>
                <a:spcPct val="0"/>
              </a:spcBef>
              <a:spcAft>
                <a:spcPct val="0"/>
              </a:spcAft>
              <a:buClrTx/>
              <a:buSzTx/>
              <a:tabLst/>
            </a:pPr>
            <a:endParaRPr lang="en-GB" sz="2500" b="1" dirty="0" smtClean="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tabLst/>
            </a:pPr>
            <a:r>
              <a:rPr kumimoji="0" lang="en-GB" sz="2500" b="1" i="0" u="none" strike="noStrike" cap="none" normalizeH="0" baseline="0" dirty="0" smtClean="0">
                <a:ln>
                  <a:noFill/>
                </a:ln>
                <a:solidFill>
                  <a:schemeClr val="tx1"/>
                </a:solidFill>
                <a:effectLst/>
                <a:ea typeface="Calibri" pitchFamily="34" charset="0"/>
                <a:cs typeface="Times New Roman" pitchFamily="18" charset="0"/>
              </a:rPr>
              <a:t> </a:t>
            </a:r>
            <a:endParaRPr kumimoji="0" lang="en-GB" sz="2500" b="1" i="0" u="none" strike="noStrike" cap="none" normalizeH="0" baseline="0" dirty="0" smtClean="0">
              <a:ln>
                <a:noFill/>
              </a:ln>
              <a:solidFill>
                <a:schemeClr val="tx1"/>
              </a:solidFill>
              <a:effectLst/>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395536" y="1936141"/>
            <a:ext cx="7848872" cy="427809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tabLst/>
            </a:pPr>
            <a:r>
              <a:rPr kumimoji="0" lang="en-GB" sz="3200" b="1" i="0" u="none" strike="noStrike" cap="none" normalizeH="0" baseline="0" dirty="0" smtClean="0">
                <a:ln>
                  <a:noFill/>
                </a:ln>
                <a:solidFill>
                  <a:schemeClr val="tx1"/>
                </a:solidFill>
                <a:effectLst/>
                <a:ea typeface="Calibri" pitchFamily="34" charset="0"/>
                <a:cs typeface="Times New Roman" pitchFamily="18" charset="0"/>
              </a:rPr>
              <a:t>NWLDC Housing Choices Team</a:t>
            </a:r>
          </a:p>
          <a:p>
            <a:pPr marL="0" marR="0" lvl="0" indent="0" defTabSz="914400" rtl="0" eaLnBrk="1" fontAlgn="base" latinLnBrk="0" hangingPunct="1">
              <a:lnSpc>
                <a:spcPct val="100000"/>
              </a:lnSpc>
              <a:spcBef>
                <a:spcPct val="0"/>
              </a:spcBef>
              <a:spcAft>
                <a:spcPct val="0"/>
              </a:spcAft>
              <a:buClrTx/>
              <a:buSzTx/>
              <a:tabLst/>
            </a:pPr>
            <a:endParaRPr lang="en-GB" sz="2500" b="1" dirty="0" smtClean="0">
              <a:ea typeface="Calibri" pitchFamily="34" charset="0"/>
              <a:cs typeface="Times New Roman" pitchFamily="18" charset="0"/>
            </a:endParaRPr>
          </a:p>
          <a:p>
            <a:pPr fontAlgn="base">
              <a:spcBef>
                <a:spcPct val="0"/>
              </a:spcBef>
              <a:spcAft>
                <a:spcPct val="0"/>
              </a:spcAft>
            </a:pPr>
            <a:r>
              <a:rPr lang="en-GB" sz="2800" dirty="0" smtClean="0"/>
              <a:t>Housing advice / homelessness prevention</a:t>
            </a:r>
          </a:p>
          <a:p>
            <a:pPr fontAlgn="base">
              <a:spcBef>
                <a:spcPct val="0"/>
              </a:spcBef>
              <a:spcAft>
                <a:spcPct val="0"/>
              </a:spcAft>
            </a:pPr>
            <a:r>
              <a:rPr lang="en-GB" sz="2800" dirty="0" smtClean="0"/>
              <a:t>Housing register</a:t>
            </a:r>
          </a:p>
          <a:p>
            <a:pPr fontAlgn="base">
              <a:spcBef>
                <a:spcPct val="0"/>
              </a:spcBef>
              <a:spcAft>
                <a:spcPct val="0"/>
              </a:spcAft>
            </a:pPr>
            <a:r>
              <a:rPr lang="en-GB" sz="2800" dirty="0" smtClean="0"/>
              <a:t>Housing strategy</a:t>
            </a:r>
          </a:p>
          <a:p>
            <a:pPr fontAlgn="base">
              <a:spcBef>
                <a:spcPct val="0"/>
              </a:spcBef>
              <a:spcAft>
                <a:spcPct val="0"/>
              </a:spcAft>
            </a:pPr>
            <a:r>
              <a:rPr lang="en-GB" sz="2800" dirty="0" smtClean="0"/>
              <a:t>Affordable housing</a:t>
            </a:r>
          </a:p>
          <a:p>
            <a:pPr fontAlgn="base">
              <a:spcBef>
                <a:spcPct val="0"/>
              </a:spcBef>
              <a:spcAft>
                <a:spcPct val="0"/>
              </a:spcAft>
            </a:pPr>
            <a:endParaRPr lang="en-GB" sz="2800" dirty="0" smtClean="0"/>
          </a:p>
          <a:p>
            <a:pPr marL="0" marR="0" lvl="0" indent="0" defTabSz="914400" rtl="0" eaLnBrk="1" fontAlgn="base" latinLnBrk="0" hangingPunct="1">
              <a:lnSpc>
                <a:spcPct val="100000"/>
              </a:lnSpc>
              <a:spcBef>
                <a:spcPct val="0"/>
              </a:spcBef>
              <a:spcAft>
                <a:spcPct val="0"/>
              </a:spcAft>
              <a:buClrTx/>
              <a:buSzTx/>
              <a:tabLst/>
            </a:pPr>
            <a:r>
              <a:rPr kumimoji="0" lang="en-GB" sz="2500" b="1" i="0" u="none" strike="noStrike" cap="none" normalizeH="0" baseline="0" dirty="0" smtClean="0">
                <a:ln>
                  <a:noFill/>
                </a:ln>
                <a:solidFill>
                  <a:schemeClr val="tx1"/>
                </a:solidFill>
                <a:effectLst/>
                <a:ea typeface="Calibri" pitchFamily="34"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tabLst/>
            </a:pPr>
            <a:endParaRPr lang="en-GB" sz="2500" b="1" dirty="0" smtClean="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tabLst/>
            </a:pPr>
            <a:r>
              <a:rPr kumimoji="0" lang="en-GB" sz="2500" b="1" i="0" u="none" strike="noStrike" cap="none" normalizeH="0" baseline="0" dirty="0" smtClean="0">
                <a:ln>
                  <a:noFill/>
                </a:ln>
                <a:solidFill>
                  <a:schemeClr val="tx1"/>
                </a:solidFill>
                <a:effectLst/>
                <a:ea typeface="Calibri" pitchFamily="34" charset="0"/>
                <a:cs typeface="Times New Roman" pitchFamily="18" charset="0"/>
              </a:rPr>
              <a:t> </a:t>
            </a:r>
            <a:endParaRPr kumimoji="0" lang="en-GB" sz="2500" b="1" i="0" u="none" strike="noStrike" cap="none" normalizeH="0" baseline="0" dirty="0" smtClean="0">
              <a:ln>
                <a:noFill/>
              </a:ln>
              <a:solidFill>
                <a:schemeClr val="tx1"/>
              </a:solidFill>
              <a:effectLst/>
              <a:cs typeface="Arial" pitchFamily="34" charset="0"/>
            </a:endParaRPr>
          </a:p>
        </p:txBody>
      </p:sp>
      <p:pic>
        <p:nvPicPr>
          <p:cNvPr id="32770" name="Picture 2" descr="Image result for housing strategy"/>
          <p:cNvPicPr>
            <a:picLocks noChangeAspect="1" noChangeArrowheads="1"/>
          </p:cNvPicPr>
          <p:nvPr/>
        </p:nvPicPr>
        <p:blipFill>
          <a:blip r:embed="rId3" cstate="print"/>
          <a:srcRect/>
          <a:stretch>
            <a:fillRect/>
          </a:stretch>
        </p:blipFill>
        <p:spPr bwMode="auto">
          <a:xfrm>
            <a:off x="4427984" y="3573016"/>
            <a:ext cx="4267200" cy="2286001"/>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483768" y="4637454"/>
            <a:ext cx="6264696" cy="1815882"/>
          </a:xfrm>
          <a:prstGeom prst="rect">
            <a:avLst/>
          </a:prstGeom>
        </p:spPr>
        <p:txBody>
          <a:bodyPr wrap="square">
            <a:spAutoFit/>
          </a:bodyPr>
          <a:lstStyle/>
          <a:p>
            <a:r>
              <a:rPr lang="en-GB" sz="2800" b="1" dirty="0" smtClean="0"/>
              <a:t>To develop a suitable private rented sector offer for all client groups, including advice and support to both client and landlord</a:t>
            </a:r>
          </a:p>
        </p:txBody>
      </p:sp>
      <p:sp>
        <p:nvSpPr>
          <p:cNvPr id="6" name="Rectangle 1"/>
          <p:cNvSpPr>
            <a:spLocks noChangeArrowheads="1"/>
          </p:cNvSpPr>
          <p:nvPr/>
        </p:nvSpPr>
        <p:spPr bwMode="auto">
          <a:xfrm>
            <a:off x="467544" y="1636916"/>
            <a:ext cx="7776864" cy="55707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tabLst/>
            </a:pPr>
            <a:r>
              <a:rPr kumimoji="0" lang="en-GB" sz="3200" b="1" i="0" u="none" strike="noStrike" cap="none" normalizeH="0" baseline="0" dirty="0" smtClean="0">
                <a:ln>
                  <a:noFill/>
                </a:ln>
                <a:solidFill>
                  <a:schemeClr val="tx1"/>
                </a:solidFill>
                <a:effectLst/>
                <a:ea typeface="Calibri" pitchFamily="34" charset="0"/>
                <a:cs typeface="Times New Roman" pitchFamily="18" charset="0"/>
              </a:rPr>
              <a:t>Gold Standard </a:t>
            </a:r>
          </a:p>
          <a:p>
            <a:pPr marL="0" marR="0" lvl="0" indent="0" defTabSz="914400" rtl="0" eaLnBrk="1" fontAlgn="base" latinLnBrk="0" hangingPunct="1">
              <a:lnSpc>
                <a:spcPct val="100000"/>
              </a:lnSpc>
              <a:spcBef>
                <a:spcPct val="0"/>
              </a:spcBef>
              <a:spcAft>
                <a:spcPct val="0"/>
              </a:spcAft>
              <a:buClrTx/>
              <a:buSzTx/>
              <a:tabLst/>
            </a:pPr>
            <a:endParaRPr lang="en-GB" sz="2500" b="1" dirty="0" smtClean="0">
              <a:ea typeface="Calibri" pitchFamily="34" charset="0"/>
              <a:cs typeface="Times New Roman" pitchFamily="18" charset="0"/>
            </a:endParaRPr>
          </a:p>
          <a:p>
            <a:pPr fontAlgn="base">
              <a:spcBef>
                <a:spcPct val="0"/>
              </a:spcBef>
              <a:spcAft>
                <a:spcPct val="0"/>
              </a:spcAft>
            </a:pPr>
            <a:r>
              <a:rPr lang="en-GB" sz="2800" dirty="0" smtClean="0"/>
              <a:t>National scheme for Local Authority Homelessness Services launched in April 2013</a:t>
            </a:r>
          </a:p>
          <a:p>
            <a:pPr fontAlgn="base">
              <a:spcBef>
                <a:spcPct val="0"/>
              </a:spcBef>
              <a:spcAft>
                <a:spcPct val="0"/>
              </a:spcAft>
            </a:pPr>
            <a:endParaRPr lang="en-GB" sz="2800" dirty="0" smtClean="0"/>
          </a:p>
          <a:p>
            <a:pPr fontAlgn="base">
              <a:spcBef>
                <a:spcPct val="0"/>
              </a:spcBef>
              <a:spcAft>
                <a:spcPct val="0"/>
              </a:spcAft>
            </a:pPr>
            <a:r>
              <a:rPr lang="en-GB" sz="2800" dirty="0" smtClean="0"/>
              <a:t>Based around 10 challenges</a:t>
            </a:r>
          </a:p>
          <a:p>
            <a:pPr fontAlgn="base">
              <a:spcBef>
                <a:spcPct val="0"/>
              </a:spcBef>
              <a:spcAft>
                <a:spcPct val="0"/>
              </a:spcAft>
            </a:pPr>
            <a:endParaRPr lang="en-GB" sz="2800" dirty="0" smtClean="0"/>
          </a:p>
          <a:p>
            <a:pPr fontAlgn="base">
              <a:spcBef>
                <a:spcPct val="0"/>
              </a:spcBef>
              <a:spcAft>
                <a:spcPct val="0"/>
              </a:spcAft>
            </a:pPr>
            <a:r>
              <a:rPr lang="en-GB" sz="2800" dirty="0" smtClean="0"/>
              <a:t>Challenge 6: </a:t>
            </a:r>
          </a:p>
          <a:p>
            <a:pPr fontAlgn="base">
              <a:spcBef>
                <a:spcPct val="0"/>
              </a:spcBef>
              <a:spcAft>
                <a:spcPct val="0"/>
              </a:spcAft>
            </a:pPr>
            <a:endParaRPr lang="en-GB" sz="2800" dirty="0" smtClean="0"/>
          </a:p>
          <a:p>
            <a:pPr fontAlgn="base">
              <a:spcBef>
                <a:spcPct val="0"/>
              </a:spcBef>
              <a:spcAft>
                <a:spcPct val="0"/>
              </a:spcAft>
            </a:pPr>
            <a:endParaRPr lang="en-GB" sz="2800" dirty="0" smtClean="0"/>
          </a:p>
          <a:p>
            <a:pPr marL="0" marR="0" lvl="0" indent="0" defTabSz="914400" rtl="0" eaLnBrk="1" fontAlgn="base" latinLnBrk="0" hangingPunct="1">
              <a:lnSpc>
                <a:spcPct val="100000"/>
              </a:lnSpc>
              <a:spcBef>
                <a:spcPct val="0"/>
              </a:spcBef>
              <a:spcAft>
                <a:spcPct val="0"/>
              </a:spcAft>
              <a:buClrTx/>
              <a:buSzTx/>
              <a:tabLst/>
            </a:pPr>
            <a:r>
              <a:rPr kumimoji="0" lang="en-GB" sz="2500" b="1" i="0" u="none" strike="noStrike" cap="none" normalizeH="0" baseline="0" dirty="0" smtClean="0">
                <a:ln>
                  <a:noFill/>
                </a:ln>
                <a:solidFill>
                  <a:schemeClr val="tx1"/>
                </a:solidFill>
                <a:effectLst/>
                <a:ea typeface="Calibri" pitchFamily="34"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tabLst/>
            </a:pPr>
            <a:endParaRPr lang="en-GB" sz="2500" b="1" dirty="0" smtClean="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tabLst/>
            </a:pPr>
            <a:r>
              <a:rPr kumimoji="0" lang="en-GB" sz="2500" b="1" i="0" u="none" strike="noStrike" cap="none" normalizeH="0" baseline="0" dirty="0" smtClean="0">
                <a:ln>
                  <a:noFill/>
                </a:ln>
                <a:solidFill>
                  <a:schemeClr val="tx1"/>
                </a:solidFill>
                <a:effectLst/>
                <a:ea typeface="Calibri" pitchFamily="34" charset="0"/>
                <a:cs typeface="Times New Roman" pitchFamily="18" charset="0"/>
              </a:rPr>
              <a:t> </a:t>
            </a:r>
            <a:endParaRPr kumimoji="0" lang="en-GB" sz="2500" b="1" i="0" u="none" strike="noStrike" cap="none" normalizeH="0" baseline="0" dirty="0" smtClean="0">
              <a:ln>
                <a:noFill/>
              </a:ln>
              <a:solidFill>
                <a:schemeClr val="tx1"/>
              </a:solidFill>
              <a:effectLst/>
              <a:cs typeface="Arial" pitchFamily="34" charset="0"/>
            </a:endParaRPr>
          </a:p>
        </p:txBody>
      </p:sp>
      <p:pic>
        <p:nvPicPr>
          <p:cNvPr id="30722" name="Picture 2" descr="Image result for gold standard npss"/>
          <p:cNvPicPr>
            <a:picLocks noChangeAspect="1" noChangeArrowheads="1"/>
          </p:cNvPicPr>
          <p:nvPr/>
        </p:nvPicPr>
        <p:blipFill>
          <a:blip r:embed="rId3" cstate="print"/>
          <a:srcRect/>
          <a:stretch>
            <a:fillRect/>
          </a:stretch>
        </p:blipFill>
        <p:spPr bwMode="auto">
          <a:xfrm>
            <a:off x="5076056" y="3068960"/>
            <a:ext cx="3819525" cy="1628776"/>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
          <p:cNvSpPr>
            <a:spLocks noChangeArrowheads="1"/>
          </p:cNvSpPr>
          <p:nvPr/>
        </p:nvSpPr>
        <p:spPr bwMode="auto">
          <a:xfrm>
            <a:off x="251520" y="1707474"/>
            <a:ext cx="8892480" cy="777135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defTabSz="914400" rtl="0" eaLnBrk="1" fontAlgn="base" latinLnBrk="0" hangingPunct="1">
              <a:lnSpc>
                <a:spcPct val="100000"/>
              </a:lnSpc>
              <a:spcBef>
                <a:spcPct val="0"/>
              </a:spcBef>
              <a:spcAft>
                <a:spcPct val="0"/>
              </a:spcAft>
              <a:buClrTx/>
              <a:buSzTx/>
              <a:tabLst/>
            </a:pPr>
            <a:r>
              <a:rPr kumimoji="0" lang="en-GB" sz="3200" b="1" i="0" u="none" strike="noStrike" cap="none" normalizeH="0" baseline="0" dirty="0" smtClean="0">
                <a:ln>
                  <a:noFill/>
                </a:ln>
                <a:solidFill>
                  <a:schemeClr val="tx1"/>
                </a:solidFill>
                <a:effectLst/>
                <a:ea typeface="Calibri" pitchFamily="34" charset="0"/>
                <a:cs typeface="Times New Roman" pitchFamily="18" charset="0"/>
              </a:rPr>
              <a:t>Offer to Landlords</a:t>
            </a:r>
          </a:p>
          <a:p>
            <a:pPr fontAlgn="base">
              <a:spcBef>
                <a:spcPct val="0"/>
              </a:spcBef>
              <a:spcAft>
                <a:spcPct val="0"/>
              </a:spcAft>
            </a:pPr>
            <a:endParaRPr lang="en-GB" sz="2800" dirty="0" smtClean="0"/>
          </a:p>
          <a:p>
            <a:pPr lvl="0" fontAlgn="base">
              <a:spcBef>
                <a:spcPct val="0"/>
              </a:spcBef>
              <a:spcAft>
                <a:spcPct val="0"/>
              </a:spcAft>
            </a:pPr>
            <a:r>
              <a:rPr lang="en-GB" sz="2800" b="1" dirty="0" smtClean="0">
                <a:solidFill>
                  <a:schemeClr val="tx2"/>
                </a:solidFill>
              </a:rPr>
              <a:t>Rent deposit guarantee scheme </a:t>
            </a:r>
          </a:p>
          <a:p>
            <a:pPr lvl="0" fontAlgn="base">
              <a:spcBef>
                <a:spcPct val="0"/>
              </a:spcBef>
              <a:spcAft>
                <a:spcPct val="0"/>
              </a:spcAft>
            </a:pPr>
            <a:r>
              <a:rPr lang="en-GB" sz="2800" dirty="0" smtClean="0"/>
              <a:t> - 6 months tenancy agreement</a:t>
            </a:r>
          </a:p>
          <a:p>
            <a:pPr lvl="0" fontAlgn="base">
              <a:spcBef>
                <a:spcPct val="0"/>
              </a:spcBef>
              <a:spcAft>
                <a:spcPct val="0"/>
              </a:spcAft>
            </a:pPr>
            <a:r>
              <a:rPr lang="en-GB" sz="2800" dirty="0" smtClean="0"/>
              <a:t> </a:t>
            </a:r>
          </a:p>
          <a:p>
            <a:pPr lvl="0" fontAlgn="base">
              <a:spcBef>
                <a:spcPct val="0"/>
              </a:spcBef>
              <a:spcAft>
                <a:spcPct val="0"/>
              </a:spcAft>
            </a:pPr>
            <a:r>
              <a:rPr lang="en-GB" sz="2800" b="1" dirty="0" smtClean="0">
                <a:solidFill>
                  <a:schemeClr val="tx2"/>
                </a:solidFill>
                <a:ea typeface="Calibri" pitchFamily="34" charset="0"/>
                <a:cs typeface="Times New Roman" pitchFamily="18" charset="0"/>
              </a:rPr>
              <a:t>Tenancy support</a:t>
            </a:r>
            <a:r>
              <a:rPr lang="en-GB" sz="2800" dirty="0" smtClean="0">
                <a:ea typeface="Calibri" pitchFamily="34" charset="0"/>
                <a:cs typeface="Times New Roman" pitchFamily="18" charset="0"/>
              </a:rPr>
              <a:t> </a:t>
            </a:r>
            <a:r>
              <a:rPr lang="en-GB" sz="2800" dirty="0" smtClean="0">
                <a:solidFill>
                  <a:schemeClr val="tx1">
                    <a:lumMod val="50000"/>
                    <a:lumOff val="50000"/>
                  </a:schemeClr>
                </a:solidFill>
                <a:ea typeface="Calibri" pitchFamily="34" charset="0"/>
                <a:cs typeface="Times New Roman" pitchFamily="18" charset="0"/>
              </a:rPr>
              <a:t>-</a:t>
            </a:r>
            <a:r>
              <a:rPr lang="en-GB" sz="2800" dirty="0" smtClean="0">
                <a:ea typeface="Calibri" pitchFamily="34" charset="0"/>
                <a:cs typeface="Times New Roman" pitchFamily="18" charset="0"/>
              </a:rPr>
              <a:t> </a:t>
            </a:r>
            <a:r>
              <a:rPr lang="en-GB" sz="2800" dirty="0" smtClean="0">
                <a:solidFill>
                  <a:schemeClr val="tx1">
                    <a:lumMod val="65000"/>
                    <a:lumOff val="35000"/>
                  </a:schemeClr>
                </a:solidFill>
                <a:ea typeface="Calibri" pitchFamily="34" charset="0"/>
                <a:cs typeface="Times New Roman" pitchFamily="18" charset="0"/>
              </a:rPr>
              <a:t>household management/budgeting</a:t>
            </a:r>
          </a:p>
          <a:p>
            <a:pPr lvl="0" fontAlgn="base">
              <a:spcBef>
                <a:spcPct val="0"/>
              </a:spcBef>
              <a:spcAft>
                <a:spcPct val="0"/>
              </a:spcAft>
            </a:pPr>
            <a:r>
              <a:rPr lang="en-GB" sz="2800" dirty="0" smtClean="0">
                <a:ea typeface="Calibri" pitchFamily="34" charset="0"/>
                <a:cs typeface="Times New Roman" pitchFamily="18" charset="0"/>
              </a:rPr>
              <a:t> - one to one support – NWLDC / The Bridge </a:t>
            </a:r>
          </a:p>
          <a:p>
            <a:pPr lvl="0" fontAlgn="base">
              <a:spcBef>
                <a:spcPct val="0"/>
              </a:spcBef>
              <a:spcAft>
                <a:spcPct val="0"/>
              </a:spcAft>
            </a:pPr>
            <a:endParaRPr lang="en-GB" sz="2800" dirty="0" smtClean="0">
              <a:ea typeface="Calibri" pitchFamily="34" charset="0"/>
              <a:cs typeface="Times New Roman" pitchFamily="18" charset="0"/>
            </a:endParaRPr>
          </a:p>
          <a:p>
            <a:pPr lvl="0" fontAlgn="base">
              <a:spcBef>
                <a:spcPct val="0"/>
              </a:spcBef>
              <a:spcAft>
                <a:spcPct val="0"/>
              </a:spcAft>
            </a:pPr>
            <a:r>
              <a:rPr lang="en-GB" sz="2800" b="1" dirty="0" smtClean="0">
                <a:solidFill>
                  <a:schemeClr val="tx2"/>
                </a:solidFill>
                <a:ea typeface="Calibri" pitchFamily="34" charset="0"/>
                <a:cs typeface="Times New Roman" pitchFamily="18" charset="0"/>
              </a:rPr>
              <a:t>Support and advice </a:t>
            </a:r>
            <a:r>
              <a:rPr lang="en-GB" sz="2800" dirty="0" smtClean="0">
                <a:solidFill>
                  <a:schemeClr val="tx1">
                    <a:lumMod val="65000"/>
                    <a:lumOff val="35000"/>
                  </a:schemeClr>
                </a:solidFill>
                <a:ea typeface="Calibri" pitchFamily="34" charset="0"/>
                <a:cs typeface="Times New Roman" pitchFamily="18" charset="0"/>
              </a:rPr>
              <a:t>– forum, marketing (</a:t>
            </a:r>
            <a:r>
              <a:rPr lang="en-GB" sz="2800" dirty="0" err="1" smtClean="0">
                <a:solidFill>
                  <a:schemeClr val="tx1">
                    <a:lumMod val="65000"/>
                    <a:lumOff val="35000"/>
                  </a:schemeClr>
                </a:solidFill>
                <a:ea typeface="Calibri" pitchFamily="34" charset="0"/>
                <a:cs typeface="Times New Roman" pitchFamily="18" charset="0"/>
              </a:rPr>
              <a:t>Homefinder</a:t>
            </a:r>
            <a:r>
              <a:rPr lang="en-GB" sz="2800" dirty="0" smtClean="0">
                <a:solidFill>
                  <a:schemeClr val="tx1">
                    <a:lumMod val="65000"/>
                    <a:lumOff val="35000"/>
                  </a:schemeClr>
                </a:solidFill>
                <a:ea typeface="Calibri" pitchFamily="34" charset="0"/>
                <a:cs typeface="Times New Roman" pitchFamily="18" charset="0"/>
              </a:rPr>
              <a:t>), resolution of issues</a:t>
            </a:r>
          </a:p>
          <a:p>
            <a:pPr lvl="0" fontAlgn="base">
              <a:spcBef>
                <a:spcPct val="0"/>
              </a:spcBef>
              <a:spcAft>
                <a:spcPct val="0"/>
              </a:spcAft>
            </a:pPr>
            <a:endParaRPr lang="en-GB" sz="2800" dirty="0" smtClean="0">
              <a:ea typeface="Calibri" pitchFamily="34" charset="0"/>
              <a:cs typeface="Times New Roman" pitchFamily="18" charset="0"/>
            </a:endParaRPr>
          </a:p>
          <a:p>
            <a:pPr lvl="0" fontAlgn="base">
              <a:spcBef>
                <a:spcPct val="0"/>
              </a:spcBef>
              <a:spcAft>
                <a:spcPct val="0"/>
              </a:spcAft>
            </a:pPr>
            <a:endParaRPr lang="en-GB" sz="2800" dirty="0" smtClean="0">
              <a:ea typeface="Calibri" pitchFamily="34" charset="0"/>
              <a:cs typeface="Times New Roman" pitchFamily="18" charset="0"/>
            </a:endParaRPr>
          </a:p>
          <a:p>
            <a:pPr lvl="0" fontAlgn="base">
              <a:spcBef>
                <a:spcPct val="0"/>
              </a:spcBef>
              <a:spcAft>
                <a:spcPct val="0"/>
              </a:spcAft>
            </a:pPr>
            <a:endParaRPr lang="en-GB" sz="2800" dirty="0" smtClean="0">
              <a:ea typeface="Calibri" pitchFamily="34" charset="0"/>
              <a:cs typeface="Times New Roman" pitchFamily="18" charset="0"/>
            </a:endParaRPr>
          </a:p>
          <a:p>
            <a:pPr fontAlgn="base">
              <a:spcBef>
                <a:spcPct val="0"/>
              </a:spcBef>
              <a:spcAft>
                <a:spcPct val="0"/>
              </a:spcAft>
            </a:pPr>
            <a:endParaRPr lang="en-GB" sz="2800" dirty="0" smtClean="0"/>
          </a:p>
          <a:p>
            <a:pPr fontAlgn="base">
              <a:spcBef>
                <a:spcPct val="0"/>
              </a:spcBef>
              <a:spcAft>
                <a:spcPct val="0"/>
              </a:spcAft>
            </a:pPr>
            <a:endParaRPr lang="en-GB" sz="2800" dirty="0" smtClean="0"/>
          </a:p>
          <a:p>
            <a:pPr marL="0" marR="0" lvl="0" indent="0" defTabSz="914400" rtl="0" eaLnBrk="1" fontAlgn="base" latinLnBrk="0" hangingPunct="1">
              <a:lnSpc>
                <a:spcPct val="100000"/>
              </a:lnSpc>
              <a:spcBef>
                <a:spcPct val="0"/>
              </a:spcBef>
              <a:spcAft>
                <a:spcPct val="0"/>
              </a:spcAft>
              <a:buClrTx/>
              <a:buSzTx/>
              <a:tabLst/>
            </a:pPr>
            <a:r>
              <a:rPr kumimoji="0" lang="en-GB" sz="2500" b="1" i="0" u="none" strike="noStrike" cap="none" normalizeH="0" baseline="0" dirty="0" smtClean="0">
                <a:ln>
                  <a:noFill/>
                </a:ln>
                <a:solidFill>
                  <a:schemeClr val="tx1"/>
                </a:solidFill>
                <a:effectLst/>
                <a:ea typeface="Calibri" pitchFamily="34" charset="0"/>
                <a:cs typeface="Times New Roman" pitchFamily="18" charset="0"/>
              </a:rPr>
              <a:t> </a:t>
            </a:r>
          </a:p>
          <a:p>
            <a:pPr marL="0" marR="0" lvl="0" indent="0" algn="l" defTabSz="914400" rtl="0" eaLnBrk="1" fontAlgn="base" latinLnBrk="0" hangingPunct="1">
              <a:lnSpc>
                <a:spcPct val="100000"/>
              </a:lnSpc>
              <a:spcBef>
                <a:spcPct val="0"/>
              </a:spcBef>
              <a:spcAft>
                <a:spcPct val="0"/>
              </a:spcAft>
              <a:buClrTx/>
              <a:buSzTx/>
              <a:tabLst/>
            </a:pPr>
            <a:endParaRPr lang="en-GB" sz="2500" b="1" dirty="0" smtClean="0">
              <a:ea typeface="Calibri" pitchFamily="34"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tabLst/>
            </a:pPr>
            <a:r>
              <a:rPr kumimoji="0" lang="en-GB" sz="2500" b="1" i="0" u="none" strike="noStrike" cap="none" normalizeH="0" baseline="0" dirty="0" smtClean="0">
                <a:ln>
                  <a:noFill/>
                </a:ln>
                <a:solidFill>
                  <a:schemeClr val="tx1"/>
                </a:solidFill>
                <a:effectLst/>
                <a:ea typeface="Calibri" pitchFamily="34" charset="0"/>
                <a:cs typeface="Times New Roman" pitchFamily="18" charset="0"/>
              </a:rPr>
              <a:t> </a:t>
            </a:r>
            <a:endParaRPr kumimoji="0" lang="en-GB" sz="2500" b="1" i="0" u="none" strike="noStrike" cap="none" normalizeH="0" baseline="0" dirty="0" smtClean="0">
              <a:ln>
                <a:noFill/>
              </a:ln>
              <a:solidFill>
                <a:schemeClr val="tx1"/>
              </a:solidFill>
              <a:effectLst/>
              <a:cs typeface="Arial" pitchFamily="34" charset="0"/>
            </a:endParaRPr>
          </a:p>
        </p:txBody>
      </p:sp>
      <p:pic>
        <p:nvPicPr>
          <p:cNvPr id="7171" name="Picture 3"/>
          <p:cNvPicPr>
            <a:picLocks noChangeAspect="1" noChangeArrowheads="1"/>
          </p:cNvPicPr>
          <p:nvPr/>
        </p:nvPicPr>
        <p:blipFill>
          <a:blip r:embed="rId3" cstate="print"/>
          <a:srcRect/>
          <a:stretch>
            <a:fillRect/>
          </a:stretch>
        </p:blipFill>
        <p:spPr bwMode="auto">
          <a:xfrm>
            <a:off x="5724128" y="1700808"/>
            <a:ext cx="3026841" cy="1703029"/>
          </a:xfrm>
          <a:prstGeom prst="rect">
            <a:avLst/>
          </a:prstGeom>
          <a:noFill/>
          <a:ln w="9525">
            <a:noFill/>
            <a:miter lim="800000"/>
            <a:headEnd/>
            <a:tailEnd/>
          </a:ln>
          <a:effectLst/>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597</TotalTime>
  <Words>588</Words>
  <Application>Microsoft Office PowerPoint</Application>
  <PresentationFormat>On-screen Show (4:3)</PresentationFormat>
  <Paragraphs>185</Paragraphs>
  <Slides>15</Slides>
  <Notes>14</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Landlords Forum</vt:lpstr>
      <vt:lpstr>Slide 2</vt:lpstr>
      <vt:lpstr>Slide 3</vt:lpstr>
      <vt:lpstr>Slide 4</vt:lpstr>
      <vt:lpstr>Slide 5</vt:lpstr>
      <vt:lpstr>Slide 6</vt:lpstr>
      <vt:lpstr>Slide 7</vt:lpstr>
      <vt:lpstr>Slide 8</vt:lpstr>
      <vt:lpstr>Slide 9</vt:lpstr>
      <vt:lpstr>Slide 10</vt:lpstr>
      <vt:lpstr>Local Housing Allowance</vt:lpstr>
      <vt:lpstr>Slide 12</vt:lpstr>
      <vt:lpstr>Discretionary Housing Payments</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Housing Options</dc:title>
  <dc:creator>DSCRUTON</dc:creator>
  <cp:lastModifiedBy>zdavies</cp:lastModifiedBy>
  <cp:revision>111</cp:revision>
  <dcterms:created xsi:type="dcterms:W3CDTF">2016-09-02T14:24:13Z</dcterms:created>
  <dcterms:modified xsi:type="dcterms:W3CDTF">2016-10-31T14:44:28Z</dcterms:modified>
</cp:coreProperties>
</file>