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handoutMasterIdLst>
    <p:handoutMasterId r:id="rId14"/>
  </p:handoutMasterIdLst>
  <p:sldIdLst>
    <p:sldId id="256" r:id="rId3"/>
    <p:sldId id="259" r:id="rId4"/>
    <p:sldId id="258" r:id="rId5"/>
    <p:sldId id="257" r:id="rId6"/>
    <p:sldId id="260" r:id="rId7"/>
    <p:sldId id="261" r:id="rId8"/>
    <p:sldId id="262" r:id="rId9"/>
    <p:sldId id="263" r:id="rId10"/>
    <p:sldId id="264" r:id="rId11"/>
    <p:sldId id="265" r:id="rId12"/>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9" d="100"/>
          <a:sy n="79" d="100"/>
        </p:scale>
        <p:origin x="120" y="7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r>
              <a:rPr lang="en-GB" smtClean="0"/>
              <a:t>nnjnn</a:t>
            </a:r>
            <a:endParaRPr lang="en-GB"/>
          </a:p>
        </p:txBody>
      </p:sp>
      <p:sp>
        <p:nvSpPr>
          <p:cNvPr id="3" name="Date Placehold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2642CF21-2B48-4C8A-8653-4EA61AD43F5F}" type="datetime1">
              <a:rPr lang="en-GB" smtClean="0"/>
              <a:t>06/06/2018</a:t>
            </a:fld>
            <a:endParaRPr lang="en-GB"/>
          </a:p>
        </p:txBody>
      </p:sp>
      <p:sp>
        <p:nvSpPr>
          <p:cNvPr id="4" name="Footer Placeholder 3"/>
          <p:cNvSpPr>
            <a:spLocks noGrp="1"/>
          </p:cNvSpPr>
          <p:nvPr>
            <p:ph type="ftr" sz="quarter" idx="2"/>
          </p:nvPr>
        </p:nvSpPr>
        <p:spPr>
          <a:xfrm>
            <a:off x="0" y="9377318"/>
            <a:ext cx="2889938"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8"/>
            <a:ext cx="2889938" cy="495347"/>
          </a:xfrm>
          <a:prstGeom prst="rect">
            <a:avLst/>
          </a:prstGeom>
        </p:spPr>
        <p:txBody>
          <a:bodyPr vert="horz" lIns="91440" tIns="45720" rIns="91440" bIns="45720" rtlCol="0" anchor="b"/>
          <a:lstStyle>
            <a:lvl1pPr algn="r">
              <a:defRPr sz="1200"/>
            </a:lvl1pPr>
          </a:lstStyle>
          <a:p>
            <a:fld id="{FF05153C-9C60-4013-9B26-814F11C09B6D}" type="slidenum">
              <a:rPr lang="en-GB" smtClean="0"/>
              <a:t>‹#›</a:t>
            </a:fld>
            <a:endParaRPr lang="en-GB"/>
          </a:p>
        </p:txBody>
      </p:sp>
    </p:spTree>
    <p:extLst>
      <p:ext uri="{BB962C8B-B14F-4D97-AF65-F5344CB8AC3E}">
        <p14:creationId xmlns:p14="http://schemas.microsoft.com/office/powerpoint/2010/main" val="3466674593"/>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r>
              <a:rPr lang="en-GB" smtClean="0"/>
              <a:t>nnjnn</a:t>
            </a:r>
            <a:endParaRPr lang="en-GB"/>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F7EABEF2-28DC-4720-BBBC-1109AA4BA2FD}" type="datetime1">
              <a:rPr lang="en-GB" smtClean="0"/>
              <a:t>06/06/2018</a:t>
            </a:fld>
            <a:endParaRPr lang="en-GB"/>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51220"/>
            <a:ext cx="5335270" cy="38873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8"/>
            <a:ext cx="2889938"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8"/>
            <a:ext cx="2889938" cy="495347"/>
          </a:xfrm>
          <a:prstGeom prst="rect">
            <a:avLst/>
          </a:prstGeom>
        </p:spPr>
        <p:txBody>
          <a:bodyPr vert="horz" lIns="91440" tIns="45720" rIns="91440" bIns="45720" rtlCol="0" anchor="b"/>
          <a:lstStyle>
            <a:lvl1pPr algn="r">
              <a:defRPr sz="1200"/>
            </a:lvl1pPr>
          </a:lstStyle>
          <a:p>
            <a:fld id="{70066A84-380E-4A01-A432-B0A218848694}" type="slidenum">
              <a:rPr lang="en-GB" smtClean="0"/>
              <a:t>‹#›</a:t>
            </a:fld>
            <a:endParaRPr lang="en-GB"/>
          </a:p>
        </p:txBody>
      </p:sp>
    </p:spTree>
    <p:extLst>
      <p:ext uri="{BB962C8B-B14F-4D97-AF65-F5344CB8AC3E}">
        <p14:creationId xmlns:p14="http://schemas.microsoft.com/office/powerpoint/2010/main" val="2421495005"/>
      </p:ext>
    </p:extLst>
  </p:cSld>
  <p:clrMap bg1="lt1" tx1="dk1" bg2="lt2" tx2="dk2" accent1="accent1" accent2="accent2" accent3="accent3" accent4="accent4" accent5="accent5" accent6="accent6" hlink="hlink" folHlink="folHlink"/>
  <p:hf sldNum="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Header Placeholder 4"/>
          <p:cNvSpPr>
            <a:spLocks noGrp="1"/>
          </p:cNvSpPr>
          <p:nvPr>
            <p:ph type="hdr" sz="quarter" idx="10"/>
          </p:nvPr>
        </p:nvSpPr>
        <p:spPr/>
        <p:txBody>
          <a:bodyPr/>
          <a:lstStyle/>
          <a:p>
            <a:r>
              <a:rPr lang="en-GB" smtClean="0"/>
              <a:t>nnjnn</a:t>
            </a:r>
            <a:endParaRPr lang="en-GB"/>
          </a:p>
        </p:txBody>
      </p:sp>
      <p:sp>
        <p:nvSpPr>
          <p:cNvPr id="6" name="Date Placeholder 5"/>
          <p:cNvSpPr>
            <a:spLocks noGrp="1"/>
          </p:cNvSpPr>
          <p:nvPr>
            <p:ph type="dt" idx="11"/>
          </p:nvPr>
        </p:nvSpPr>
        <p:spPr/>
        <p:txBody>
          <a:bodyPr/>
          <a:lstStyle/>
          <a:p>
            <a:fld id="{D4B50D5F-C238-448E-B915-A8443CE9AF1C}" type="datetime1">
              <a:rPr lang="en-GB" smtClean="0"/>
              <a:t>06/06/2018</a:t>
            </a:fld>
            <a:endParaRPr lang="en-GB"/>
          </a:p>
        </p:txBody>
      </p:sp>
    </p:spTree>
    <p:extLst>
      <p:ext uri="{BB962C8B-B14F-4D97-AF65-F5344CB8AC3E}">
        <p14:creationId xmlns:p14="http://schemas.microsoft.com/office/powerpoint/2010/main" val="3480720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6A2BF86-64C4-4828-A8CB-D8DE06D056FC}"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60880B-C502-4D0B-A001-F63092E94ACB}" type="slidenum">
              <a:rPr lang="en-GB" smtClean="0"/>
              <a:t>‹#›</a:t>
            </a:fld>
            <a:endParaRPr lang="en-GB"/>
          </a:p>
        </p:txBody>
      </p:sp>
    </p:spTree>
    <p:extLst>
      <p:ext uri="{BB962C8B-B14F-4D97-AF65-F5344CB8AC3E}">
        <p14:creationId xmlns:p14="http://schemas.microsoft.com/office/powerpoint/2010/main" val="24479458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A2BF86-64C4-4828-A8CB-D8DE06D056FC}"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60880B-C502-4D0B-A001-F63092E94ACB}" type="slidenum">
              <a:rPr lang="en-GB" smtClean="0"/>
              <a:t>‹#›</a:t>
            </a:fld>
            <a:endParaRPr lang="en-GB"/>
          </a:p>
        </p:txBody>
      </p:sp>
    </p:spTree>
    <p:extLst>
      <p:ext uri="{BB962C8B-B14F-4D97-AF65-F5344CB8AC3E}">
        <p14:creationId xmlns:p14="http://schemas.microsoft.com/office/powerpoint/2010/main" val="2214921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A2BF86-64C4-4828-A8CB-D8DE06D056FC}"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60880B-C502-4D0B-A001-F63092E94ACB}" type="slidenum">
              <a:rPr lang="en-GB" smtClean="0"/>
              <a:t>‹#›</a:t>
            </a:fld>
            <a:endParaRPr lang="en-GB"/>
          </a:p>
        </p:txBody>
      </p:sp>
    </p:spTree>
    <p:extLst>
      <p:ext uri="{BB962C8B-B14F-4D97-AF65-F5344CB8AC3E}">
        <p14:creationId xmlns:p14="http://schemas.microsoft.com/office/powerpoint/2010/main" val="64552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545C9ED-547B-4EF0-9156-7E3C049671A0}"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5B0946-C07B-42A7-9371-8E9A7C742A9D}" type="slidenum">
              <a:rPr lang="en-GB" smtClean="0"/>
              <a:t>‹#›</a:t>
            </a:fld>
            <a:endParaRPr lang="en-GB"/>
          </a:p>
        </p:txBody>
      </p:sp>
    </p:spTree>
    <p:extLst>
      <p:ext uri="{BB962C8B-B14F-4D97-AF65-F5344CB8AC3E}">
        <p14:creationId xmlns:p14="http://schemas.microsoft.com/office/powerpoint/2010/main" val="2211207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45C9ED-547B-4EF0-9156-7E3C049671A0}"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5B0946-C07B-42A7-9371-8E9A7C742A9D}" type="slidenum">
              <a:rPr lang="en-GB" smtClean="0"/>
              <a:t>‹#›</a:t>
            </a:fld>
            <a:endParaRPr lang="en-GB"/>
          </a:p>
        </p:txBody>
      </p:sp>
    </p:spTree>
    <p:extLst>
      <p:ext uri="{BB962C8B-B14F-4D97-AF65-F5344CB8AC3E}">
        <p14:creationId xmlns:p14="http://schemas.microsoft.com/office/powerpoint/2010/main" val="53679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45C9ED-547B-4EF0-9156-7E3C049671A0}"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5B0946-C07B-42A7-9371-8E9A7C742A9D}" type="slidenum">
              <a:rPr lang="en-GB" smtClean="0"/>
              <a:t>‹#›</a:t>
            </a:fld>
            <a:endParaRPr lang="en-GB"/>
          </a:p>
        </p:txBody>
      </p:sp>
    </p:spTree>
    <p:extLst>
      <p:ext uri="{BB962C8B-B14F-4D97-AF65-F5344CB8AC3E}">
        <p14:creationId xmlns:p14="http://schemas.microsoft.com/office/powerpoint/2010/main" val="4136533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545C9ED-547B-4EF0-9156-7E3C049671A0}" type="datetimeFigureOut">
              <a:rPr lang="en-GB" smtClean="0"/>
              <a:t>06/06/2018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5B0946-C07B-42A7-9371-8E9A7C742A9D}" type="slidenum">
              <a:rPr lang="en-GB" smtClean="0"/>
              <a:t>‹#›</a:t>
            </a:fld>
            <a:endParaRPr lang="en-GB"/>
          </a:p>
        </p:txBody>
      </p:sp>
    </p:spTree>
    <p:extLst>
      <p:ext uri="{BB962C8B-B14F-4D97-AF65-F5344CB8AC3E}">
        <p14:creationId xmlns:p14="http://schemas.microsoft.com/office/powerpoint/2010/main" val="3982495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545C9ED-547B-4EF0-9156-7E3C049671A0}" type="datetimeFigureOut">
              <a:rPr lang="en-GB" smtClean="0"/>
              <a:t>06/06/2018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5B0946-C07B-42A7-9371-8E9A7C742A9D}" type="slidenum">
              <a:rPr lang="en-GB" smtClean="0"/>
              <a:t>‹#›</a:t>
            </a:fld>
            <a:endParaRPr lang="en-GB"/>
          </a:p>
        </p:txBody>
      </p:sp>
    </p:spTree>
    <p:extLst>
      <p:ext uri="{BB962C8B-B14F-4D97-AF65-F5344CB8AC3E}">
        <p14:creationId xmlns:p14="http://schemas.microsoft.com/office/powerpoint/2010/main" val="832389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545C9ED-547B-4EF0-9156-7E3C049671A0}" type="datetimeFigureOut">
              <a:rPr lang="en-GB" smtClean="0"/>
              <a:t>06/06/2018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5B0946-C07B-42A7-9371-8E9A7C742A9D}" type="slidenum">
              <a:rPr lang="en-GB" smtClean="0"/>
              <a:t>‹#›</a:t>
            </a:fld>
            <a:endParaRPr lang="en-GB"/>
          </a:p>
        </p:txBody>
      </p:sp>
    </p:spTree>
    <p:extLst>
      <p:ext uri="{BB962C8B-B14F-4D97-AF65-F5344CB8AC3E}">
        <p14:creationId xmlns:p14="http://schemas.microsoft.com/office/powerpoint/2010/main" val="3321591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45C9ED-547B-4EF0-9156-7E3C049671A0}" type="datetimeFigureOut">
              <a:rPr lang="en-GB" smtClean="0"/>
              <a:t>06/06/2018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5B0946-C07B-42A7-9371-8E9A7C742A9D}" type="slidenum">
              <a:rPr lang="en-GB" smtClean="0"/>
              <a:t>‹#›</a:t>
            </a:fld>
            <a:endParaRPr lang="en-GB"/>
          </a:p>
        </p:txBody>
      </p:sp>
    </p:spTree>
    <p:extLst>
      <p:ext uri="{BB962C8B-B14F-4D97-AF65-F5344CB8AC3E}">
        <p14:creationId xmlns:p14="http://schemas.microsoft.com/office/powerpoint/2010/main" val="3482269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45C9ED-547B-4EF0-9156-7E3C049671A0}" type="datetimeFigureOut">
              <a:rPr lang="en-GB" smtClean="0"/>
              <a:t>06/06/2018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5B0946-C07B-42A7-9371-8E9A7C742A9D}" type="slidenum">
              <a:rPr lang="en-GB" smtClean="0"/>
              <a:t>‹#›</a:t>
            </a:fld>
            <a:endParaRPr lang="en-GB"/>
          </a:p>
        </p:txBody>
      </p:sp>
    </p:spTree>
    <p:extLst>
      <p:ext uri="{BB962C8B-B14F-4D97-AF65-F5344CB8AC3E}">
        <p14:creationId xmlns:p14="http://schemas.microsoft.com/office/powerpoint/2010/main" val="3900048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A2BF86-64C4-4828-A8CB-D8DE06D056FC}"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60880B-C502-4D0B-A001-F63092E94ACB}" type="slidenum">
              <a:rPr lang="en-GB" smtClean="0"/>
              <a:t>‹#›</a:t>
            </a:fld>
            <a:endParaRPr lang="en-GB"/>
          </a:p>
        </p:txBody>
      </p:sp>
    </p:spTree>
    <p:extLst>
      <p:ext uri="{BB962C8B-B14F-4D97-AF65-F5344CB8AC3E}">
        <p14:creationId xmlns:p14="http://schemas.microsoft.com/office/powerpoint/2010/main" val="1599562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45C9ED-547B-4EF0-9156-7E3C049671A0}" type="datetimeFigureOut">
              <a:rPr lang="en-GB" smtClean="0"/>
              <a:t>06/06/2018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5B0946-C07B-42A7-9371-8E9A7C742A9D}" type="slidenum">
              <a:rPr lang="en-GB" smtClean="0"/>
              <a:t>‹#›</a:t>
            </a:fld>
            <a:endParaRPr lang="en-GB"/>
          </a:p>
        </p:txBody>
      </p:sp>
    </p:spTree>
    <p:extLst>
      <p:ext uri="{BB962C8B-B14F-4D97-AF65-F5344CB8AC3E}">
        <p14:creationId xmlns:p14="http://schemas.microsoft.com/office/powerpoint/2010/main" val="770090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45C9ED-547B-4EF0-9156-7E3C049671A0}"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5B0946-C07B-42A7-9371-8E9A7C742A9D}" type="slidenum">
              <a:rPr lang="en-GB" smtClean="0"/>
              <a:t>‹#›</a:t>
            </a:fld>
            <a:endParaRPr lang="en-GB"/>
          </a:p>
        </p:txBody>
      </p:sp>
    </p:spTree>
    <p:extLst>
      <p:ext uri="{BB962C8B-B14F-4D97-AF65-F5344CB8AC3E}">
        <p14:creationId xmlns:p14="http://schemas.microsoft.com/office/powerpoint/2010/main" val="3583151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45C9ED-547B-4EF0-9156-7E3C049671A0}"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5B0946-C07B-42A7-9371-8E9A7C742A9D}" type="slidenum">
              <a:rPr lang="en-GB" smtClean="0"/>
              <a:t>‹#›</a:t>
            </a:fld>
            <a:endParaRPr lang="en-GB"/>
          </a:p>
        </p:txBody>
      </p:sp>
    </p:spTree>
    <p:extLst>
      <p:ext uri="{BB962C8B-B14F-4D97-AF65-F5344CB8AC3E}">
        <p14:creationId xmlns:p14="http://schemas.microsoft.com/office/powerpoint/2010/main" val="2856413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A2BF86-64C4-4828-A8CB-D8DE06D056FC}" type="datetimeFigureOut">
              <a:rPr lang="en-GB" smtClean="0"/>
              <a:t>06/06/2018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60880B-C502-4D0B-A001-F63092E94ACB}" type="slidenum">
              <a:rPr lang="en-GB" smtClean="0"/>
              <a:t>‹#›</a:t>
            </a:fld>
            <a:endParaRPr lang="en-GB"/>
          </a:p>
        </p:txBody>
      </p:sp>
    </p:spTree>
    <p:extLst>
      <p:ext uri="{BB962C8B-B14F-4D97-AF65-F5344CB8AC3E}">
        <p14:creationId xmlns:p14="http://schemas.microsoft.com/office/powerpoint/2010/main" val="4035098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6A2BF86-64C4-4828-A8CB-D8DE06D056FC}" type="datetimeFigureOut">
              <a:rPr lang="en-GB" smtClean="0"/>
              <a:t>06/06/2018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60880B-C502-4D0B-A001-F63092E94ACB}" type="slidenum">
              <a:rPr lang="en-GB" smtClean="0"/>
              <a:t>‹#›</a:t>
            </a:fld>
            <a:endParaRPr lang="en-GB"/>
          </a:p>
        </p:txBody>
      </p:sp>
    </p:spTree>
    <p:extLst>
      <p:ext uri="{BB962C8B-B14F-4D97-AF65-F5344CB8AC3E}">
        <p14:creationId xmlns:p14="http://schemas.microsoft.com/office/powerpoint/2010/main" val="51293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6A2BF86-64C4-4828-A8CB-D8DE06D056FC}" type="datetimeFigureOut">
              <a:rPr lang="en-GB" smtClean="0"/>
              <a:t>06/06/2018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60880B-C502-4D0B-A001-F63092E94ACB}" type="slidenum">
              <a:rPr lang="en-GB" smtClean="0"/>
              <a:t>‹#›</a:t>
            </a:fld>
            <a:endParaRPr lang="en-GB"/>
          </a:p>
        </p:txBody>
      </p:sp>
    </p:spTree>
    <p:extLst>
      <p:ext uri="{BB962C8B-B14F-4D97-AF65-F5344CB8AC3E}">
        <p14:creationId xmlns:p14="http://schemas.microsoft.com/office/powerpoint/2010/main" val="205744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6A2BF86-64C4-4828-A8CB-D8DE06D056FC}" type="datetimeFigureOut">
              <a:rPr lang="en-GB" smtClean="0"/>
              <a:t>06/06/2018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60880B-C502-4D0B-A001-F63092E94ACB}" type="slidenum">
              <a:rPr lang="en-GB" smtClean="0"/>
              <a:t>‹#›</a:t>
            </a:fld>
            <a:endParaRPr lang="en-GB"/>
          </a:p>
        </p:txBody>
      </p:sp>
    </p:spTree>
    <p:extLst>
      <p:ext uri="{BB962C8B-B14F-4D97-AF65-F5344CB8AC3E}">
        <p14:creationId xmlns:p14="http://schemas.microsoft.com/office/powerpoint/2010/main" val="3063885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A2BF86-64C4-4828-A8CB-D8DE06D056FC}" type="datetimeFigureOut">
              <a:rPr lang="en-GB" smtClean="0"/>
              <a:t>06/06/2018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60880B-C502-4D0B-A001-F63092E94ACB}" type="slidenum">
              <a:rPr lang="en-GB" smtClean="0"/>
              <a:t>‹#›</a:t>
            </a:fld>
            <a:endParaRPr lang="en-GB"/>
          </a:p>
        </p:txBody>
      </p:sp>
    </p:spTree>
    <p:extLst>
      <p:ext uri="{BB962C8B-B14F-4D97-AF65-F5344CB8AC3E}">
        <p14:creationId xmlns:p14="http://schemas.microsoft.com/office/powerpoint/2010/main" val="425061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A2BF86-64C4-4828-A8CB-D8DE06D056FC}" type="datetimeFigureOut">
              <a:rPr lang="en-GB" smtClean="0"/>
              <a:t>06/06/2018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60880B-C502-4D0B-A001-F63092E94ACB}" type="slidenum">
              <a:rPr lang="en-GB" smtClean="0"/>
              <a:t>‹#›</a:t>
            </a:fld>
            <a:endParaRPr lang="en-GB"/>
          </a:p>
        </p:txBody>
      </p:sp>
    </p:spTree>
    <p:extLst>
      <p:ext uri="{BB962C8B-B14F-4D97-AF65-F5344CB8AC3E}">
        <p14:creationId xmlns:p14="http://schemas.microsoft.com/office/powerpoint/2010/main" val="2140926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A2BF86-64C4-4828-A8CB-D8DE06D056FC}" type="datetimeFigureOut">
              <a:rPr lang="en-GB" smtClean="0"/>
              <a:t>06/06/2018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60880B-C502-4D0B-A001-F63092E94ACB}" type="slidenum">
              <a:rPr lang="en-GB" smtClean="0"/>
              <a:t>‹#›</a:t>
            </a:fld>
            <a:endParaRPr lang="en-GB"/>
          </a:p>
        </p:txBody>
      </p:sp>
    </p:spTree>
    <p:extLst>
      <p:ext uri="{BB962C8B-B14F-4D97-AF65-F5344CB8AC3E}">
        <p14:creationId xmlns:p14="http://schemas.microsoft.com/office/powerpoint/2010/main" val="175836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A2BF86-64C4-4828-A8CB-D8DE06D056FC}" type="datetimeFigureOut">
              <a:rPr lang="en-GB" smtClean="0"/>
              <a:t>06/06/2018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0880B-C502-4D0B-A001-F63092E94ACB}" type="slidenum">
              <a:rPr lang="en-GB" smtClean="0"/>
              <a:t>‹#›</a:t>
            </a:fld>
            <a:endParaRPr lang="en-GB"/>
          </a:p>
        </p:txBody>
      </p:sp>
    </p:spTree>
    <p:extLst>
      <p:ext uri="{BB962C8B-B14F-4D97-AF65-F5344CB8AC3E}">
        <p14:creationId xmlns:p14="http://schemas.microsoft.com/office/powerpoint/2010/main" val="1927427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5C9ED-547B-4EF0-9156-7E3C049671A0}" type="datetimeFigureOut">
              <a:rPr lang="en-GB" smtClean="0"/>
              <a:t>06/06/2018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B0946-C07B-42A7-9371-8E9A7C742A9D}" type="slidenum">
              <a:rPr lang="en-GB" smtClean="0"/>
              <a:t>‹#›</a:t>
            </a:fld>
            <a:endParaRPr lang="en-GB"/>
          </a:p>
        </p:txBody>
      </p:sp>
    </p:spTree>
    <p:extLst>
      <p:ext uri="{BB962C8B-B14F-4D97-AF65-F5344CB8AC3E}">
        <p14:creationId xmlns:p14="http://schemas.microsoft.com/office/powerpoint/2010/main" val="3561714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1544" b="5998"/>
          <a:stretch/>
        </p:blipFill>
        <p:spPr>
          <a:xfrm>
            <a:off x="9574306" y="5342317"/>
            <a:ext cx="2437077" cy="14206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474" y="155453"/>
            <a:ext cx="10773844" cy="4401765"/>
          </a:xfrm>
          <a:prstGeom prst="rect">
            <a:avLst/>
          </a:prstGeom>
        </p:spPr>
      </p:pic>
    </p:spTree>
    <p:extLst>
      <p:ext uri="{BB962C8B-B14F-4D97-AF65-F5344CB8AC3E}">
        <p14:creationId xmlns:p14="http://schemas.microsoft.com/office/powerpoint/2010/main" val="3115687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418" y="0"/>
            <a:ext cx="10515600" cy="4309139"/>
          </a:xfrm>
        </p:spPr>
        <p:txBody>
          <a:bodyPr>
            <a:normAutofit/>
          </a:bodyPr>
          <a:lstStyle/>
          <a:p>
            <a:pPr marL="0" indent="0">
              <a:buNone/>
            </a:pPr>
            <a:endParaRPr lang="en-GB" sz="5400" b="1" dirty="0" smtClean="0">
              <a:solidFill>
                <a:schemeClr val="accent6">
                  <a:lumMod val="75000"/>
                </a:schemeClr>
              </a:solidFill>
            </a:endParaRPr>
          </a:p>
          <a:p>
            <a:pPr marL="0" indent="0" algn="ctr">
              <a:buNone/>
            </a:pPr>
            <a:r>
              <a:rPr lang="en-GB" sz="4400" b="1" dirty="0" smtClean="0">
                <a:solidFill>
                  <a:schemeClr val="accent6">
                    <a:lumMod val="75000"/>
                  </a:schemeClr>
                </a:solidFill>
                <a:latin typeface="+mj-lt"/>
              </a:rPr>
              <a:t>Questions…</a:t>
            </a:r>
          </a:p>
          <a:p>
            <a:pPr marL="0" indent="0" algn="ctr">
              <a:buNone/>
            </a:pPr>
            <a:endParaRPr lang="en-GB" sz="4400" b="1" dirty="0" smtClean="0">
              <a:solidFill>
                <a:schemeClr val="accent6">
                  <a:lumMod val="75000"/>
                </a:schemeClr>
              </a:solidFill>
            </a:endParaRPr>
          </a:p>
          <a:p>
            <a:pPr marL="0" indent="0" algn="ctr">
              <a:buNone/>
            </a:pPr>
            <a:endParaRPr lang="en-GB" sz="4400" b="1" dirty="0">
              <a:solidFill>
                <a:schemeClr val="accent6">
                  <a:lumMod val="75000"/>
                </a:schemeClr>
              </a:solidFill>
            </a:endParaRPr>
          </a:p>
          <a:p>
            <a:pPr marL="0" indent="0" algn="ctr">
              <a:buNone/>
            </a:pPr>
            <a:r>
              <a:rPr lang="en-GB" sz="4400" b="1" dirty="0" smtClean="0">
                <a:solidFill>
                  <a:schemeClr val="accent6">
                    <a:lumMod val="75000"/>
                  </a:schemeClr>
                </a:solidFill>
                <a:latin typeface="+mj-lt"/>
              </a:rPr>
              <a:t>…or contact</a:t>
            </a:r>
          </a:p>
          <a:p>
            <a:pPr marL="0" indent="0" algn="ctr">
              <a:buNone/>
            </a:pPr>
            <a:endParaRPr lang="en-GB" sz="4400" b="1" dirty="0">
              <a:solidFill>
                <a:schemeClr val="accent6">
                  <a:lumMod val="75000"/>
                </a:schemeClr>
              </a:solidFill>
              <a:latin typeface="+mj-lt"/>
            </a:endParaRPr>
          </a:p>
          <a:p>
            <a:pPr marL="0" indent="0" algn="ctr">
              <a:buNone/>
            </a:pPr>
            <a:endParaRPr lang="en-GB" sz="4400" b="1" dirty="0">
              <a:solidFill>
                <a:schemeClr val="accent6">
                  <a:lumMod val="75000"/>
                </a:schemeClr>
              </a:solidFill>
            </a:endParaRPr>
          </a:p>
        </p:txBody>
      </p:sp>
      <p:pic>
        <p:nvPicPr>
          <p:cNvPr id="9" name="Picture 8"/>
          <p:cNvPicPr>
            <a:picLocks noChangeAspect="1"/>
          </p:cNvPicPr>
          <p:nvPr/>
        </p:nvPicPr>
        <p:blipFill>
          <a:blip r:embed="rId2"/>
          <a:stretch>
            <a:fillRect/>
          </a:stretch>
        </p:blipFill>
        <p:spPr>
          <a:xfrm>
            <a:off x="4902128" y="1602463"/>
            <a:ext cx="1696180" cy="1413483"/>
          </a:xfrm>
          <a:prstGeom prst="rect">
            <a:avLst/>
          </a:prstGeom>
        </p:spPr>
      </p:pic>
      <p:sp>
        <p:nvSpPr>
          <p:cNvPr id="12" name="TextBox 11"/>
          <p:cNvSpPr txBox="1"/>
          <p:nvPr/>
        </p:nvSpPr>
        <p:spPr>
          <a:xfrm>
            <a:off x="251935" y="4775200"/>
            <a:ext cx="5822293" cy="1692771"/>
          </a:xfrm>
          <a:prstGeom prst="rect">
            <a:avLst/>
          </a:prstGeom>
          <a:noFill/>
        </p:spPr>
        <p:txBody>
          <a:bodyPr wrap="square" rtlCol="0">
            <a:spAutoFit/>
          </a:bodyPr>
          <a:lstStyle/>
          <a:p>
            <a:r>
              <a:rPr lang="en-GB" sz="2600" b="1" dirty="0">
                <a:solidFill>
                  <a:schemeClr val="accent6">
                    <a:lumMod val="75000"/>
                  </a:schemeClr>
                </a:solidFill>
                <a:latin typeface="+mj-lt"/>
              </a:rPr>
              <a:t>Claire </a:t>
            </a:r>
            <a:r>
              <a:rPr lang="en-GB" sz="2600" b="1" dirty="0" smtClean="0">
                <a:solidFill>
                  <a:schemeClr val="accent6">
                    <a:lumMod val="75000"/>
                  </a:schemeClr>
                </a:solidFill>
                <a:latin typeface="+mj-lt"/>
              </a:rPr>
              <a:t>Preston</a:t>
            </a:r>
          </a:p>
          <a:p>
            <a:r>
              <a:rPr lang="en-GB" sz="2600" b="1" dirty="0" smtClean="0">
                <a:solidFill>
                  <a:schemeClr val="accent6">
                    <a:lumMod val="75000"/>
                  </a:schemeClr>
                </a:solidFill>
                <a:latin typeface="+mj-lt"/>
              </a:rPr>
              <a:t>Waste Services Team Manager</a:t>
            </a:r>
          </a:p>
          <a:p>
            <a:r>
              <a:rPr lang="en-GB" sz="2600" b="1" dirty="0">
                <a:solidFill>
                  <a:schemeClr val="accent6">
                    <a:lumMod val="75000"/>
                  </a:schemeClr>
                </a:solidFill>
                <a:latin typeface="+mj-lt"/>
              </a:rPr>
              <a:t>t</a:t>
            </a:r>
            <a:r>
              <a:rPr lang="en-GB" sz="2600" b="1" dirty="0" smtClean="0">
                <a:solidFill>
                  <a:schemeClr val="accent6">
                    <a:lumMod val="75000"/>
                  </a:schemeClr>
                </a:solidFill>
                <a:latin typeface="+mj-lt"/>
              </a:rPr>
              <a:t>: 01530 454 663</a:t>
            </a:r>
          </a:p>
          <a:p>
            <a:r>
              <a:rPr lang="en-GB" sz="2600" b="1" dirty="0" smtClean="0">
                <a:solidFill>
                  <a:schemeClr val="accent6">
                    <a:lumMod val="75000"/>
                  </a:schemeClr>
                </a:solidFill>
                <a:latin typeface="+mj-lt"/>
              </a:rPr>
              <a:t>e: claire.preston@nwleicestershire.gov.uk</a:t>
            </a:r>
            <a:endParaRPr lang="en-GB" sz="2600" b="1" dirty="0">
              <a:solidFill>
                <a:schemeClr val="accent6">
                  <a:lumMod val="75000"/>
                </a:schemeClr>
              </a:solidFill>
              <a:latin typeface="+mj-lt"/>
            </a:endParaRPr>
          </a:p>
        </p:txBody>
      </p:sp>
      <p:sp>
        <p:nvSpPr>
          <p:cNvPr id="13" name="TextBox 12"/>
          <p:cNvSpPr txBox="1"/>
          <p:nvPr/>
        </p:nvSpPr>
        <p:spPr>
          <a:xfrm>
            <a:off x="6369708" y="4775200"/>
            <a:ext cx="6366578" cy="1692771"/>
          </a:xfrm>
          <a:prstGeom prst="rect">
            <a:avLst/>
          </a:prstGeom>
          <a:noFill/>
        </p:spPr>
        <p:txBody>
          <a:bodyPr wrap="square" rtlCol="0">
            <a:spAutoFit/>
          </a:bodyPr>
          <a:lstStyle/>
          <a:p>
            <a:r>
              <a:rPr lang="en-GB" sz="2600" b="1" dirty="0" smtClean="0">
                <a:solidFill>
                  <a:schemeClr val="accent6">
                    <a:lumMod val="75000"/>
                  </a:schemeClr>
                </a:solidFill>
                <a:latin typeface="+mj-lt"/>
              </a:rPr>
              <a:t>John Bright</a:t>
            </a:r>
          </a:p>
          <a:p>
            <a:r>
              <a:rPr lang="en-GB" sz="2600" b="1" dirty="0" smtClean="0">
                <a:solidFill>
                  <a:schemeClr val="accent6">
                    <a:lumMod val="75000"/>
                  </a:schemeClr>
                </a:solidFill>
                <a:latin typeface="+mj-lt"/>
              </a:rPr>
              <a:t>Waste Services Development Officer</a:t>
            </a:r>
          </a:p>
          <a:p>
            <a:r>
              <a:rPr lang="en-GB" sz="2600" b="1" dirty="0">
                <a:solidFill>
                  <a:schemeClr val="accent6">
                    <a:lumMod val="75000"/>
                  </a:schemeClr>
                </a:solidFill>
                <a:latin typeface="+mj-lt"/>
              </a:rPr>
              <a:t>t</a:t>
            </a:r>
            <a:r>
              <a:rPr lang="en-GB" sz="2600" b="1" dirty="0" smtClean="0">
                <a:solidFill>
                  <a:schemeClr val="accent6">
                    <a:lumMod val="75000"/>
                  </a:schemeClr>
                </a:solidFill>
                <a:latin typeface="+mj-lt"/>
              </a:rPr>
              <a:t>: 01530 454 592</a:t>
            </a:r>
          </a:p>
          <a:p>
            <a:r>
              <a:rPr lang="en-GB" sz="2600" b="1" dirty="0" smtClean="0">
                <a:solidFill>
                  <a:schemeClr val="accent6">
                    <a:lumMod val="75000"/>
                  </a:schemeClr>
                </a:solidFill>
                <a:latin typeface="+mj-lt"/>
              </a:rPr>
              <a:t>e: john.bright@nwleicestershire.gov.uk</a:t>
            </a:r>
            <a:endParaRPr lang="en-GB" sz="2600" b="1" dirty="0">
              <a:solidFill>
                <a:schemeClr val="accent6">
                  <a:lumMod val="75000"/>
                </a:schemeClr>
              </a:solidFill>
              <a:latin typeface="+mj-lt"/>
            </a:endParaRPr>
          </a:p>
        </p:txBody>
      </p:sp>
    </p:spTree>
    <p:extLst>
      <p:ext uri="{BB962C8B-B14F-4D97-AF65-F5344CB8AC3E}">
        <p14:creationId xmlns:p14="http://schemas.microsoft.com/office/powerpoint/2010/main" val="1728095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461"/>
            <a:ext cx="10515600" cy="803275"/>
          </a:xfrm>
        </p:spPr>
        <p:txBody>
          <a:bodyPr/>
          <a:lstStyle/>
          <a:p>
            <a:r>
              <a:rPr lang="en-GB" b="1" dirty="0" smtClean="0">
                <a:solidFill>
                  <a:schemeClr val="accent6"/>
                </a:solidFill>
              </a:rPr>
              <a:t>Introduction</a:t>
            </a:r>
            <a:endParaRPr lang="en-GB" b="1" dirty="0">
              <a:solidFill>
                <a:schemeClr val="accent6"/>
              </a:solidFill>
            </a:endParaRPr>
          </a:p>
        </p:txBody>
      </p:sp>
      <p:sp>
        <p:nvSpPr>
          <p:cNvPr id="3" name="Content Placeholder 2"/>
          <p:cNvSpPr>
            <a:spLocks noGrp="1"/>
          </p:cNvSpPr>
          <p:nvPr>
            <p:ph idx="1"/>
          </p:nvPr>
        </p:nvSpPr>
        <p:spPr>
          <a:xfrm>
            <a:off x="419100" y="713649"/>
            <a:ext cx="10515600" cy="3892064"/>
          </a:xfrm>
        </p:spPr>
        <p:txBody>
          <a:bodyPr>
            <a:normAutofit fontScale="77500" lnSpcReduction="20000"/>
          </a:bodyPr>
          <a:lstStyle/>
          <a:p>
            <a:r>
              <a:rPr lang="en-GB" dirty="0" smtClean="0"/>
              <a:t>The current recycling rate for NWLDC is 46%. Over the last 5 years it’s been between 46% and 47% but has </a:t>
            </a:r>
            <a:r>
              <a:rPr lang="en-GB" dirty="0"/>
              <a:t>plateaued</a:t>
            </a:r>
            <a:r>
              <a:rPr lang="en-GB" dirty="0" smtClean="0"/>
              <a:t>.</a:t>
            </a:r>
          </a:p>
          <a:p>
            <a:endParaRPr lang="en-GB" dirty="0"/>
          </a:p>
          <a:p>
            <a:r>
              <a:rPr lang="en-GB" dirty="0" smtClean="0"/>
              <a:t> </a:t>
            </a:r>
            <a:r>
              <a:rPr lang="en-GB" dirty="0"/>
              <a:t>As part of the Council Delivery Plan for </a:t>
            </a:r>
            <a:r>
              <a:rPr lang="en-GB" dirty="0" smtClean="0"/>
              <a:t>2018/19 we’re required </a:t>
            </a:r>
            <a:r>
              <a:rPr lang="en-GB" dirty="0"/>
              <a:t>to increase dry recycling by 100 </a:t>
            </a:r>
            <a:r>
              <a:rPr lang="en-GB" dirty="0" smtClean="0"/>
              <a:t>tonnes over the next 3 years. To put this figure into context during 2017/18 we collected nearly 7,000 tonnes of dry recyclables.</a:t>
            </a:r>
            <a:endParaRPr lang="en-GB" dirty="0"/>
          </a:p>
          <a:p>
            <a:pPr marL="0" indent="0">
              <a:buNone/>
            </a:pPr>
            <a:endParaRPr lang="en-GB" dirty="0" smtClean="0"/>
          </a:p>
          <a:p>
            <a:r>
              <a:rPr lang="en-GB" dirty="0" smtClean="0"/>
              <a:t>The </a:t>
            </a:r>
            <a:r>
              <a:rPr lang="en-GB" dirty="0"/>
              <a:t>UK is required to meet a 50% recycling target by 2020 which has been set by the </a:t>
            </a:r>
            <a:r>
              <a:rPr lang="en-GB" dirty="0" smtClean="0"/>
              <a:t>EU.</a:t>
            </a:r>
          </a:p>
          <a:p>
            <a:pPr marL="0" indent="0">
              <a:buNone/>
            </a:pPr>
            <a:endParaRPr lang="en-GB" dirty="0"/>
          </a:p>
          <a:p>
            <a:pPr marL="0" indent="0">
              <a:buNone/>
            </a:pPr>
            <a:r>
              <a:rPr lang="en-GB" dirty="0" smtClean="0"/>
              <a:t>Whilst </a:t>
            </a:r>
            <a:r>
              <a:rPr lang="en-GB" dirty="0"/>
              <a:t>it is unclear how Brexit will affect our obligation to meet this </a:t>
            </a:r>
            <a:r>
              <a:rPr lang="en-GB" dirty="0" smtClean="0"/>
              <a:t>target, the strategy will allow us to focus on </a:t>
            </a:r>
            <a:r>
              <a:rPr lang="en-GB" b="1" dirty="0" smtClean="0"/>
              <a:t>minimising waste sent to landfill</a:t>
            </a:r>
            <a:r>
              <a:rPr lang="en-GB" dirty="0" smtClean="0"/>
              <a:t>, whilst </a:t>
            </a:r>
            <a:r>
              <a:rPr lang="en-GB" b="1" dirty="0" smtClean="0"/>
              <a:t>maximising the quantity and quality of waste recycling</a:t>
            </a:r>
            <a:r>
              <a:rPr lang="en-GB" dirty="0" smtClean="0"/>
              <a:t> from residents and businesses.</a:t>
            </a:r>
            <a:endParaRPr lang="en-GB" dirty="0"/>
          </a:p>
        </p:txBody>
      </p:sp>
      <p:pic>
        <p:nvPicPr>
          <p:cNvPr id="6" name="Picture 5"/>
          <p:cNvPicPr>
            <a:picLocks noChangeAspect="1"/>
          </p:cNvPicPr>
          <p:nvPr/>
        </p:nvPicPr>
        <p:blipFill>
          <a:blip r:embed="rId2"/>
          <a:stretch>
            <a:fillRect/>
          </a:stretch>
        </p:blipFill>
        <p:spPr>
          <a:xfrm>
            <a:off x="68580" y="4461625"/>
            <a:ext cx="4122420" cy="2318861"/>
          </a:xfrm>
          <a:prstGeom prst="rect">
            <a:avLst/>
          </a:prstGeom>
        </p:spPr>
      </p:pic>
      <p:pic>
        <p:nvPicPr>
          <p:cNvPr id="1028" name="Picture 4" descr="A team of scientists analysed samples from four different UK landfill sites, finding metals which could be worth a total of Â£360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4880" y="4456809"/>
            <a:ext cx="3485515" cy="2323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2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ppt_y</p:attrName>
                                        </p:attrNameLst>
                                      </p:cBhvr>
                                      <p:tavLst>
                                        <p:tav tm="0">
                                          <p:val>
                                            <p:strVal val="#ppt_y+#ppt_h*1.125000"/>
                                          </p:val>
                                        </p:tav>
                                        <p:tav tm="100000">
                                          <p:val>
                                            <p:strVal val="#ppt_y"/>
                                          </p:val>
                                        </p:tav>
                                      </p:tavLst>
                                    </p:anim>
                                    <p:animEffect transition="in" filter="wipe(up)">
                                      <p:cBhvr>
                                        <p:cTn id="24" dur="500"/>
                                        <p:tgtEl>
                                          <p:spTgt spid="6"/>
                                        </p:tgtEl>
                                      </p:cBhvr>
                                    </p:animEffect>
                                  </p:childTnLst>
                                </p:cTn>
                              </p:par>
                              <p:par>
                                <p:cTn id="25" presetID="12" presetClass="entr" presetSubtype="4"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anim calcmode="lin" valueType="num">
                                      <p:cBhvr additive="base">
                                        <p:cTn id="27" dur="500"/>
                                        <p:tgtEl>
                                          <p:spTgt spid="1028"/>
                                        </p:tgtEl>
                                        <p:attrNameLst>
                                          <p:attrName>ppt_y</p:attrName>
                                        </p:attrNameLst>
                                      </p:cBhvr>
                                      <p:tavLst>
                                        <p:tav tm="0">
                                          <p:val>
                                            <p:strVal val="#ppt_y+#ppt_h*1.125000"/>
                                          </p:val>
                                        </p:tav>
                                        <p:tav tm="100000">
                                          <p:val>
                                            <p:strVal val="#ppt_y"/>
                                          </p:val>
                                        </p:tav>
                                      </p:tavLst>
                                    </p:anim>
                                    <p:animEffect transition="in" filter="wipe(up)">
                                      <p:cBhvr>
                                        <p:cTn id="2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6"/>
                </a:solidFill>
              </a:rPr>
              <a:t>What are we currently doing?</a:t>
            </a:r>
            <a:endParaRPr lang="en-GB" b="1" dirty="0">
              <a:solidFill>
                <a:schemeClr val="accent6"/>
              </a:solidFill>
            </a:endParaRPr>
          </a:p>
        </p:txBody>
      </p:sp>
      <p:sp>
        <p:nvSpPr>
          <p:cNvPr id="3" name="Content Placeholder 2"/>
          <p:cNvSpPr>
            <a:spLocks noGrp="1"/>
          </p:cNvSpPr>
          <p:nvPr>
            <p:ph idx="1"/>
          </p:nvPr>
        </p:nvSpPr>
        <p:spPr>
          <a:xfrm>
            <a:off x="0" y="1782594"/>
            <a:ext cx="9251576" cy="4746625"/>
          </a:xfrm>
        </p:spPr>
        <p:txBody>
          <a:bodyPr>
            <a:normAutofit lnSpcReduction="10000"/>
          </a:bodyPr>
          <a:lstStyle/>
          <a:p>
            <a:r>
              <a:rPr lang="en-GB" dirty="0" smtClean="0"/>
              <a:t>Provide households with a kerbside recycling collection of:</a:t>
            </a:r>
          </a:p>
          <a:p>
            <a:pPr lvl="1"/>
            <a:r>
              <a:rPr lang="en-GB" dirty="0" smtClean="0"/>
              <a:t>Glass bottles &amp; jars (red box)</a:t>
            </a:r>
          </a:p>
          <a:p>
            <a:pPr lvl="1"/>
            <a:r>
              <a:rPr lang="en-GB" dirty="0" smtClean="0"/>
              <a:t>Cans, tins &amp; plastics (red box)</a:t>
            </a:r>
          </a:p>
          <a:p>
            <a:pPr lvl="1"/>
            <a:r>
              <a:rPr lang="en-GB" dirty="0" smtClean="0"/>
              <a:t>Paper, magazines, envelopes, junk mail, etc. (blue bag)</a:t>
            </a:r>
          </a:p>
          <a:p>
            <a:pPr lvl="1"/>
            <a:r>
              <a:rPr lang="en-GB" dirty="0" smtClean="0"/>
              <a:t>Cardboard (yellow bag)</a:t>
            </a:r>
          </a:p>
          <a:p>
            <a:pPr lvl="1"/>
            <a:r>
              <a:rPr lang="en-GB" dirty="0" smtClean="0"/>
              <a:t>Garden waste (green bin with brown lid or                                  smaller black bin with brown lid)</a:t>
            </a:r>
          </a:p>
          <a:p>
            <a:pPr lvl="1"/>
            <a:r>
              <a:rPr lang="en-GB" dirty="0" smtClean="0"/>
              <a:t>Textiles (carrier bags, not charity bags as legally we cannot collect them).</a:t>
            </a:r>
          </a:p>
          <a:p>
            <a:pPr lvl="1"/>
            <a:endParaRPr lang="en-GB" dirty="0"/>
          </a:p>
          <a:p>
            <a:r>
              <a:rPr lang="en-GB" dirty="0" smtClean="0"/>
              <a:t>Bring sites for cardboard, tins, cans, glass and paper are provided using banks across the district on leisure centre, library and supermarket car parks.</a:t>
            </a:r>
          </a:p>
          <a:p>
            <a:pPr lvl="1"/>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5646" t="14906" r="10610" b="23082"/>
          <a:stretch/>
        </p:blipFill>
        <p:spPr>
          <a:xfrm>
            <a:off x="7719432" y="2173044"/>
            <a:ext cx="3619129" cy="215152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7307" y="4728064"/>
            <a:ext cx="1351253" cy="1801155"/>
          </a:xfrm>
          <a:prstGeom prst="rect">
            <a:avLst/>
          </a:prstGeom>
        </p:spPr>
      </p:pic>
    </p:spTree>
    <p:extLst>
      <p:ext uri="{BB962C8B-B14F-4D97-AF65-F5344CB8AC3E}">
        <p14:creationId xmlns:p14="http://schemas.microsoft.com/office/powerpoint/2010/main" val="45587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685" y="96184"/>
            <a:ext cx="10515600" cy="785943"/>
          </a:xfrm>
        </p:spPr>
        <p:txBody>
          <a:bodyPr/>
          <a:lstStyle/>
          <a:p>
            <a:r>
              <a:rPr lang="en-GB" b="1" dirty="0" smtClean="0">
                <a:solidFill>
                  <a:schemeClr val="accent6"/>
                </a:solidFill>
              </a:rPr>
              <a:t>Linden Way Depot</a:t>
            </a:r>
            <a:endParaRPr lang="en-GB" b="1" dirty="0">
              <a:solidFill>
                <a:schemeClr val="accent6"/>
              </a:solidFill>
            </a:endParaRPr>
          </a:p>
        </p:txBody>
      </p:sp>
      <p:pic>
        <p:nvPicPr>
          <p:cNvPr id="4" name="Content Placeholder 3"/>
          <p:cNvPicPr>
            <a:picLocks noGrp="1" noChangeAspect="1"/>
          </p:cNvPicPr>
          <p:nvPr>
            <p:ph idx="1"/>
          </p:nvPr>
        </p:nvPicPr>
        <p:blipFill>
          <a:blip r:embed="rId2"/>
          <a:stretch>
            <a:fillRect/>
          </a:stretch>
        </p:blipFill>
        <p:spPr>
          <a:xfrm>
            <a:off x="95658" y="1079693"/>
            <a:ext cx="2266407" cy="1784470"/>
          </a:xfrm>
          <a:prstGeom prst="rect">
            <a:avLst/>
          </a:prstGeom>
        </p:spPr>
      </p:pic>
      <p:sp>
        <p:nvSpPr>
          <p:cNvPr id="5" name="Text Box 2"/>
          <p:cNvSpPr txBox="1">
            <a:spLocks noChangeArrowheads="1"/>
          </p:cNvSpPr>
          <p:nvPr/>
        </p:nvSpPr>
        <p:spPr bwMode="auto">
          <a:xfrm>
            <a:off x="2438832" y="1079693"/>
            <a:ext cx="2981293" cy="17844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700" b="1" i="0" u="none" strike="noStrike" cap="none" normalizeH="0" baseline="0" dirty="0" smtClean="0">
                <a:ln>
                  <a:noFill/>
                </a:ln>
                <a:solidFill>
                  <a:srgbClr val="000000"/>
                </a:solidFill>
                <a:effectLst/>
                <a:latin typeface="Calibri" panose="020F0502020204030204" pitchFamily="34" charset="0"/>
              </a:rPr>
              <a:t>Cardboard </a:t>
            </a:r>
            <a:r>
              <a:rPr kumimoji="0" lang="en-GB" altLang="en-US" sz="1700" b="0" i="0" u="none" strike="noStrike" cap="none" normalizeH="0" baseline="0" dirty="0" smtClean="0">
                <a:ln>
                  <a:noFill/>
                </a:ln>
                <a:solidFill>
                  <a:srgbClr val="000000"/>
                </a:solidFill>
                <a:effectLst/>
                <a:latin typeface="Calibri" panose="020F0502020204030204" pitchFamily="34" charset="0"/>
              </a:rPr>
              <a:t>is tipped loose from the collection vehicles into the bays. It is then baled into cubes for easy transportation to reprocessing companies, where it’s</a:t>
            </a:r>
            <a:r>
              <a:rPr kumimoji="0" lang="en-GB" altLang="en-US" sz="1700" b="0" i="0" u="none" strike="noStrike" cap="none" normalizeH="0" dirty="0" smtClean="0">
                <a:ln>
                  <a:noFill/>
                </a:ln>
                <a:solidFill>
                  <a:srgbClr val="000000"/>
                </a:solidFill>
                <a:effectLst/>
                <a:latin typeface="Calibri" panose="020F0502020204030204" pitchFamily="34" charset="0"/>
              </a:rPr>
              <a:t> </a:t>
            </a:r>
            <a:r>
              <a:rPr kumimoji="0" lang="en-GB" altLang="en-US" sz="1700" b="0" i="0" u="none" strike="noStrike" cap="none" normalizeH="0" baseline="0" dirty="0" smtClean="0">
                <a:ln>
                  <a:noFill/>
                </a:ln>
                <a:solidFill>
                  <a:srgbClr val="000000"/>
                </a:solidFill>
                <a:effectLst/>
                <a:latin typeface="Calibri" panose="020F0502020204030204" pitchFamily="34" charset="0"/>
              </a:rPr>
              <a:t>processed into new cardboard.</a:t>
            </a:r>
            <a:endParaRPr kumimoji="0" lang="en-US" altLang="en-US" sz="1700" b="0" i="0" u="none" strike="noStrike" cap="none" normalizeH="0" baseline="0" dirty="0" smtClean="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3"/>
          <a:stretch>
            <a:fillRect/>
          </a:stretch>
        </p:blipFill>
        <p:spPr>
          <a:xfrm>
            <a:off x="95657" y="3045268"/>
            <a:ext cx="2266407" cy="1697634"/>
          </a:xfrm>
          <a:prstGeom prst="rect">
            <a:avLst/>
          </a:prstGeom>
        </p:spPr>
      </p:pic>
      <p:sp>
        <p:nvSpPr>
          <p:cNvPr id="7" name="Rectangle 6"/>
          <p:cNvSpPr/>
          <p:nvPr/>
        </p:nvSpPr>
        <p:spPr>
          <a:xfrm>
            <a:off x="2362064" y="3045268"/>
            <a:ext cx="3058061" cy="1261884"/>
          </a:xfrm>
          <a:prstGeom prst="rect">
            <a:avLst/>
          </a:prstGeom>
        </p:spPr>
        <p:txBody>
          <a:bodyPr wrap="square">
            <a:spAutoFit/>
          </a:bodyPr>
          <a:lstStyle/>
          <a:p>
            <a:r>
              <a:rPr lang="en-GB" sz="1700" b="1" kern="1400" dirty="0" smtClean="0">
                <a:solidFill>
                  <a:srgbClr val="000000"/>
                </a:solidFill>
                <a:latin typeface="Calibri" panose="020F0502020204030204" pitchFamily="34" charset="0"/>
              </a:rPr>
              <a:t>Glass</a:t>
            </a:r>
            <a:r>
              <a:rPr lang="en-GB" sz="1700" kern="1400" dirty="0" smtClean="0">
                <a:solidFill>
                  <a:srgbClr val="000000"/>
                </a:solidFill>
                <a:latin typeface="Calibri" panose="020F0502020204030204" pitchFamily="34" charset="0"/>
              </a:rPr>
              <a:t> </a:t>
            </a:r>
            <a:r>
              <a:rPr lang="en-GB" sz="1700" kern="1400" dirty="0" smtClean="0">
                <a:ln>
                  <a:noFill/>
                </a:ln>
                <a:solidFill>
                  <a:srgbClr val="000000"/>
                </a:solidFill>
                <a:effectLst/>
                <a:latin typeface="Calibri" panose="020F0502020204030204" pitchFamily="34" charset="0"/>
              </a:rPr>
              <a:t>is loaded loose into lorries for transportation to companies who process it into new jars and bottles.</a:t>
            </a:r>
            <a:endParaRPr lang="en-GB" sz="1700" kern="1400" dirty="0" smtClean="0">
              <a:ln>
                <a:noFill/>
              </a:ln>
              <a:solidFill>
                <a:srgbClr val="000000"/>
              </a:solidFill>
              <a:effectLst/>
              <a:latin typeface="Times New Roman" panose="02020603050405020304" pitchFamily="18" charset="0"/>
            </a:endParaRPr>
          </a:p>
          <a:p>
            <a:r>
              <a:rPr lang="en-GB" sz="800" kern="1400" dirty="0" smtClean="0">
                <a:ln>
                  <a:noFill/>
                </a:ln>
                <a:solidFill>
                  <a:srgbClr val="000000"/>
                </a:solidFill>
                <a:effectLst/>
                <a:latin typeface="Times New Roman" panose="02020603050405020304" pitchFamily="18" charset="0"/>
              </a:rPr>
              <a:t> </a:t>
            </a:r>
            <a:endParaRPr lang="en-GB" sz="800" kern="1400" dirty="0">
              <a:ln>
                <a:noFill/>
              </a:ln>
              <a:solidFill>
                <a:srgbClr val="000000"/>
              </a:solidFill>
              <a:effectLst/>
              <a:latin typeface="Times New Roman" panose="02020603050405020304" pitchFamily="18"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l="7382" t="18454" r="66782" b="58478"/>
          <a:stretch>
            <a:fillRect/>
          </a:stretch>
        </p:blipFill>
        <p:spPr bwMode="auto">
          <a:xfrm>
            <a:off x="5861756" y="1075648"/>
            <a:ext cx="2266407" cy="1792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Text Box 4"/>
          <p:cNvSpPr txBox="1">
            <a:spLocks noChangeArrowheads="1"/>
          </p:cNvSpPr>
          <p:nvPr/>
        </p:nvSpPr>
        <p:spPr bwMode="auto">
          <a:xfrm>
            <a:off x="8330650" y="988502"/>
            <a:ext cx="2786661" cy="18756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700" b="1" i="0" u="none" strike="noStrike" cap="none" normalizeH="0" baseline="0" dirty="0" smtClean="0">
                <a:ln>
                  <a:noFill/>
                </a:ln>
                <a:solidFill>
                  <a:srgbClr val="000000"/>
                </a:solidFill>
                <a:effectLst/>
                <a:latin typeface="Calibri" panose="020F0502020204030204" pitchFamily="34" charset="0"/>
              </a:rPr>
              <a:t>Paper</a:t>
            </a:r>
            <a:r>
              <a:rPr kumimoji="0" lang="en-GB" altLang="en-US" sz="1700" b="0" i="0" u="none" strike="noStrike" cap="none" normalizeH="0" baseline="0" dirty="0" smtClean="0">
                <a:ln>
                  <a:noFill/>
                </a:ln>
                <a:solidFill>
                  <a:srgbClr val="000000"/>
                </a:solidFill>
                <a:effectLst/>
                <a:latin typeface="Calibri" panose="020F0502020204030204" pitchFamily="34" charset="0"/>
              </a:rPr>
              <a:t> is tipped into the bays from the collection          vehicles. It is loaded loose into  lorries for</a:t>
            </a:r>
            <a:r>
              <a:rPr kumimoji="0" lang="en-GB" altLang="en-US" sz="1700" b="0" i="0" u="none" strike="noStrike" cap="none" normalizeH="0" dirty="0" smtClean="0">
                <a:ln>
                  <a:noFill/>
                </a:ln>
                <a:solidFill>
                  <a:srgbClr val="000000"/>
                </a:solidFill>
                <a:effectLst/>
                <a:latin typeface="Calibri" panose="020F0502020204030204" pitchFamily="34" charset="0"/>
              </a:rPr>
              <a:t> </a:t>
            </a:r>
            <a:r>
              <a:rPr kumimoji="0" lang="en-GB" altLang="en-US" sz="1700" b="0" i="0" u="none" strike="noStrike" cap="none" normalizeH="0" baseline="0" dirty="0" smtClean="0">
                <a:ln>
                  <a:noFill/>
                </a:ln>
                <a:solidFill>
                  <a:srgbClr val="000000"/>
                </a:solidFill>
                <a:effectLst/>
                <a:latin typeface="Calibri" panose="020F0502020204030204" pitchFamily="34" charset="0"/>
              </a:rPr>
              <a:t>transportation to companies who process it into newspaper and low-grade paper.</a:t>
            </a:r>
            <a:endParaRPr kumimoji="0" lang="en-US" altLang="en-US" sz="1700" b="0" i="0" u="none" strike="noStrike" cap="none" normalizeH="0" baseline="0" dirty="0" smtClean="0">
              <a:ln>
                <a:noFill/>
              </a:ln>
              <a:solidFill>
                <a:schemeClr val="tx1"/>
              </a:solidFill>
              <a:effectLst/>
              <a:latin typeface="Arial" panose="020B0604020202020204" pitchFamily="34" charset="0"/>
            </a:endParaRPr>
          </a:p>
        </p:txBody>
      </p:sp>
      <p:pic>
        <p:nvPicPr>
          <p:cNvPr id="1029" name="Picture 5" descr="20150619_120520"/>
          <p:cNvPicPr>
            <a:picLocks noChangeAspect="1" noChangeArrowheads="1"/>
          </p:cNvPicPr>
          <p:nvPr/>
        </p:nvPicPr>
        <p:blipFill>
          <a:blip r:embed="rId5" cstate="print">
            <a:extLst>
              <a:ext uri="{28A0092B-C50C-407E-A947-70E740481C1C}">
                <a14:useLocalDpi xmlns:a14="http://schemas.microsoft.com/office/drawing/2010/main" val="0"/>
              </a:ext>
            </a:extLst>
          </a:blip>
          <a:srcRect l="2959" t="3947" r="7288" b="22357"/>
          <a:stretch>
            <a:fillRect/>
          </a:stretch>
        </p:blipFill>
        <p:spPr bwMode="auto">
          <a:xfrm>
            <a:off x="5861756" y="3045268"/>
            <a:ext cx="2266407" cy="1697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8"/>
          <p:cNvSpPr/>
          <p:nvPr/>
        </p:nvSpPr>
        <p:spPr>
          <a:xfrm>
            <a:off x="8244589" y="3009921"/>
            <a:ext cx="2664878" cy="3231654"/>
          </a:xfrm>
          <a:prstGeom prst="rect">
            <a:avLst/>
          </a:prstGeom>
        </p:spPr>
        <p:txBody>
          <a:bodyPr wrap="square">
            <a:spAutoFit/>
          </a:bodyPr>
          <a:lstStyle/>
          <a:p>
            <a:r>
              <a:rPr lang="en-GB" sz="1700" b="1" dirty="0" smtClean="0"/>
              <a:t>Plastics, tins &amp; cans </a:t>
            </a:r>
            <a:r>
              <a:rPr lang="en-GB" sz="1700" dirty="0" smtClean="0"/>
              <a:t>are tipped loose into the bays. The cans and tins are separated from the plastics using magnets. We bale the plastics separately to the aluminium cans and steel tins as they are worth more. They are transported to reprocessing companies who recycle them back into new products.</a:t>
            </a:r>
            <a:endParaRPr lang="en-GB" sz="1700" dirty="0"/>
          </a:p>
        </p:txBody>
      </p:sp>
      <p:sp>
        <p:nvSpPr>
          <p:cNvPr id="12" name="Rectangle 11"/>
          <p:cNvSpPr/>
          <p:nvPr/>
        </p:nvSpPr>
        <p:spPr>
          <a:xfrm>
            <a:off x="770259" y="6241575"/>
            <a:ext cx="6318435" cy="477054"/>
          </a:xfrm>
          <a:prstGeom prst="rect">
            <a:avLst/>
          </a:prstGeom>
        </p:spPr>
        <p:txBody>
          <a:bodyPr wrap="square">
            <a:spAutoFit/>
          </a:bodyPr>
          <a:lstStyle/>
          <a:p>
            <a:r>
              <a:rPr lang="en-GB" sz="1700" b="1" kern="1400" dirty="0" smtClean="0">
                <a:solidFill>
                  <a:srgbClr val="000000"/>
                </a:solidFill>
                <a:latin typeface="Calibri" panose="020F0502020204030204" pitchFamily="34" charset="0"/>
              </a:rPr>
              <a:t>Garden waste </a:t>
            </a:r>
            <a:r>
              <a:rPr lang="en-GB" sz="1700" kern="1400" dirty="0" smtClean="0">
                <a:solidFill>
                  <a:srgbClr val="000000"/>
                </a:solidFill>
                <a:latin typeface="Calibri" panose="020F0502020204030204" pitchFamily="34" charset="0"/>
              </a:rPr>
              <a:t>is taken to a composting facility at Lount near Ashby.</a:t>
            </a:r>
            <a:endParaRPr lang="en-GB" sz="1700" kern="1400" dirty="0" smtClean="0">
              <a:ln>
                <a:noFill/>
              </a:ln>
              <a:solidFill>
                <a:srgbClr val="000000"/>
              </a:solidFill>
              <a:effectLst/>
              <a:latin typeface="Times New Roman" panose="02020603050405020304" pitchFamily="18" charset="0"/>
            </a:endParaRPr>
          </a:p>
          <a:p>
            <a:r>
              <a:rPr lang="en-GB" sz="800" kern="1400" dirty="0" smtClean="0">
                <a:ln>
                  <a:noFill/>
                </a:ln>
                <a:solidFill>
                  <a:srgbClr val="000000"/>
                </a:solidFill>
                <a:effectLst/>
                <a:latin typeface="Times New Roman" panose="02020603050405020304" pitchFamily="18" charset="0"/>
              </a:rPr>
              <a:t> </a:t>
            </a:r>
            <a:endParaRPr lang="en-GB" sz="800" kern="1400" dirty="0">
              <a:ln>
                <a:noFill/>
              </a:ln>
              <a:solidFill>
                <a:srgbClr val="000000"/>
              </a:solidFill>
              <a:effectLst/>
              <a:latin typeface="Times New Roman" panose="02020603050405020304" pitchFamily="18" charset="0"/>
            </a:endParaRPr>
          </a:p>
        </p:txBody>
      </p:sp>
      <p:sp>
        <p:nvSpPr>
          <p:cNvPr id="13" name="Rectangle 12"/>
          <p:cNvSpPr/>
          <p:nvPr/>
        </p:nvSpPr>
        <p:spPr>
          <a:xfrm>
            <a:off x="121554" y="5468142"/>
            <a:ext cx="7615847" cy="477054"/>
          </a:xfrm>
          <a:prstGeom prst="rect">
            <a:avLst/>
          </a:prstGeom>
        </p:spPr>
        <p:txBody>
          <a:bodyPr wrap="square">
            <a:spAutoFit/>
          </a:bodyPr>
          <a:lstStyle/>
          <a:p>
            <a:r>
              <a:rPr lang="en-GB" sz="1700" kern="1400" dirty="0" smtClean="0">
                <a:solidFill>
                  <a:srgbClr val="000000"/>
                </a:solidFill>
                <a:latin typeface="Calibri" panose="020F0502020204030204" pitchFamily="34" charset="0"/>
              </a:rPr>
              <a:t>Sales of recyclables generate approximately £500,00 pounds a year.</a:t>
            </a:r>
            <a:endParaRPr lang="en-GB" sz="1700" kern="1400" dirty="0" smtClean="0">
              <a:ln>
                <a:noFill/>
              </a:ln>
              <a:solidFill>
                <a:srgbClr val="000000"/>
              </a:solidFill>
              <a:effectLst/>
              <a:latin typeface="Times New Roman" panose="02020603050405020304" pitchFamily="18" charset="0"/>
            </a:endParaRPr>
          </a:p>
          <a:p>
            <a:r>
              <a:rPr lang="en-GB" sz="800" kern="1400" dirty="0" smtClean="0">
                <a:ln>
                  <a:noFill/>
                </a:ln>
                <a:solidFill>
                  <a:srgbClr val="000000"/>
                </a:solidFill>
                <a:effectLst/>
                <a:latin typeface="Times New Roman" panose="02020603050405020304" pitchFamily="18" charset="0"/>
              </a:rPr>
              <a:t> </a:t>
            </a:r>
            <a:endParaRPr lang="en-GB" sz="800" kern="1400" dirty="0">
              <a:ln>
                <a:noFill/>
              </a:ln>
              <a:solidFill>
                <a:srgbClr val="000000"/>
              </a:solidFill>
              <a:effectLst/>
              <a:latin typeface="Times New Roman" panose="02020603050405020304" pitchFamily="18"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554" y="5864874"/>
            <a:ext cx="695131" cy="906457"/>
          </a:xfrm>
          <a:prstGeom prst="rect">
            <a:avLst/>
          </a:prstGeom>
        </p:spPr>
      </p:pic>
    </p:spTree>
    <p:extLst>
      <p:ext uri="{BB962C8B-B14F-4D97-AF65-F5344CB8AC3E}">
        <p14:creationId xmlns:p14="http://schemas.microsoft.com/office/powerpoint/2010/main" val="306679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80">
                                          <p:stCondLst>
                                            <p:cond delay="0"/>
                                          </p:stCondLst>
                                        </p:cTn>
                                        <p:tgtEl>
                                          <p:spTgt spid="3"/>
                                        </p:tgtEl>
                                      </p:cBhvr>
                                    </p:animEffect>
                                    <p:anim calcmode="lin" valueType="num">
                                      <p:cBhvr>
                                        <p:cTn id="4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gtEl>
                                      </p:cBhvr>
                                      <p:to x="100000" y="60000"/>
                                    </p:animScale>
                                    <p:animScale>
                                      <p:cBhvr>
                                        <p:cTn id="54" dur="166" decel="50000">
                                          <p:stCondLst>
                                            <p:cond delay="676"/>
                                          </p:stCondLst>
                                        </p:cTn>
                                        <p:tgtEl>
                                          <p:spTgt spid="3"/>
                                        </p:tgtEl>
                                      </p:cBhvr>
                                      <p:to x="100000" y="100000"/>
                                    </p:animScale>
                                    <p:animScale>
                                      <p:cBhvr>
                                        <p:cTn id="55" dur="26">
                                          <p:stCondLst>
                                            <p:cond delay="1312"/>
                                          </p:stCondLst>
                                        </p:cTn>
                                        <p:tgtEl>
                                          <p:spTgt spid="3"/>
                                        </p:tgtEl>
                                      </p:cBhvr>
                                      <p:to x="100000" y="80000"/>
                                    </p:animScale>
                                    <p:animScale>
                                      <p:cBhvr>
                                        <p:cTn id="56" dur="166" decel="50000">
                                          <p:stCondLst>
                                            <p:cond delay="1338"/>
                                          </p:stCondLst>
                                        </p:cTn>
                                        <p:tgtEl>
                                          <p:spTgt spid="3"/>
                                        </p:tgtEl>
                                      </p:cBhvr>
                                      <p:to x="100000" y="100000"/>
                                    </p:animScale>
                                    <p:animScale>
                                      <p:cBhvr>
                                        <p:cTn id="57" dur="26">
                                          <p:stCondLst>
                                            <p:cond delay="1642"/>
                                          </p:stCondLst>
                                        </p:cTn>
                                        <p:tgtEl>
                                          <p:spTgt spid="3"/>
                                        </p:tgtEl>
                                      </p:cBhvr>
                                      <p:to x="100000" y="90000"/>
                                    </p:animScale>
                                    <p:animScale>
                                      <p:cBhvr>
                                        <p:cTn id="58" dur="166" decel="50000">
                                          <p:stCondLst>
                                            <p:cond delay="1668"/>
                                          </p:stCondLst>
                                        </p:cTn>
                                        <p:tgtEl>
                                          <p:spTgt spid="3"/>
                                        </p:tgtEl>
                                      </p:cBhvr>
                                      <p:to x="100000" y="100000"/>
                                    </p:animScale>
                                    <p:animScale>
                                      <p:cBhvr>
                                        <p:cTn id="59" dur="26">
                                          <p:stCondLst>
                                            <p:cond delay="1808"/>
                                          </p:stCondLst>
                                        </p:cTn>
                                        <p:tgtEl>
                                          <p:spTgt spid="3"/>
                                        </p:tgtEl>
                                      </p:cBhvr>
                                      <p:to x="100000" y="95000"/>
                                    </p:animScale>
                                    <p:animScale>
                                      <p:cBhvr>
                                        <p:cTn id="6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185"/>
            <a:ext cx="10515600" cy="1118662"/>
          </a:xfrm>
        </p:spPr>
        <p:txBody>
          <a:bodyPr/>
          <a:lstStyle/>
          <a:p>
            <a:r>
              <a:rPr lang="en-GB" b="1" dirty="0" smtClean="0">
                <a:solidFill>
                  <a:schemeClr val="accent6"/>
                </a:solidFill>
              </a:rPr>
              <a:t>New initiatives to further increase recycling</a:t>
            </a:r>
            <a:endParaRPr lang="en-GB" b="1" dirty="0">
              <a:solidFill>
                <a:schemeClr val="accent6"/>
              </a:solidFill>
            </a:endParaRPr>
          </a:p>
        </p:txBody>
      </p:sp>
      <p:sp>
        <p:nvSpPr>
          <p:cNvPr id="3" name="Content Placeholder 2"/>
          <p:cNvSpPr>
            <a:spLocks noGrp="1"/>
          </p:cNvSpPr>
          <p:nvPr>
            <p:ph idx="1"/>
          </p:nvPr>
        </p:nvSpPr>
        <p:spPr>
          <a:xfrm>
            <a:off x="552269" y="655516"/>
            <a:ext cx="10515600" cy="5672455"/>
          </a:xfrm>
        </p:spPr>
        <p:txBody>
          <a:bodyPr>
            <a:normAutofit/>
          </a:bodyPr>
          <a:lstStyle/>
          <a:p>
            <a:pPr marL="457200" lvl="1" indent="0">
              <a:buNone/>
            </a:pPr>
            <a:endParaRPr lang="en-GB" dirty="0"/>
          </a:p>
          <a:p>
            <a:pPr lvl="1"/>
            <a:r>
              <a:rPr lang="en-GB" dirty="0" smtClean="0"/>
              <a:t>Residents are now required to recycle glass in a </a:t>
            </a:r>
            <a:r>
              <a:rPr lang="en-GB" dirty="0"/>
              <a:t>separate red box (May 2018</a:t>
            </a:r>
            <a:r>
              <a:rPr lang="en-GB" dirty="0" smtClean="0"/>
              <a:t>)</a:t>
            </a:r>
          </a:p>
          <a:p>
            <a:pPr marL="457200" lvl="1" indent="0">
              <a:buNone/>
            </a:pPr>
            <a:endParaRPr lang="en-GB" dirty="0"/>
          </a:p>
          <a:p>
            <a:pPr lvl="1"/>
            <a:r>
              <a:rPr lang="en-GB" dirty="0" smtClean="0"/>
              <a:t>Look into the financial and operational implications of introducing food waste collections. Food waste is this biggest waste stream contained within the refuse bin, although it is known to reduce when food waste collection is introduced because people realise how much they throw away.</a:t>
            </a:r>
          </a:p>
          <a:p>
            <a:pPr lvl="1"/>
            <a:endParaRPr lang="en-GB" dirty="0" smtClean="0"/>
          </a:p>
          <a:p>
            <a:pPr lvl="1"/>
            <a:r>
              <a:rPr lang="en-GB" dirty="0" smtClean="0"/>
              <a:t>Introduce more recycling bins in all Council Owned buildings in partnership with Property Services</a:t>
            </a:r>
            <a:r>
              <a:rPr lang="en-GB" dirty="0"/>
              <a:t>. </a:t>
            </a:r>
            <a:endParaRPr lang="en-GB" dirty="0" smtClean="0"/>
          </a:p>
          <a:p>
            <a:pPr marL="457200" lvl="1" indent="0">
              <a:buNone/>
            </a:pPr>
            <a:endParaRPr lang="en-GB" dirty="0" smtClean="0"/>
          </a:p>
          <a:p>
            <a:pPr lvl="1"/>
            <a:r>
              <a:rPr lang="en-GB" dirty="0" smtClean="0"/>
              <a:t>Review all council owned housing </a:t>
            </a:r>
            <a:r>
              <a:rPr lang="en-GB" dirty="0"/>
              <a:t>which are provided with communal bins for recycling - update signage, check the correct bins and number of bins are </a:t>
            </a:r>
            <a:r>
              <a:rPr lang="en-GB" dirty="0" smtClean="0"/>
              <a:t>provided.</a:t>
            </a:r>
            <a:endParaRPr lang="en-GB" dirty="0"/>
          </a:p>
          <a:p>
            <a:pPr lvl="1"/>
            <a:endParaRPr lang="en-GB" dirty="0" smtClean="0"/>
          </a:p>
          <a:p>
            <a:pPr lvl="1"/>
            <a:endParaRPr lang="en-GB" dirty="0"/>
          </a:p>
        </p:txBody>
      </p:sp>
      <p:pic>
        <p:nvPicPr>
          <p:cNvPr id="4" name="Picture 3"/>
          <p:cNvPicPr>
            <a:picLocks noChangeAspect="1"/>
          </p:cNvPicPr>
          <p:nvPr/>
        </p:nvPicPr>
        <p:blipFill>
          <a:blip r:embed="rId2"/>
          <a:stretch>
            <a:fillRect/>
          </a:stretch>
        </p:blipFill>
        <p:spPr>
          <a:xfrm>
            <a:off x="10485120" y="5341064"/>
            <a:ext cx="1630680" cy="1456572"/>
          </a:xfrm>
          <a:prstGeom prst="rect">
            <a:avLst/>
          </a:prstGeom>
        </p:spPr>
      </p:pic>
    </p:spTree>
    <p:extLst>
      <p:ext uri="{BB962C8B-B14F-4D97-AF65-F5344CB8AC3E}">
        <p14:creationId xmlns:p14="http://schemas.microsoft.com/office/powerpoint/2010/main" val="85709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624" y="160731"/>
            <a:ext cx="10515600" cy="828974"/>
          </a:xfrm>
        </p:spPr>
        <p:txBody>
          <a:bodyPr/>
          <a:lstStyle/>
          <a:p>
            <a:r>
              <a:rPr lang="en-GB" b="1" dirty="0" smtClean="0">
                <a:solidFill>
                  <a:schemeClr val="accent6"/>
                </a:solidFill>
              </a:rPr>
              <a:t>New initiatives to further increase recycling</a:t>
            </a:r>
            <a:endParaRPr lang="en-GB" b="1" dirty="0">
              <a:solidFill>
                <a:schemeClr val="accent6"/>
              </a:solidFill>
            </a:endParaRPr>
          </a:p>
        </p:txBody>
      </p:sp>
      <p:sp>
        <p:nvSpPr>
          <p:cNvPr id="3" name="Content Placeholder 2"/>
          <p:cNvSpPr>
            <a:spLocks noGrp="1"/>
          </p:cNvSpPr>
          <p:nvPr>
            <p:ph idx="1"/>
          </p:nvPr>
        </p:nvSpPr>
        <p:spPr>
          <a:xfrm>
            <a:off x="827442" y="989705"/>
            <a:ext cx="10515600" cy="5174427"/>
          </a:xfrm>
        </p:spPr>
        <p:txBody>
          <a:bodyPr>
            <a:normAutofit fontScale="55000" lnSpcReduction="20000"/>
          </a:bodyPr>
          <a:lstStyle/>
          <a:p>
            <a:r>
              <a:rPr lang="en-GB" sz="5000" dirty="0" smtClean="0"/>
              <a:t>Targeted campaigns – identify areas where recycling participation is low</a:t>
            </a:r>
            <a:r>
              <a:rPr lang="en-GB" sz="5000" dirty="0"/>
              <a:t> </a:t>
            </a:r>
            <a:r>
              <a:rPr lang="en-GB" sz="5000" dirty="0" smtClean="0"/>
              <a:t>and determine what the barriers are e.g.</a:t>
            </a:r>
          </a:p>
          <a:p>
            <a:pPr marL="0" indent="0">
              <a:buNone/>
            </a:pPr>
            <a:endParaRPr lang="en-GB" sz="4200" dirty="0" smtClean="0"/>
          </a:p>
          <a:p>
            <a:pPr lvl="1"/>
            <a:r>
              <a:rPr lang="en-GB" sz="4200" dirty="0" smtClean="0"/>
              <a:t>Language</a:t>
            </a:r>
          </a:p>
          <a:p>
            <a:pPr lvl="1"/>
            <a:r>
              <a:rPr lang="en-GB" sz="4200" dirty="0" smtClean="0"/>
              <a:t>Literacy</a:t>
            </a:r>
          </a:p>
          <a:p>
            <a:pPr lvl="1"/>
            <a:r>
              <a:rPr lang="en-GB" sz="4200" dirty="0" smtClean="0"/>
              <a:t>Knowledge </a:t>
            </a:r>
          </a:p>
          <a:p>
            <a:pPr lvl="1"/>
            <a:r>
              <a:rPr lang="en-GB" sz="4200" dirty="0" smtClean="0"/>
              <a:t>Not having the recycling containers at home</a:t>
            </a:r>
          </a:p>
          <a:p>
            <a:pPr marL="457200" lvl="1" indent="0">
              <a:buNone/>
            </a:pPr>
            <a:endParaRPr lang="en-GB" sz="4200" dirty="0"/>
          </a:p>
          <a:p>
            <a:pPr marL="457200" lvl="1" indent="0">
              <a:buNone/>
            </a:pPr>
            <a:r>
              <a:rPr lang="en-GB" sz="4200" dirty="0" smtClean="0"/>
              <a:t>Work with the Housing team, Housing Associations and possibly Community Focus Officers to carry out communications with council and housing association tenants through door-stepping campaigns, roadshows etc.</a:t>
            </a:r>
          </a:p>
          <a:p>
            <a:pPr marL="457200" lvl="1" indent="0">
              <a:buNone/>
            </a:pPr>
            <a:endParaRPr lang="en-GB" sz="5100" dirty="0"/>
          </a:p>
          <a:p>
            <a:r>
              <a:rPr lang="en-GB" sz="5100" dirty="0" smtClean="0"/>
              <a:t>Recycling competitions between parishes, streets and also offices/departments at the Council Offices to increase recycling participation.</a:t>
            </a:r>
            <a:endParaRPr lang="en-GB" sz="5100" dirty="0"/>
          </a:p>
        </p:txBody>
      </p:sp>
    </p:spTree>
    <p:extLst>
      <p:ext uri="{BB962C8B-B14F-4D97-AF65-F5344CB8AC3E}">
        <p14:creationId xmlns:p14="http://schemas.microsoft.com/office/powerpoint/2010/main" val="347673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89704"/>
          </a:xfrm>
        </p:spPr>
        <p:txBody>
          <a:bodyPr/>
          <a:lstStyle/>
          <a:p>
            <a:r>
              <a:rPr lang="en-GB" b="1" dirty="0" smtClean="0">
                <a:solidFill>
                  <a:schemeClr val="accent6"/>
                </a:solidFill>
              </a:rPr>
              <a:t>New initiatives to further increase recycling</a:t>
            </a:r>
            <a:endParaRPr lang="en-GB" b="1" dirty="0">
              <a:solidFill>
                <a:schemeClr val="accent6"/>
              </a:solidFill>
            </a:endParaRPr>
          </a:p>
        </p:txBody>
      </p:sp>
      <p:sp>
        <p:nvSpPr>
          <p:cNvPr id="3" name="Content Placeholder 2"/>
          <p:cNvSpPr>
            <a:spLocks noGrp="1"/>
          </p:cNvSpPr>
          <p:nvPr>
            <p:ph idx="1"/>
          </p:nvPr>
        </p:nvSpPr>
        <p:spPr>
          <a:xfrm>
            <a:off x="838200" y="839098"/>
            <a:ext cx="10515600" cy="5733824"/>
          </a:xfrm>
        </p:spPr>
        <p:txBody>
          <a:bodyPr>
            <a:normAutofit lnSpcReduction="10000"/>
          </a:bodyPr>
          <a:lstStyle/>
          <a:p>
            <a:r>
              <a:rPr lang="en-GB" dirty="0" smtClean="0"/>
              <a:t>New build properties - work with the Planning team at the                 pre-application stage to ensure recycling is convenient and easy. Reduce the reliance of bin collection points by ensuring we are indemnified against any damage to roads, so kerbside collections are possible.</a:t>
            </a:r>
          </a:p>
          <a:p>
            <a:endParaRPr lang="en-GB" dirty="0" smtClean="0"/>
          </a:p>
          <a:p>
            <a:r>
              <a:rPr lang="en-GB" dirty="0" smtClean="0"/>
              <a:t>Investigate if new build properties can be fitted with food disposal units for kitchen sinks. Along with planning’s assistance we would need to engage with </a:t>
            </a:r>
            <a:r>
              <a:rPr lang="en-GB" dirty="0"/>
              <a:t>S</a:t>
            </a:r>
            <a:r>
              <a:rPr lang="en-GB" dirty="0" smtClean="0"/>
              <a:t>evern </a:t>
            </a:r>
            <a:r>
              <a:rPr lang="en-GB" dirty="0"/>
              <a:t>T</a:t>
            </a:r>
            <a:r>
              <a:rPr lang="en-GB" dirty="0" smtClean="0"/>
              <a:t>rent.</a:t>
            </a:r>
          </a:p>
          <a:p>
            <a:endParaRPr lang="en-GB" dirty="0"/>
          </a:p>
          <a:p>
            <a:r>
              <a:rPr lang="en-GB" dirty="0" smtClean="0"/>
              <a:t>Heating systems in new and existing housing stock belonging to NWLDC – moving away from coal fires, as ash contributes to our waste to landfill tonnage. Work with the Housing team to establish no. of properties still on coal, and/or when if they will be put on to gas or an alternative fuel.</a:t>
            </a:r>
            <a:endParaRPr lang="en-GB" dirty="0"/>
          </a:p>
        </p:txBody>
      </p:sp>
    </p:spTree>
    <p:extLst>
      <p:ext uri="{BB962C8B-B14F-4D97-AF65-F5344CB8AC3E}">
        <p14:creationId xmlns:p14="http://schemas.microsoft.com/office/powerpoint/2010/main" val="258235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882"/>
            <a:ext cx="10515600" cy="1325563"/>
          </a:xfrm>
        </p:spPr>
        <p:txBody>
          <a:bodyPr/>
          <a:lstStyle/>
          <a:p>
            <a:r>
              <a:rPr lang="en-GB" b="1" dirty="0" smtClean="0">
                <a:solidFill>
                  <a:schemeClr val="accent6"/>
                </a:solidFill>
              </a:rPr>
              <a:t>Communications</a:t>
            </a:r>
            <a:endParaRPr lang="en-GB" b="1" dirty="0">
              <a:solidFill>
                <a:schemeClr val="accent6"/>
              </a:solidFill>
            </a:endParaRPr>
          </a:p>
        </p:txBody>
      </p:sp>
      <p:sp>
        <p:nvSpPr>
          <p:cNvPr id="3" name="Content Placeholder 2"/>
          <p:cNvSpPr>
            <a:spLocks noGrp="1"/>
          </p:cNvSpPr>
          <p:nvPr>
            <p:ph idx="1"/>
          </p:nvPr>
        </p:nvSpPr>
        <p:spPr>
          <a:xfrm>
            <a:off x="838200" y="1470622"/>
            <a:ext cx="10515600" cy="4887147"/>
          </a:xfrm>
        </p:spPr>
        <p:txBody>
          <a:bodyPr/>
          <a:lstStyle/>
          <a:p>
            <a:r>
              <a:rPr lang="en-GB" dirty="0" smtClean="0"/>
              <a:t>Social media </a:t>
            </a:r>
          </a:p>
          <a:p>
            <a:pPr lvl="1"/>
            <a:r>
              <a:rPr lang="en-GB" dirty="0" smtClean="0"/>
              <a:t>NWL Enviro twitter account </a:t>
            </a:r>
            <a:endParaRPr lang="en-GB" dirty="0"/>
          </a:p>
          <a:p>
            <a:pPr lvl="1"/>
            <a:r>
              <a:rPr lang="en-GB" dirty="0" smtClean="0"/>
              <a:t>NWL District Council account </a:t>
            </a:r>
            <a:endParaRPr lang="en-GB" dirty="0"/>
          </a:p>
          <a:p>
            <a:pPr lvl="1"/>
            <a:r>
              <a:rPr lang="en-GB" dirty="0" smtClean="0"/>
              <a:t>This is NW Leics Facebook page </a:t>
            </a:r>
            <a:endParaRPr lang="en-GB" dirty="0"/>
          </a:p>
          <a:p>
            <a:pPr lvl="1"/>
            <a:r>
              <a:rPr lang="en-GB" dirty="0" smtClean="0"/>
              <a:t>NWLDC YouTube account</a:t>
            </a:r>
          </a:p>
          <a:p>
            <a:pPr marL="457200" lvl="1" indent="0">
              <a:buNone/>
            </a:pPr>
            <a:endParaRPr lang="en-GB" sz="2800" dirty="0" smtClean="0"/>
          </a:p>
          <a:p>
            <a:r>
              <a:rPr lang="en-GB" dirty="0" smtClean="0"/>
              <a:t>Social media communications such as:</a:t>
            </a:r>
          </a:p>
          <a:p>
            <a:pPr lvl="1"/>
            <a:r>
              <a:rPr lang="en-GB" dirty="0" smtClean="0"/>
              <a:t>Name the recycling vehicles competition</a:t>
            </a:r>
          </a:p>
          <a:p>
            <a:pPr lvl="1"/>
            <a:r>
              <a:rPr lang="en-GB" dirty="0" smtClean="0"/>
              <a:t>Material of the month</a:t>
            </a:r>
          </a:p>
          <a:p>
            <a:pPr lvl="1"/>
            <a:r>
              <a:rPr lang="en-GB" dirty="0" smtClean="0"/>
              <a:t>Did you know? (various recycling facts or tips)</a:t>
            </a:r>
          </a:p>
          <a:p>
            <a:pPr lvl="1"/>
            <a:r>
              <a:rPr lang="en-GB" dirty="0" smtClean="0"/>
              <a:t>Videos of recycling being processed at the depot</a:t>
            </a:r>
            <a:endParaRPr lang="en-GB" dirty="0"/>
          </a:p>
        </p:txBody>
      </p:sp>
      <p:pic>
        <p:nvPicPr>
          <p:cNvPr id="1026" name="Picture 2" descr="Image result for twitter bi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00216" y="250250"/>
            <a:ext cx="2169944" cy="15768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acebook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2579" y="5206701"/>
            <a:ext cx="1258643" cy="12586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you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5028" y="2049867"/>
            <a:ext cx="2266178" cy="2266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71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1000"/>
                                        <p:tgtEl>
                                          <p:spTgt spid="1026"/>
                                        </p:tgtEl>
                                      </p:cBhvr>
                                    </p:animEffect>
                                    <p:anim calcmode="lin" valueType="num">
                                      <p:cBhvr>
                                        <p:cTn id="32" dur="1000" fill="hold"/>
                                        <p:tgtEl>
                                          <p:spTgt spid="1026"/>
                                        </p:tgtEl>
                                        <p:attrNameLst>
                                          <p:attrName>ppt_x</p:attrName>
                                        </p:attrNameLst>
                                      </p:cBhvr>
                                      <p:tavLst>
                                        <p:tav tm="0">
                                          <p:val>
                                            <p:strVal val="#ppt_x"/>
                                          </p:val>
                                        </p:tav>
                                        <p:tav tm="100000">
                                          <p:val>
                                            <p:strVal val="#ppt_x"/>
                                          </p:val>
                                        </p:tav>
                                      </p:tavLst>
                                    </p:anim>
                                    <p:anim calcmode="lin" valueType="num">
                                      <p:cBhvr>
                                        <p:cTn id="3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1030"/>
                                        </p:tgtEl>
                                        <p:attrNameLst>
                                          <p:attrName>style.visibility</p:attrName>
                                        </p:attrNameLst>
                                      </p:cBhvr>
                                      <p:to>
                                        <p:strVal val="visible"/>
                                      </p:to>
                                    </p:set>
                                    <p:animEffect transition="in" filter="wheel(1)">
                                      <p:cBhvr>
                                        <p:cTn id="38" dur="2000"/>
                                        <p:tgtEl>
                                          <p:spTgt spid="1030"/>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028"/>
                                        </p:tgtEl>
                                        <p:attrNameLst>
                                          <p:attrName>style.visibility</p:attrName>
                                        </p:attrNameLst>
                                      </p:cBhvr>
                                      <p:to>
                                        <p:strVal val="visible"/>
                                      </p:to>
                                    </p:set>
                                    <p:animEffect transition="in" filter="wipe(down)">
                                      <p:cBhvr>
                                        <p:cTn id="43" dur="580">
                                          <p:stCondLst>
                                            <p:cond delay="0"/>
                                          </p:stCondLst>
                                        </p:cTn>
                                        <p:tgtEl>
                                          <p:spTgt spid="1028"/>
                                        </p:tgtEl>
                                      </p:cBhvr>
                                    </p:animEffect>
                                    <p:anim calcmode="lin" valueType="num">
                                      <p:cBhvr>
                                        <p:cTn id="44"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49" dur="26">
                                          <p:stCondLst>
                                            <p:cond delay="650"/>
                                          </p:stCondLst>
                                        </p:cTn>
                                        <p:tgtEl>
                                          <p:spTgt spid="1028"/>
                                        </p:tgtEl>
                                      </p:cBhvr>
                                      <p:to x="100000" y="60000"/>
                                    </p:animScale>
                                    <p:animScale>
                                      <p:cBhvr>
                                        <p:cTn id="50" dur="166" decel="50000">
                                          <p:stCondLst>
                                            <p:cond delay="676"/>
                                          </p:stCondLst>
                                        </p:cTn>
                                        <p:tgtEl>
                                          <p:spTgt spid="1028"/>
                                        </p:tgtEl>
                                      </p:cBhvr>
                                      <p:to x="100000" y="100000"/>
                                    </p:animScale>
                                    <p:animScale>
                                      <p:cBhvr>
                                        <p:cTn id="51" dur="26">
                                          <p:stCondLst>
                                            <p:cond delay="1312"/>
                                          </p:stCondLst>
                                        </p:cTn>
                                        <p:tgtEl>
                                          <p:spTgt spid="1028"/>
                                        </p:tgtEl>
                                      </p:cBhvr>
                                      <p:to x="100000" y="80000"/>
                                    </p:animScale>
                                    <p:animScale>
                                      <p:cBhvr>
                                        <p:cTn id="52" dur="166" decel="50000">
                                          <p:stCondLst>
                                            <p:cond delay="1338"/>
                                          </p:stCondLst>
                                        </p:cTn>
                                        <p:tgtEl>
                                          <p:spTgt spid="1028"/>
                                        </p:tgtEl>
                                      </p:cBhvr>
                                      <p:to x="100000" y="100000"/>
                                    </p:animScale>
                                    <p:animScale>
                                      <p:cBhvr>
                                        <p:cTn id="53" dur="26">
                                          <p:stCondLst>
                                            <p:cond delay="1642"/>
                                          </p:stCondLst>
                                        </p:cTn>
                                        <p:tgtEl>
                                          <p:spTgt spid="1028"/>
                                        </p:tgtEl>
                                      </p:cBhvr>
                                      <p:to x="100000" y="90000"/>
                                    </p:animScale>
                                    <p:animScale>
                                      <p:cBhvr>
                                        <p:cTn id="54" dur="166" decel="50000">
                                          <p:stCondLst>
                                            <p:cond delay="1668"/>
                                          </p:stCondLst>
                                        </p:cTn>
                                        <p:tgtEl>
                                          <p:spTgt spid="1028"/>
                                        </p:tgtEl>
                                      </p:cBhvr>
                                      <p:to x="100000" y="100000"/>
                                    </p:animScale>
                                    <p:animScale>
                                      <p:cBhvr>
                                        <p:cTn id="55" dur="26">
                                          <p:stCondLst>
                                            <p:cond delay="1808"/>
                                          </p:stCondLst>
                                        </p:cTn>
                                        <p:tgtEl>
                                          <p:spTgt spid="1028"/>
                                        </p:tgtEl>
                                      </p:cBhvr>
                                      <p:to x="100000" y="95000"/>
                                    </p:animScale>
                                    <p:animScale>
                                      <p:cBhvr>
                                        <p:cTn id="56" dur="166" decel="50000">
                                          <p:stCondLst>
                                            <p:cond delay="1834"/>
                                          </p:stCondLst>
                                        </p:cTn>
                                        <p:tgtEl>
                                          <p:spTgt spid="10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170" y="1"/>
            <a:ext cx="10515600" cy="1108038"/>
          </a:xfrm>
        </p:spPr>
        <p:txBody>
          <a:bodyPr/>
          <a:lstStyle/>
          <a:p>
            <a:r>
              <a:rPr lang="en-GB" b="1" dirty="0" smtClean="0">
                <a:solidFill>
                  <a:schemeClr val="accent6"/>
                </a:solidFill>
              </a:rPr>
              <a:t>Communications </a:t>
            </a:r>
            <a:r>
              <a:rPr lang="en-GB" sz="2800" dirty="0" smtClean="0">
                <a:solidFill>
                  <a:schemeClr val="accent6"/>
                </a:solidFill>
              </a:rPr>
              <a:t>(continued)</a:t>
            </a:r>
            <a:endParaRPr lang="en-GB" sz="2800" dirty="0">
              <a:solidFill>
                <a:schemeClr val="accent6"/>
              </a:solidFill>
            </a:endParaRPr>
          </a:p>
        </p:txBody>
      </p:sp>
      <p:sp>
        <p:nvSpPr>
          <p:cNvPr id="3" name="Content Placeholder 2"/>
          <p:cNvSpPr>
            <a:spLocks noGrp="1"/>
          </p:cNvSpPr>
          <p:nvPr>
            <p:ph idx="1"/>
          </p:nvPr>
        </p:nvSpPr>
        <p:spPr>
          <a:xfrm>
            <a:off x="924261" y="1108038"/>
            <a:ext cx="10515600" cy="5534061"/>
          </a:xfrm>
        </p:spPr>
        <p:txBody>
          <a:bodyPr>
            <a:normAutofit fontScale="85000" lnSpcReduction="20000"/>
          </a:bodyPr>
          <a:lstStyle/>
          <a:p>
            <a:r>
              <a:rPr lang="en-GB" dirty="0" smtClean="0"/>
              <a:t>More school visits and tours of the depot. Engage with primary </a:t>
            </a:r>
            <a:r>
              <a:rPr lang="en-GB" dirty="0"/>
              <a:t>s</a:t>
            </a:r>
            <a:r>
              <a:rPr lang="en-GB" dirty="0" smtClean="0"/>
              <a:t>chools, secondary schools and colleges working in partnership with Street Environment Officers</a:t>
            </a:r>
          </a:p>
          <a:p>
            <a:pPr marL="0" indent="0">
              <a:buNone/>
            </a:pPr>
            <a:endParaRPr lang="en-GB" dirty="0" smtClean="0"/>
          </a:p>
          <a:p>
            <a:r>
              <a:rPr lang="en-GB" dirty="0" smtClean="0"/>
              <a:t>Engage with parish councils to work together on new recycling initiatives</a:t>
            </a:r>
            <a:r>
              <a:rPr lang="en-GB" dirty="0"/>
              <a:t> </a:t>
            </a:r>
            <a:r>
              <a:rPr lang="en-GB" dirty="0" smtClean="0"/>
              <a:t>and campaigns at both the planning and implementation stages</a:t>
            </a:r>
          </a:p>
          <a:p>
            <a:pPr marL="0" indent="0">
              <a:buNone/>
            </a:pPr>
            <a:endParaRPr lang="en-GB" dirty="0" smtClean="0"/>
          </a:p>
          <a:p>
            <a:r>
              <a:rPr lang="en-GB" dirty="0" smtClean="0"/>
              <a:t>More talks with and local groups such as WI’s, Scouts and Rotatory Clubs etc. </a:t>
            </a:r>
          </a:p>
          <a:p>
            <a:pPr marL="0" indent="0">
              <a:buNone/>
            </a:pPr>
            <a:endParaRPr lang="en-GB" dirty="0" smtClean="0"/>
          </a:p>
          <a:p>
            <a:r>
              <a:rPr lang="en-GB" dirty="0" smtClean="0"/>
              <a:t>Roadshows </a:t>
            </a:r>
            <a:endParaRPr lang="en-GB" dirty="0"/>
          </a:p>
          <a:p>
            <a:pPr lvl="1"/>
            <a:r>
              <a:rPr lang="en-GB" dirty="0" smtClean="0"/>
              <a:t>International Compost Awareness Week (May) - promoting compost bins</a:t>
            </a:r>
          </a:p>
          <a:p>
            <a:pPr lvl="1"/>
            <a:r>
              <a:rPr lang="en-GB" dirty="0" smtClean="0"/>
              <a:t>National </a:t>
            </a:r>
            <a:r>
              <a:rPr lang="en-GB" dirty="0"/>
              <a:t>R</a:t>
            </a:r>
            <a:r>
              <a:rPr lang="en-GB" dirty="0" smtClean="0"/>
              <a:t>ecycling Week (September) – promoting kerbside recycling</a:t>
            </a:r>
          </a:p>
          <a:p>
            <a:pPr lvl="1"/>
            <a:r>
              <a:rPr lang="en-GB" dirty="0" smtClean="0"/>
              <a:t>District Days (June, July &amp; August) – promoting kerbside recycling</a:t>
            </a:r>
          </a:p>
          <a:p>
            <a:pPr marL="457200" lvl="1" indent="0">
              <a:buNone/>
            </a:pPr>
            <a:endParaRPr lang="en-GB" dirty="0" smtClean="0"/>
          </a:p>
          <a:p>
            <a:r>
              <a:rPr lang="en-GB" dirty="0" smtClean="0"/>
              <a:t>Promote kerbside recycling scheme at Main offices, Leisure Centres and Tourist Information Centre and possibly Parish Council buildings.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7882" y="3733800"/>
            <a:ext cx="2220277" cy="1866900"/>
          </a:xfrm>
          <a:prstGeom prst="rect">
            <a:avLst/>
          </a:prstGeom>
        </p:spPr>
      </p:pic>
    </p:spTree>
    <p:extLst>
      <p:ext uri="{BB962C8B-B14F-4D97-AF65-F5344CB8AC3E}">
        <p14:creationId xmlns:p14="http://schemas.microsoft.com/office/powerpoint/2010/main" val="295417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TotalTime>
  <Words>950</Words>
  <Application>Microsoft Office PowerPoint</Application>
  <PresentationFormat>Widescreen</PresentationFormat>
  <Paragraphs>94</Paragraphs>
  <Slides>10</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Times New Roman</vt:lpstr>
      <vt:lpstr>Office Theme</vt:lpstr>
      <vt:lpstr>Custom Design</vt:lpstr>
      <vt:lpstr>PowerPoint Presentation</vt:lpstr>
      <vt:lpstr>Introduction</vt:lpstr>
      <vt:lpstr>What are we currently doing?</vt:lpstr>
      <vt:lpstr>Linden Way Depot</vt:lpstr>
      <vt:lpstr>New initiatives to further increase recycling</vt:lpstr>
      <vt:lpstr>New initiatives to further increase recycling</vt:lpstr>
      <vt:lpstr>New initiatives to further increase recycling</vt:lpstr>
      <vt:lpstr>Communications</vt:lpstr>
      <vt:lpstr>Communications (continued)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Recycling Strategy</dc:title>
  <dc:creator>JOHN BRIGHT</dc:creator>
  <cp:lastModifiedBy>EMMA TRAHEARN</cp:lastModifiedBy>
  <cp:revision>59</cp:revision>
  <cp:lastPrinted>2018-05-22T11:40:35Z</cp:lastPrinted>
  <dcterms:created xsi:type="dcterms:W3CDTF">2018-05-21T10:03:33Z</dcterms:created>
  <dcterms:modified xsi:type="dcterms:W3CDTF">2018-06-06T13:01:07Z</dcterms:modified>
</cp:coreProperties>
</file>