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73" r:id="rId3"/>
    <p:sldId id="268" r:id="rId4"/>
    <p:sldId id="258" r:id="rId5"/>
    <p:sldId id="257" r:id="rId6"/>
    <p:sldId id="266" r:id="rId7"/>
    <p:sldId id="260" r:id="rId8"/>
    <p:sldId id="261" r:id="rId9"/>
    <p:sldId id="262" r:id="rId10"/>
    <p:sldId id="269" r:id="rId11"/>
    <p:sldId id="276" r:id="rId12"/>
    <p:sldId id="271" r:id="rId13"/>
    <p:sldId id="272" r:id="rId14"/>
    <p:sldId id="275" r:id="rId15"/>
    <p:sldId id="263" r:id="rId16"/>
    <p:sldId id="267" r:id="rId17"/>
    <p:sldId id="27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B900"/>
    <a:srgbClr val="0094CD"/>
    <a:srgbClr val="4C565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4" autoAdjust="0"/>
    <p:restoredTop sz="94660"/>
  </p:normalViewPr>
  <p:slideViewPr>
    <p:cSldViewPr snapToGrid="0">
      <p:cViewPr varScale="1">
        <p:scale>
          <a:sx n="116" d="100"/>
          <a:sy n="116" d="100"/>
        </p:scale>
        <p:origin x="3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0D7413-697C-4859-8527-3AAABB78B1CE}" type="datetimeFigureOut">
              <a:rPr lang="en-GB" smtClean="0"/>
              <a:t>26/10/2018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33827-F7E2-4EC6-9375-BB613B0B3494}" type="slidenum">
              <a:rPr lang="en-GB" smtClean="0"/>
              <a:t>‹#›</a:t>
            </a:fld>
            <a:endParaRPr lang="en-GB" dirty="0"/>
          </a:p>
        </p:txBody>
      </p:sp>
    </p:spTree>
    <p:extLst>
      <p:ext uri="{BB962C8B-B14F-4D97-AF65-F5344CB8AC3E}">
        <p14:creationId xmlns:p14="http://schemas.microsoft.com/office/powerpoint/2010/main" val="915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D2992-5B85-4EED-AB5F-5AB9EDD3FA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4BAA841-B744-430C-8236-FD8F1C6387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7A24BD3-74E6-4D60-808E-2E92516BB05B}"/>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EDAA08C1-60C2-406C-8328-FC82C0D427F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E52284FC-800A-41B9-B8C5-39F2BB31DDD0}"/>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112649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81BBF-05F3-4706-BED0-FA55C6833F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562B3732-9DC6-45F7-B8F9-072A37D24D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6D1718D-A4DC-4B30-BB06-8F429E06EC06}"/>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99E2D19D-A4BE-4A36-8B0E-CDB2B2F2732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90D77F53-714B-4CC2-92F7-0073FC91A17A}"/>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185161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7B1020E-3946-4B9C-BD92-E2FF666021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224CC93B-FC2D-45D2-9C50-ADBF22700B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A87F218-772B-4C36-88ED-053979395AD8}"/>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949FFFE9-47BE-46E4-B0B3-4EAAC2335C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8798D2B-4A67-4DF1-9347-1C350A75C529}"/>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1944398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CC4D7-E3F5-42ED-8F59-B5CA68536E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BD18A73-91C0-4FDC-B840-03CA4ED870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7DEE76A1-6E1D-4A56-85C3-7975337E7087}"/>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2ACBD4E6-DE3C-42BE-BD90-376E479BA13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7F772B09-A91D-48B3-9B92-4F7FF7813753}"/>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2098062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7B938-7373-4FB9-BC2A-EB9C3161E3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85FBAFF-20F9-4C62-8469-4242D94114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1203F7E-C535-471C-B18A-9FAE0AE1CDAB}"/>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38D98FA0-4F80-4134-95FD-4E84E9B69B6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84777C38-9A46-4109-96FA-87B7919A845F}"/>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2254840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D0BD3-D056-434E-9B27-13FB28DDDA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26335F7-446F-4A9E-9326-6EB1F8A23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F2D40E57-63AC-4919-B73C-450C87CE9BDE}"/>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2D05EFAF-D8E0-49B5-B54B-B837C6FEE87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A1FA1CAF-3DE8-43AD-AB47-A95183BDC02A}"/>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1528401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EC8020-C6A8-4D89-9400-D05ABD9BC3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D4B0390-4343-451B-B42E-1CA2F7D6014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BBB082C-913B-466B-BC94-255BF76185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47C58297-BED8-437F-BE8B-CB780A6B2E5C}"/>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6" name="Footer Placeholder 5">
            <a:extLst>
              <a:ext uri="{FF2B5EF4-FFF2-40B4-BE49-F238E27FC236}">
                <a16:creationId xmlns:a16="http://schemas.microsoft.com/office/drawing/2014/main" xmlns="" id="{EFB8F936-57B7-4B81-B89F-38E5A197A5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CFDE23AA-E055-41F3-89FF-927E5C50A43E}"/>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2889912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381A3D-52F2-4FEC-8218-9AB055D969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1DF6F30-7CCE-4418-9C09-94B2ECE613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F89861E-DA78-46EE-92B2-144D45BC5CB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2689A3BE-EFDE-400B-B85E-04709AE39C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D0AA4F4-70A4-4341-BE09-0E44F228D9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B52BE54-2BFE-484F-8777-5971CE50B63E}"/>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8" name="Footer Placeholder 7">
            <a:extLst>
              <a:ext uri="{FF2B5EF4-FFF2-40B4-BE49-F238E27FC236}">
                <a16:creationId xmlns:a16="http://schemas.microsoft.com/office/drawing/2014/main" xmlns="" id="{2D9545C6-16A5-4C70-A853-AB97CD9127B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E734E345-E0E6-4EB0-971D-FA942A5949F7}"/>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3642554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7A1E3B-D023-4BD0-B19B-369D1ADB1AB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4E0F370D-75D2-493A-B98E-87200B721A84}"/>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4" name="Footer Placeholder 3">
            <a:extLst>
              <a:ext uri="{FF2B5EF4-FFF2-40B4-BE49-F238E27FC236}">
                <a16:creationId xmlns:a16="http://schemas.microsoft.com/office/drawing/2014/main" xmlns="" id="{F6B92120-D405-41B6-9C96-C3ECC1BB042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1A486C78-9A2A-4D78-86D6-6A56D1FD8409}"/>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2673279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BB4C131-D3CB-41E5-BB28-743B755E0DB5}"/>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3" name="Footer Placeholder 2">
            <a:extLst>
              <a:ext uri="{FF2B5EF4-FFF2-40B4-BE49-F238E27FC236}">
                <a16:creationId xmlns:a16="http://schemas.microsoft.com/office/drawing/2014/main" xmlns="" id="{CEDF9EEA-8935-4433-96AB-749898058EA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D0BA18E9-E304-446E-9D0C-D9F92D758F5C}"/>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472616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DF1B5E-43F7-47CA-A4C0-01EB3558DE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3BAF42C-7B40-4616-8AF1-17AF16F34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D481189-95D5-4CD4-880A-4B5A0DE8C9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73FBB3F-C45B-44E6-9903-C3EB07E54770}"/>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6" name="Footer Placeholder 5">
            <a:extLst>
              <a:ext uri="{FF2B5EF4-FFF2-40B4-BE49-F238E27FC236}">
                <a16:creationId xmlns:a16="http://schemas.microsoft.com/office/drawing/2014/main" xmlns="" id="{E7C648C8-3652-4894-A76D-D7C113EDE5E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BC60D907-FB7C-4586-8273-24B8A0866D0A}"/>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2154819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2BA9D-E4B6-470B-919D-3336D0BAEE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8CDA522-62AB-44BF-B215-7F47227187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A6250A-741B-4EAA-814C-6217C569389D}"/>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C18A24AA-F888-4E25-B031-B5FA7D1C048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ABC95BD-2E51-4ADB-ADDD-2CBD51FC5EEA}"/>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28167136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884391-E5DB-4A61-B63D-3E724DE26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04C1A452-175D-4060-A0AA-E16D92388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D6A75653-4835-4400-AF03-B62CEAEF3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44A212-DDD0-4C2E-8CE0-04B5F6F662F2}"/>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6" name="Footer Placeholder 5">
            <a:extLst>
              <a:ext uri="{FF2B5EF4-FFF2-40B4-BE49-F238E27FC236}">
                <a16:creationId xmlns:a16="http://schemas.microsoft.com/office/drawing/2014/main" xmlns="" id="{38EAE27A-F2EF-4E15-B281-1703D7216AC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F1A243D5-B566-4F0A-9300-B2F7A611ECEA}"/>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4164231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88344-2F61-4D0C-B317-3D556FD3C4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E825099-802E-4F1A-BB6C-FA27D0E26E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A1B2832-3624-4134-B35D-6C76E280E5FD}"/>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FD2EB6FE-31E7-4C15-AA07-25AF15D2708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BA21471F-9CB9-43A2-8AA3-EE4624E6630B}"/>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2524060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F6668C-D29B-497C-BD10-9638FB21C6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CB3F2E5-6CAC-4C2C-86A0-4558199CC0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21333C0-5FFC-45F4-BE32-A347FF00D002}"/>
              </a:ext>
            </a:extLst>
          </p:cNvPr>
          <p:cNvSpPr>
            <a:spLocks noGrp="1"/>
          </p:cNvSpPr>
          <p:nvPr>
            <p:ph type="dt" sz="half" idx="10"/>
          </p:nvPr>
        </p:nvSpPr>
        <p:spPr/>
        <p:txBody>
          <a:bodyPr/>
          <a:lstStyle/>
          <a:p>
            <a:fld id="{8CC0C148-618A-4599-9DC9-386789172A15}"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5BA7C6DD-CCB0-4A53-8C29-DE8A186FEB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B8EDBBF-8EFB-403F-B53C-AED6AD767DF6}"/>
              </a:ext>
            </a:extLst>
          </p:cNvPr>
          <p:cNvSpPr>
            <a:spLocks noGrp="1"/>
          </p:cNvSpPr>
          <p:nvPr>
            <p:ph type="sldNum" sz="quarter" idx="12"/>
          </p:nvPr>
        </p:nvSpPr>
        <p:spPr/>
        <p:txBody>
          <a:bodyPr/>
          <a:lstStyle/>
          <a:p>
            <a:fld id="{97859DDB-4031-4EB5-9DC8-BD698B5845F8}" type="slidenum">
              <a:rPr lang="en-GB" smtClean="0"/>
              <a:t>‹#›</a:t>
            </a:fld>
            <a:endParaRPr lang="en-GB" dirty="0"/>
          </a:p>
        </p:txBody>
      </p:sp>
    </p:spTree>
    <p:extLst>
      <p:ext uri="{BB962C8B-B14F-4D97-AF65-F5344CB8AC3E}">
        <p14:creationId xmlns:p14="http://schemas.microsoft.com/office/powerpoint/2010/main" val="1702655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B681AE-AEDC-4378-99E5-13E26E66B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55207850-4E18-4CE8-8107-A97DE97B31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5DC3772-7F67-4CDF-872F-4FCF6D668F10}"/>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D265FEAB-B741-476F-AF36-9C1B2B5AA5F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86F870C5-7B87-49F1-B5E8-57667CE13860}"/>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236743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C69D8D-F77F-47C9-9E7E-097793AC38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8F0BBFC-3D82-493D-BEFD-4B180F194C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680F0179-A307-4046-9867-96A1CAE40B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9B2D2D9-FCFA-47E7-AFA5-A1EC86591DF5}"/>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6" name="Footer Placeholder 5">
            <a:extLst>
              <a:ext uri="{FF2B5EF4-FFF2-40B4-BE49-F238E27FC236}">
                <a16:creationId xmlns:a16="http://schemas.microsoft.com/office/drawing/2014/main" xmlns="" id="{8289DAA6-9B02-4067-8F90-4E66C0D0D6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3600E43F-C0F8-4F92-94B5-C2044EC10F82}"/>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161445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7C850-BB47-4762-ADC2-EBBD9890C5B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98FACA4-468D-4F62-913C-DAF06D3B6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268359-9791-4EC5-AA6C-5D994299A3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82D44A8-E807-4107-9776-23164556ED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DBCEC6C-CEEB-4AF7-8CD9-A8A74C18F67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DEF9C479-8C44-4F25-91FB-6FB0D8873FBB}"/>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8" name="Footer Placeholder 7">
            <a:extLst>
              <a:ext uri="{FF2B5EF4-FFF2-40B4-BE49-F238E27FC236}">
                <a16:creationId xmlns:a16="http://schemas.microsoft.com/office/drawing/2014/main" xmlns="" id="{FC208EB3-7E7C-42E3-8796-596B48EFBE6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4B039DCB-AEAC-4578-B801-E84E66DD3D8C}"/>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322760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966BC0-6362-438B-AE11-A3A100494C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0B8D37F4-C5B3-41A6-8299-83C756432A8E}"/>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4" name="Footer Placeholder 3">
            <a:extLst>
              <a:ext uri="{FF2B5EF4-FFF2-40B4-BE49-F238E27FC236}">
                <a16:creationId xmlns:a16="http://schemas.microsoft.com/office/drawing/2014/main" xmlns="" id="{EF1EC703-0070-4EC6-ADC8-90BF98D0663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65FBAB7A-A03D-4F5F-8D05-9705372B9B80}"/>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45811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54A5EA6-13ED-4210-A592-C1F7B0973799}"/>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3" name="Footer Placeholder 2">
            <a:extLst>
              <a:ext uri="{FF2B5EF4-FFF2-40B4-BE49-F238E27FC236}">
                <a16:creationId xmlns:a16="http://schemas.microsoft.com/office/drawing/2014/main" xmlns="" id="{CD000486-2555-435D-B13E-9ADA4ED6178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16A56117-51FF-43FF-8EE3-A4912A100AF2}"/>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125645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A3A4CF-3915-413A-B56E-BC983D534C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7817AC6-A72D-4F6D-88B0-669178AB9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F49D6E3-590A-4BCE-B5C0-B78E6CBE6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4EEAFD4-F674-4C3A-9FD0-BFAABC95EC97}"/>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6" name="Footer Placeholder 5">
            <a:extLst>
              <a:ext uri="{FF2B5EF4-FFF2-40B4-BE49-F238E27FC236}">
                <a16:creationId xmlns:a16="http://schemas.microsoft.com/office/drawing/2014/main" xmlns="" id="{A0D40776-5B64-4DDC-857F-CFCC85AA6A2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BC2EB7E0-2FF9-4C98-9E1B-CE93099C7803}"/>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398601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9DF90-8B4B-4ECF-8C57-A3FE92B6A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EDD9928-0510-4F87-B45F-CF2225B398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68E36281-AE6A-4B90-8A7E-D2D3E5B54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8545069-E0AC-4AAC-8508-015C536EED4F}"/>
              </a:ext>
            </a:extLst>
          </p:cNvPr>
          <p:cNvSpPr>
            <a:spLocks noGrp="1"/>
          </p:cNvSpPr>
          <p:nvPr>
            <p:ph type="dt" sz="half" idx="10"/>
          </p:nvPr>
        </p:nvSpPr>
        <p:spPr/>
        <p:txBody>
          <a:bodyPr/>
          <a:lstStyle/>
          <a:p>
            <a:fld id="{331FD2AD-0024-4E11-8EAC-7E47202539B1}" type="datetimeFigureOut">
              <a:rPr lang="en-GB" smtClean="0"/>
              <a:t>26/10/2018</a:t>
            </a:fld>
            <a:endParaRPr lang="en-GB" dirty="0"/>
          </a:p>
        </p:txBody>
      </p:sp>
      <p:sp>
        <p:nvSpPr>
          <p:cNvPr id="6" name="Footer Placeholder 5">
            <a:extLst>
              <a:ext uri="{FF2B5EF4-FFF2-40B4-BE49-F238E27FC236}">
                <a16:creationId xmlns:a16="http://schemas.microsoft.com/office/drawing/2014/main" xmlns="" id="{1634586E-7E2B-40B2-B9D0-8C0E1135B5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C4FD77BD-572A-49F2-841C-ECCA409B8933}"/>
              </a:ext>
            </a:extLst>
          </p:cNvPr>
          <p:cNvSpPr>
            <a:spLocks noGrp="1"/>
          </p:cNvSpPr>
          <p:nvPr>
            <p:ph type="sldNum" sz="quarter" idx="12"/>
          </p:nvPr>
        </p:nvSpPr>
        <p:spPr/>
        <p:txBody>
          <a:bodyPr/>
          <a:lstStyle/>
          <a:p>
            <a:fld id="{3329754E-168E-4379-9F79-9E2BC641F2A3}" type="slidenum">
              <a:rPr lang="en-GB" smtClean="0"/>
              <a:t>‹#›</a:t>
            </a:fld>
            <a:endParaRPr lang="en-GB" dirty="0"/>
          </a:p>
        </p:txBody>
      </p:sp>
    </p:spTree>
    <p:extLst>
      <p:ext uri="{BB962C8B-B14F-4D97-AF65-F5344CB8AC3E}">
        <p14:creationId xmlns:p14="http://schemas.microsoft.com/office/powerpoint/2010/main" val="4250529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7C219B0-06AA-4035-8BE8-D64ACE68E6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0309924-7111-4394-8F8D-1530C6EC1F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5AA8C5F-52AF-48D8-A60D-BA9478A030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FD2AD-0024-4E11-8EAC-7E47202539B1}"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AF0CF48E-D79F-4C9D-A0DB-66552F77A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6A386C16-4772-43FB-A014-19FC2A796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754E-168E-4379-9F79-9E2BC641F2A3}" type="slidenum">
              <a:rPr lang="en-GB" smtClean="0"/>
              <a:t>‹#›</a:t>
            </a:fld>
            <a:endParaRPr lang="en-GB" dirty="0"/>
          </a:p>
        </p:txBody>
      </p:sp>
    </p:spTree>
    <p:extLst>
      <p:ext uri="{BB962C8B-B14F-4D97-AF65-F5344CB8AC3E}">
        <p14:creationId xmlns:p14="http://schemas.microsoft.com/office/powerpoint/2010/main" val="608138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9F6D1EF-77B4-42A3-9227-EE710C913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24E6461-254F-425F-BA07-0D1B9399DF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D378EF5-FA74-402E-ADB8-FD6F9C8F7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0C148-618A-4599-9DC9-386789172A15}" type="datetimeFigureOut">
              <a:rPr lang="en-GB" smtClean="0"/>
              <a:t>26/10/2018</a:t>
            </a:fld>
            <a:endParaRPr lang="en-GB" dirty="0"/>
          </a:p>
        </p:txBody>
      </p:sp>
      <p:sp>
        <p:nvSpPr>
          <p:cNvPr id="5" name="Footer Placeholder 4">
            <a:extLst>
              <a:ext uri="{FF2B5EF4-FFF2-40B4-BE49-F238E27FC236}">
                <a16:creationId xmlns:a16="http://schemas.microsoft.com/office/drawing/2014/main" xmlns="" id="{A72BFC4C-F1B9-4D4A-8739-C725C0219E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89BFB55D-340F-451E-A058-931C2AE94A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859DDB-4031-4EB5-9DC8-BD698B5845F8}" type="slidenum">
              <a:rPr lang="en-GB" smtClean="0"/>
              <a:t>‹#›</a:t>
            </a:fld>
            <a:endParaRPr lang="en-GB" dirty="0"/>
          </a:p>
        </p:txBody>
      </p:sp>
    </p:spTree>
    <p:extLst>
      <p:ext uri="{BB962C8B-B14F-4D97-AF65-F5344CB8AC3E}">
        <p14:creationId xmlns:p14="http://schemas.microsoft.com/office/powerpoint/2010/main" val="3052748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9CCB297-486E-4789-A3A1-DE74B6DC5C0E}"/>
              </a:ext>
            </a:extLst>
          </p:cNvPr>
          <p:cNvSpPr/>
          <p:nvPr/>
        </p:nvSpPr>
        <p:spPr>
          <a:xfrm>
            <a:off x="0" y="0"/>
            <a:ext cx="12192000" cy="5037848"/>
          </a:xfrm>
          <a:prstGeom prst="rect">
            <a:avLst/>
          </a:prstGeom>
          <a:solidFill>
            <a:srgbClr val="4C565C"/>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F5E65603-C9DA-4770-AB4B-FB3DD4B5CA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4857" y="5079950"/>
            <a:ext cx="2342102" cy="1655761"/>
          </a:xfrm>
          <a:prstGeom prst="rect">
            <a:avLst/>
          </a:prstGeom>
        </p:spPr>
      </p:pic>
      <p:pic>
        <p:nvPicPr>
          <p:cNvPr id="6" name="Picture 5">
            <a:extLst>
              <a:ext uri="{FF2B5EF4-FFF2-40B4-BE49-F238E27FC236}">
                <a16:creationId xmlns:a16="http://schemas.microsoft.com/office/drawing/2014/main" xmlns="" id="{E2326A0A-823C-4EC5-ACB8-D09B3B4EFF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460667" y="5437132"/>
            <a:ext cx="1848164" cy="1136128"/>
          </a:xfrm>
          <a:prstGeom prst="rect">
            <a:avLst/>
          </a:prstGeom>
        </p:spPr>
      </p:pic>
      <p:sp>
        <p:nvSpPr>
          <p:cNvPr id="7" name="Title 1">
            <a:extLst>
              <a:ext uri="{FF2B5EF4-FFF2-40B4-BE49-F238E27FC236}">
                <a16:creationId xmlns:a16="http://schemas.microsoft.com/office/drawing/2014/main" xmlns="" id="{DCE18D47-5F1F-4961-A5A6-419653916BA3}"/>
              </a:ext>
            </a:extLst>
          </p:cNvPr>
          <p:cNvSpPr txBox="1">
            <a:spLocks/>
          </p:cNvSpPr>
          <p:nvPr/>
        </p:nvSpPr>
        <p:spPr>
          <a:xfrm>
            <a:off x="1524000" y="641372"/>
            <a:ext cx="9144000" cy="148275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r>
              <a:rPr lang="en-GB" sz="4800" b="1" dirty="0">
                <a:solidFill>
                  <a:sysClr val="window" lastClr="FFFFFF"/>
                </a:solidFill>
                <a:cs typeface="Arial" panose="020B0604020202020204" pitchFamily="34" charset="0"/>
              </a:rPr>
              <a:t>Coalville’s Memorial Clock Tower and Memorial Square</a:t>
            </a:r>
            <a:endParaRPr kumimoji="0" lang="en-GB" sz="4800" b="1" i="0" u="none" strike="noStrike" kern="1200" cap="none" spc="0" normalizeH="0" baseline="0" noProof="0" dirty="0">
              <a:ln>
                <a:noFill/>
              </a:ln>
              <a:solidFill>
                <a:sysClr val="window" lastClr="FFFFFF"/>
              </a:solidFill>
              <a:effectLst/>
              <a:uLnTx/>
              <a:uFillTx/>
              <a:latin typeface="Calibri Light" panose="020F0302020204030204"/>
              <a:ea typeface="+mj-ea"/>
              <a:cs typeface="Arial" panose="020B0604020202020204" pitchFamily="34" charset="0"/>
            </a:endParaRPr>
          </a:p>
        </p:txBody>
      </p:sp>
      <p:sp>
        <p:nvSpPr>
          <p:cNvPr id="8" name="Subtitle 2">
            <a:extLst>
              <a:ext uri="{FF2B5EF4-FFF2-40B4-BE49-F238E27FC236}">
                <a16:creationId xmlns:a16="http://schemas.microsoft.com/office/drawing/2014/main" xmlns="" id="{C8B3858E-269B-4F17-86D0-FC9F862EB268}"/>
              </a:ext>
            </a:extLst>
          </p:cNvPr>
          <p:cNvSpPr txBox="1">
            <a:spLocks/>
          </p:cNvSpPr>
          <p:nvPr/>
        </p:nvSpPr>
        <p:spPr>
          <a:xfrm>
            <a:off x="1524000" y="2390348"/>
            <a:ext cx="9144000" cy="6162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ysClr val="window" lastClr="FFFFFF"/>
                </a:solidFill>
                <a:effectLst/>
                <a:uLnTx/>
                <a:uFillTx/>
                <a:latin typeface="Calibri" panose="020F0502020204030204"/>
                <a:ea typeface="+mn-ea"/>
                <a:cs typeface="Arial" panose="020B0604020202020204" pitchFamily="34" charset="0"/>
              </a:rPr>
              <a:t>The Coalville Memorial Clock Tower Education Pack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xmlns="" id="{32B15426-56A9-4621-8EE2-7B7765592E0E}"/>
              </a:ext>
            </a:extLst>
          </p:cNvPr>
          <p:cNvSpPr txBox="1"/>
          <p:nvPr/>
        </p:nvSpPr>
        <p:spPr>
          <a:xfrm>
            <a:off x="3118624" y="3272848"/>
            <a:ext cx="5954752" cy="1200329"/>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white"/>
                </a:solidFill>
                <a:effectLst/>
                <a:uLnTx/>
                <a:uFillTx/>
              </a:rPr>
              <a:t>Teacher’s Slides G</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prstClr val="white"/>
                </a:solidFill>
                <a:effectLst/>
                <a:uLnTx/>
                <a:uFillTx/>
              </a:rPr>
              <a:t> Key Facts and Figures</a:t>
            </a:r>
          </a:p>
        </p:txBody>
      </p:sp>
      <p:sp>
        <p:nvSpPr>
          <p:cNvPr id="2" name="Rectangle 1">
            <a:extLst>
              <a:ext uri="{FF2B5EF4-FFF2-40B4-BE49-F238E27FC236}">
                <a16:creationId xmlns:a16="http://schemas.microsoft.com/office/drawing/2014/main" xmlns="" id="{356E4CA6-A867-417D-AA33-8A9A8108D477}"/>
              </a:ext>
            </a:extLst>
          </p:cNvPr>
          <p:cNvSpPr/>
          <p:nvPr/>
        </p:nvSpPr>
        <p:spPr>
          <a:xfrm>
            <a:off x="0" y="4749848"/>
            <a:ext cx="12192000" cy="144000"/>
          </a:xfrm>
          <a:prstGeom prst="rect">
            <a:avLst/>
          </a:prstGeom>
          <a:solidFill>
            <a:srgbClr val="CA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4CD"/>
              </a:solidFill>
            </a:endParaRPr>
          </a:p>
        </p:txBody>
      </p:sp>
      <p:sp>
        <p:nvSpPr>
          <p:cNvPr id="3" name="Rectangle 2">
            <a:extLst>
              <a:ext uri="{FF2B5EF4-FFF2-40B4-BE49-F238E27FC236}">
                <a16:creationId xmlns:a16="http://schemas.microsoft.com/office/drawing/2014/main" xmlns="" id="{0D8C247E-9A8F-4AB3-8572-FF37AFACAFCD}"/>
              </a:ext>
            </a:extLst>
          </p:cNvPr>
          <p:cNvSpPr/>
          <p:nvPr/>
        </p:nvSpPr>
        <p:spPr>
          <a:xfrm>
            <a:off x="0" y="4893848"/>
            <a:ext cx="12192000" cy="144000"/>
          </a:xfrm>
          <a:prstGeom prst="rect">
            <a:avLst/>
          </a:prstGeom>
          <a:solidFill>
            <a:srgbClr val="009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609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D8801B2-2C8A-4866-91CE-972DEB310808}"/>
              </a:ext>
            </a:extLst>
          </p:cNvPr>
          <p:cNvSpPr/>
          <p:nvPr/>
        </p:nvSpPr>
        <p:spPr>
          <a:xfrm>
            <a:off x="6056234" y="0"/>
            <a:ext cx="795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A picture containing text, map&#10;&#10;Description generated with very high confidence">
            <a:extLst>
              <a:ext uri="{FF2B5EF4-FFF2-40B4-BE49-F238E27FC236}">
                <a16:creationId xmlns:a16="http://schemas.microsoft.com/office/drawing/2014/main" xmlns="" id="{F01A78DF-03E6-48D0-9F0C-EDE4D6D5AD9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925" y="123825"/>
            <a:ext cx="5760000" cy="4320000"/>
          </a:xfrm>
          <a:prstGeom prst="rect">
            <a:avLst/>
          </a:prstGeom>
        </p:spPr>
      </p:pic>
      <p:pic>
        <p:nvPicPr>
          <p:cNvPr id="15" name="Picture 14" descr="A picture containing text, map&#10;&#10;Description generated with very high confidence">
            <a:extLst>
              <a:ext uri="{FF2B5EF4-FFF2-40B4-BE49-F238E27FC236}">
                <a16:creationId xmlns:a16="http://schemas.microsoft.com/office/drawing/2014/main" xmlns="" id="{E357367D-A816-4A6A-955A-73FADF5262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0075" y="123825"/>
            <a:ext cx="5760000" cy="4320000"/>
          </a:xfrm>
          <a:prstGeom prst="rect">
            <a:avLst/>
          </a:prstGeom>
        </p:spPr>
      </p:pic>
      <p:sp>
        <p:nvSpPr>
          <p:cNvPr id="16" name="Rectangle 15">
            <a:extLst>
              <a:ext uri="{FF2B5EF4-FFF2-40B4-BE49-F238E27FC236}">
                <a16:creationId xmlns:a16="http://schemas.microsoft.com/office/drawing/2014/main" xmlns="" id="{CCBEBD3A-F02F-470F-AEB0-686B300CCDC6}"/>
              </a:ext>
            </a:extLst>
          </p:cNvPr>
          <p:cNvSpPr/>
          <p:nvPr/>
        </p:nvSpPr>
        <p:spPr>
          <a:xfrm>
            <a:off x="0" y="4940609"/>
            <a:ext cx="122040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xmlns="" id="{9CB556CA-AAC7-418C-A938-60D5FB801824}"/>
              </a:ext>
            </a:extLst>
          </p:cNvPr>
          <p:cNvSpPr txBox="1"/>
          <p:nvPr/>
        </p:nvSpPr>
        <p:spPr>
          <a:xfrm>
            <a:off x="542926" y="4395434"/>
            <a:ext cx="5305425" cy="584775"/>
          </a:xfrm>
          <a:prstGeom prst="rect">
            <a:avLst/>
          </a:prstGeom>
          <a:noFill/>
        </p:spPr>
        <p:txBody>
          <a:bodyPr wrap="square" rtlCol="0">
            <a:spAutoFit/>
          </a:bodyPr>
          <a:lstStyle/>
          <a:p>
            <a:pPr algn="ctr"/>
            <a:r>
              <a:rPr lang="en-GB" sz="3200" dirty="0">
                <a:solidFill>
                  <a:schemeClr val="bg1"/>
                </a:solidFill>
              </a:rPr>
              <a:t>Coalville in the 1880s </a:t>
            </a:r>
          </a:p>
        </p:txBody>
      </p:sp>
      <p:sp>
        <p:nvSpPr>
          <p:cNvPr id="18" name="TextBox 17">
            <a:extLst>
              <a:ext uri="{FF2B5EF4-FFF2-40B4-BE49-F238E27FC236}">
                <a16:creationId xmlns:a16="http://schemas.microsoft.com/office/drawing/2014/main" xmlns="" id="{D4CFF64B-7587-4BB9-90AD-A136657C9F21}"/>
              </a:ext>
            </a:extLst>
          </p:cNvPr>
          <p:cNvSpPr txBox="1"/>
          <p:nvPr/>
        </p:nvSpPr>
        <p:spPr>
          <a:xfrm>
            <a:off x="6517170" y="5270182"/>
            <a:ext cx="5305425" cy="1077218"/>
          </a:xfrm>
          <a:prstGeom prst="rect">
            <a:avLst/>
          </a:prstGeom>
          <a:noFill/>
        </p:spPr>
        <p:txBody>
          <a:bodyPr wrap="square" rtlCol="0">
            <a:spAutoFit/>
          </a:bodyPr>
          <a:lstStyle/>
          <a:p>
            <a:r>
              <a:rPr lang="en-GB" sz="3200" dirty="0">
                <a:solidFill>
                  <a:srgbClr val="CAB900"/>
                </a:solidFill>
              </a:rPr>
              <a:t>Can you see the Clock Tower and Memorial Square?</a:t>
            </a:r>
          </a:p>
        </p:txBody>
      </p:sp>
      <p:sp>
        <p:nvSpPr>
          <p:cNvPr id="19" name="TextBox 18">
            <a:extLst>
              <a:ext uri="{FF2B5EF4-FFF2-40B4-BE49-F238E27FC236}">
                <a16:creationId xmlns:a16="http://schemas.microsoft.com/office/drawing/2014/main" xmlns="" id="{D68A5A4B-4E28-4DC1-B57D-8F0F5EFF17C5}"/>
              </a:ext>
            </a:extLst>
          </p:cNvPr>
          <p:cNvSpPr txBox="1"/>
          <p:nvPr/>
        </p:nvSpPr>
        <p:spPr>
          <a:xfrm>
            <a:off x="7372349" y="4395434"/>
            <a:ext cx="4276725" cy="584775"/>
          </a:xfrm>
          <a:prstGeom prst="rect">
            <a:avLst/>
          </a:prstGeom>
          <a:noFill/>
        </p:spPr>
        <p:txBody>
          <a:bodyPr wrap="square" rtlCol="0">
            <a:spAutoFit/>
          </a:bodyPr>
          <a:lstStyle/>
          <a:p>
            <a:pPr lvl="0"/>
            <a:r>
              <a:rPr lang="en-GB" sz="3200" dirty="0">
                <a:solidFill>
                  <a:prstClr val="white"/>
                </a:solidFill>
              </a:rPr>
              <a:t>Coalville in the 1920s</a:t>
            </a:r>
          </a:p>
        </p:txBody>
      </p:sp>
      <p:sp>
        <p:nvSpPr>
          <p:cNvPr id="21" name="TextBox 20">
            <a:extLst>
              <a:ext uri="{FF2B5EF4-FFF2-40B4-BE49-F238E27FC236}">
                <a16:creationId xmlns:a16="http://schemas.microsoft.com/office/drawing/2014/main" xmlns="" id="{5A4DAC93-AEA2-4285-A850-CB449F0161DC}"/>
              </a:ext>
            </a:extLst>
          </p:cNvPr>
          <p:cNvSpPr txBox="1"/>
          <p:nvPr/>
        </p:nvSpPr>
        <p:spPr>
          <a:xfrm>
            <a:off x="581984" y="5270182"/>
            <a:ext cx="5305425" cy="1077218"/>
          </a:xfrm>
          <a:prstGeom prst="rect">
            <a:avLst/>
          </a:prstGeom>
          <a:noFill/>
        </p:spPr>
        <p:txBody>
          <a:bodyPr wrap="square" rtlCol="0">
            <a:spAutoFit/>
          </a:bodyPr>
          <a:lstStyle/>
          <a:p>
            <a:r>
              <a:rPr lang="en-GB" sz="3200" dirty="0">
                <a:solidFill>
                  <a:srgbClr val="CAB900"/>
                </a:solidFill>
              </a:rPr>
              <a:t>Where will Memorial Square be built?</a:t>
            </a:r>
          </a:p>
        </p:txBody>
      </p:sp>
    </p:spTree>
    <p:extLst>
      <p:ext uri="{BB962C8B-B14F-4D97-AF65-F5344CB8AC3E}">
        <p14:creationId xmlns:p14="http://schemas.microsoft.com/office/powerpoint/2010/main" val="1415904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D6A39A30-5997-4F89-A1E4-1065555628AF}"/>
              </a:ext>
            </a:extLst>
          </p:cNvPr>
          <p:cNvSpPr/>
          <p:nvPr/>
        </p:nvSpPr>
        <p:spPr>
          <a:xfrm>
            <a:off x="4264919" y="1"/>
            <a:ext cx="7927081" cy="6858000"/>
          </a:xfrm>
          <a:prstGeom prst="rect">
            <a:avLst/>
          </a:prstGeom>
          <a:solidFill>
            <a:srgbClr val="4C5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lumMod val="50000"/>
                </a:schemeClr>
              </a:solidFill>
            </a:endParaRPr>
          </a:p>
        </p:txBody>
      </p:sp>
      <p:pic>
        <p:nvPicPr>
          <p:cNvPr id="4" name="Picture 3">
            <a:extLst>
              <a:ext uri="{FF2B5EF4-FFF2-40B4-BE49-F238E27FC236}">
                <a16:creationId xmlns:a16="http://schemas.microsoft.com/office/drawing/2014/main" xmlns="" id="{7B715F2E-D861-4A6B-B419-4CADF862AF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9005"/>
            <a:ext cx="4264919" cy="6857990"/>
          </a:xfrm>
          <a:prstGeom prst="rect">
            <a:avLst/>
          </a:prstGeom>
        </p:spPr>
      </p:pic>
      <p:sp>
        <p:nvSpPr>
          <p:cNvPr id="6" name="TextBox 5">
            <a:extLst>
              <a:ext uri="{FF2B5EF4-FFF2-40B4-BE49-F238E27FC236}">
                <a16:creationId xmlns:a16="http://schemas.microsoft.com/office/drawing/2014/main" xmlns="" id="{3BDCE1D0-262B-44EC-8AF6-F96CBF5D8F41}"/>
              </a:ext>
            </a:extLst>
          </p:cNvPr>
          <p:cNvSpPr txBox="1"/>
          <p:nvPr/>
        </p:nvSpPr>
        <p:spPr>
          <a:xfrm>
            <a:off x="5321479" y="5772452"/>
            <a:ext cx="6498188" cy="646331"/>
          </a:xfrm>
          <a:prstGeom prst="rect">
            <a:avLst/>
          </a:prstGeom>
          <a:noFill/>
        </p:spPr>
        <p:txBody>
          <a:bodyPr wrap="square" rtlCol="0">
            <a:spAutoFit/>
          </a:bodyPr>
          <a:lstStyle/>
          <a:p>
            <a:r>
              <a:rPr lang="en-US" dirty="0">
                <a:solidFill>
                  <a:schemeClr val="bg1"/>
                </a:solidFill>
              </a:rPr>
              <a:t>Left: The Memorial Clock Tower pictured soon after being unveiled in 1925 by Mary Booth</a:t>
            </a:r>
            <a:endParaRPr lang="en-GB" dirty="0">
              <a:solidFill>
                <a:schemeClr val="bg1"/>
              </a:solidFill>
            </a:endParaRPr>
          </a:p>
        </p:txBody>
      </p:sp>
      <p:sp>
        <p:nvSpPr>
          <p:cNvPr id="2" name="TextBox 1">
            <a:extLst>
              <a:ext uri="{FF2B5EF4-FFF2-40B4-BE49-F238E27FC236}">
                <a16:creationId xmlns:a16="http://schemas.microsoft.com/office/drawing/2014/main" xmlns="" id="{9D42A6A7-383E-462C-9B68-9D59AA7A7218}"/>
              </a:ext>
            </a:extLst>
          </p:cNvPr>
          <p:cNvSpPr txBox="1"/>
          <p:nvPr/>
        </p:nvSpPr>
        <p:spPr>
          <a:xfrm>
            <a:off x="5315803" y="2557797"/>
            <a:ext cx="6503864" cy="1077218"/>
          </a:xfrm>
          <a:prstGeom prst="rect">
            <a:avLst/>
          </a:prstGeom>
          <a:noFill/>
        </p:spPr>
        <p:txBody>
          <a:bodyPr wrap="square" rtlCol="0">
            <a:spAutoFit/>
          </a:bodyPr>
          <a:lstStyle/>
          <a:p>
            <a:pPr>
              <a:lnSpc>
                <a:spcPct val="100000"/>
              </a:lnSpc>
            </a:pPr>
            <a:r>
              <a:rPr lang="en-GB" sz="3200" dirty="0">
                <a:solidFill>
                  <a:schemeClr val="bg1"/>
                </a:solidFill>
                <a:cs typeface="Arial" panose="020B0604020202020204" pitchFamily="34" charset="0"/>
              </a:rPr>
              <a:t>Traffic used to go around a kerbed island on which the Tower stood</a:t>
            </a:r>
          </a:p>
        </p:txBody>
      </p:sp>
      <p:sp>
        <p:nvSpPr>
          <p:cNvPr id="3" name="TextBox 2">
            <a:extLst>
              <a:ext uri="{FF2B5EF4-FFF2-40B4-BE49-F238E27FC236}">
                <a16:creationId xmlns:a16="http://schemas.microsoft.com/office/drawing/2014/main" xmlns="" id="{2473D6C5-FCF4-4B4F-A1B4-AA04631E8BFF}"/>
              </a:ext>
            </a:extLst>
          </p:cNvPr>
          <p:cNvSpPr txBox="1"/>
          <p:nvPr/>
        </p:nvSpPr>
        <p:spPr>
          <a:xfrm>
            <a:off x="5315803" y="108000"/>
            <a:ext cx="6503864" cy="2308324"/>
          </a:xfrm>
          <a:prstGeom prst="rect">
            <a:avLst/>
          </a:prstGeom>
          <a:noFill/>
        </p:spPr>
        <p:txBody>
          <a:bodyPr wrap="square" rtlCol="0">
            <a:spAutoFit/>
          </a:bodyPr>
          <a:lstStyle/>
          <a:p>
            <a:r>
              <a:rPr lang="en-GB" sz="4800" b="1" dirty="0">
                <a:solidFill>
                  <a:schemeClr val="bg1"/>
                </a:solidFill>
                <a:latin typeface="+mj-lt"/>
              </a:rPr>
              <a:t>When the Clock Tower was built Memorial Square was created…</a:t>
            </a:r>
          </a:p>
        </p:txBody>
      </p:sp>
      <p:sp>
        <p:nvSpPr>
          <p:cNvPr id="8" name="TextBox 7">
            <a:extLst>
              <a:ext uri="{FF2B5EF4-FFF2-40B4-BE49-F238E27FC236}">
                <a16:creationId xmlns:a16="http://schemas.microsoft.com/office/drawing/2014/main" xmlns="" id="{0588C06F-B00C-495D-9B2C-FCC7EE41CA02}"/>
              </a:ext>
            </a:extLst>
          </p:cNvPr>
          <p:cNvSpPr txBox="1"/>
          <p:nvPr/>
        </p:nvSpPr>
        <p:spPr>
          <a:xfrm>
            <a:off x="5390223" y="4235420"/>
            <a:ext cx="6212305" cy="1323439"/>
          </a:xfrm>
          <a:prstGeom prst="rect">
            <a:avLst/>
          </a:prstGeom>
          <a:noFill/>
        </p:spPr>
        <p:txBody>
          <a:bodyPr wrap="square" rtlCol="0">
            <a:spAutoFit/>
          </a:bodyPr>
          <a:lstStyle/>
          <a:p>
            <a:pPr algn="ctr"/>
            <a:r>
              <a:rPr lang="en-GB" sz="4000" dirty="0">
                <a:solidFill>
                  <a:srgbClr val="CAB900"/>
                </a:solidFill>
              </a:rPr>
              <a:t>How has the Clock Tower  changed since then?</a:t>
            </a:r>
          </a:p>
        </p:txBody>
      </p:sp>
      <p:sp>
        <p:nvSpPr>
          <p:cNvPr id="12" name="Rectangle 11">
            <a:extLst>
              <a:ext uri="{FF2B5EF4-FFF2-40B4-BE49-F238E27FC236}">
                <a16:creationId xmlns:a16="http://schemas.microsoft.com/office/drawing/2014/main" xmlns="" id="{85943711-9E0D-40B7-9166-BCF1A0EA29E4}"/>
              </a:ext>
            </a:extLst>
          </p:cNvPr>
          <p:cNvSpPr/>
          <p:nvPr/>
        </p:nvSpPr>
        <p:spPr>
          <a:xfrm>
            <a:off x="4244548" y="0"/>
            <a:ext cx="79531"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xmlns="" id="{B3697DB4-D7CC-4E78-95C2-0F88C62BFDFA}"/>
              </a:ext>
            </a:extLst>
          </p:cNvPr>
          <p:cNvSpPr/>
          <p:nvPr/>
        </p:nvSpPr>
        <p:spPr>
          <a:xfrm>
            <a:off x="4324079" y="4092623"/>
            <a:ext cx="7861749" cy="75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142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pic>
        <p:nvPicPr>
          <p:cNvPr id="5" name="Picture 4" descr="A group of people standing in front of a building&#10;&#10;Description generated with very high confidence">
            <a:extLst>
              <a:ext uri="{FF2B5EF4-FFF2-40B4-BE49-F238E27FC236}">
                <a16:creationId xmlns:a16="http://schemas.microsoft.com/office/drawing/2014/main" xmlns="" id="{D244C44D-C8CF-4DC0-8499-BA7D2D136C4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7083647" cy="4317476"/>
          </a:xfrm>
          <a:prstGeom prst="rect">
            <a:avLst/>
          </a:prstGeom>
        </p:spPr>
      </p:pic>
      <p:sp>
        <p:nvSpPr>
          <p:cNvPr id="7" name="Content Placeholder 2">
            <a:extLst>
              <a:ext uri="{FF2B5EF4-FFF2-40B4-BE49-F238E27FC236}">
                <a16:creationId xmlns:a16="http://schemas.microsoft.com/office/drawing/2014/main" xmlns="" id="{24FC1621-C90B-4776-A6D8-8E6D5A429985}"/>
              </a:ext>
            </a:extLst>
          </p:cNvPr>
          <p:cNvSpPr>
            <a:spLocks noGrp="1"/>
          </p:cNvSpPr>
          <p:nvPr>
            <p:ph idx="1"/>
          </p:nvPr>
        </p:nvSpPr>
        <p:spPr>
          <a:xfrm>
            <a:off x="7520508" y="360000"/>
            <a:ext cx="4357167" cy="5679795"/>
          </a:xfrm>
        </p:spPr>
        <p:txBody>
          <a:bodyPr anchor="ctr">
            <a:normAutofit/>
          </a:bodyPr>
          <a:lstStyle/>
          <a:p>
            <a:pPr marL="0" indent="0">
              <a:lnSpc>
                <a:spcPct val="100000"/>
              </a:lnSpc>
              <a:buNone/>
            </a:pPr>
            <a:r>
              <a:rPr lang="en-GB" sz="3200" dirty="0">
                <a:solidFill>
                  <a:srgbClr val="FFFFFF"/>
                </a:solidFill>
                <a:latin typeface="Calibri" panose="020F0502020204030204" pitchFamily="34" charset="0"/>
                <a:cs typeface="Arial" panose="020B0604020202020204" pitchFamily="34" charset="0"/>
              </a:rPr>
              <a:t>In the late 1940s a traffic island was created at the junction of Ashby Road, Belvoir Road and High Street.</a:t>
            </a:r>
          </a:p>
          <a:p>
            <a:pPr marL="0" indent="0">
              <a:lnSpc>
                <a:spcPct val="100000"/>
              </a:lnSpc>
              <a:spcBef>
                <a:spcPts val="1200"/>
              </a:spcBef>
              <a:buNone/>
            </a:pPr>
            <a:r>
              <a:rPr lang="en-GB" sz="3200" dirty="0">
                <a:solidFill>
                  <a:srgbClr val="FFFFFF"/>
                </a:solidFill>
                <a:latin typeface="Calibri" panose="020F0502020204030204" pitchFamily="34" charset="0"/>
                <a:cs typeface="Arial" panose="020B0604020202020204" pitchFamily="34" charset="0"/>
              </a:rPr>
              <a:t>At the same time the area around the Clock Tower was extended to the north with a hedged flower bed being added.</a:t>
            </a:r>
          </a:p>
          <a:p>
            <a:endParaRPr lang="en-GB" sz="2000" dirty="0">
              <a:solidFill>
                <a:srgbClr val="FFFFFF"/>
              </a:solidFill>
            </a:endParaRPr>
          </a:p>
        </p:txBody>
      </p:sp>
      <p:sp>
        <p:nvSpPr>
          <p:cNvPr id="8" name="Rectangle 7">
            <a:extLst>
              <a:ext uri="{FF2B5EF4-FFF2-40B4-BE49-F238E27FC236}">
                <a16:creationId xmlns:a16="http://schemas.microsoft.com/office/drawing/2014/main" xmlns="" id="{9759CACC-1AC8-4D14-8A04-8521644273CD}"/>
              </a:ext>
            </a:extLst>
          </p:cNvPr>
          <p:cNvSpPr/>
          <p:nvPr/>
        </p:nvSpPr>
        <p:spPr>
          <a:xfrm>
            <a:off x="7004114" y="0"/>
            <a:ext cx="795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xmlns="" id="{6CE2DB74-E1CF-4E35-97D2-9FBCB17EC5B3}"/>
              </a:ext>
            </a:extLst>
          </p:cNvPr>
          <p:cNvSpPr/>
          <p:nvPr/>
        </p:nvSpPr>
        <p:spPr>
          <a:xfrm>
            <a:off x="-15887" y="4245476"/>
            <a:ext cx="7020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xmlns="" id="{0B829FA6-BA6B-4B25-B4C2-B49FC7011DFC}"/>
              </a:ext>
            </a:extLst>
          </p:cNvPr>
          <p:cNvSpPr txBox="1"/>
          <p:nvPr/>
        </p:nvSpPr>
        <p:spPr>
          <a:xfrm>
            <a:off x="420975" y="4554116"/>
            <a:ext cx="6146276" cy="1754326"/>
          </a:xfrm>
          <a:prstGeom prst="rect">
            <a:avLst/>
          </a:prstGeom>
          <a:noFill/>
        </p:spPr>
        <p:txBody>
          <a:bodyPr wrap="square" rtlCol="0">
            <a:spAutoFit/>
          </a:bodyPr>
          <a:lstStyle/>
          <a:p>
            <a:r>
              <a:rPr lang="en-GB" sz="3600" dirty="0">
                <a:solidFill>
                  <a:srgbClr val="CAB900"/>
                </a:solidFill>
                <a:latin typeface="Calibri" panose="020F0502020204030204" pitchFamily="34" charset="0"/>
                <a:ea typeface="+mj-ea"/>
                <a:cs typeface="+mj-cs"/>
              </a:rPr>
              <a:t>Can you see the pub on the left. Is it still standing in Coalville today? </a:t>
            </a:r>
            <a:endParaRPr lang="en-GB" dirty="0">
              <a:solidFill>
                <a:srgbClr val="CAB900"/>
              </a:solidFill>
            </a:endParaRPr>
          </a:p>
        </p:txBody>
      </p:sp>
    </p:spTree>
    <p:extLst>
      <p:ext uri="{BB962C8B-B14F-4D97-AF65-F5344CB8AC3E}">
        <p14:creationId xmlns:p14="http://schemas.microsoft.com/office/powerpoint/2010/main" val="134777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24FC1621-C90B-4776-A6D8-8E6D5A429985}"/>
              </a:ext>
            </a:extLst>
          </p:cNvPr>
          <p:cNvSpPr>
            <a:spLocks noGrp="1"/>
          </p:cNvSpPr>
          <p:nvPr>
            <p:ph idx="1"/>
          </p:nvPr>
        </p:nvSpPr>
        <p:spPr>
          <a:xfrm>
            <a:off x="7343775" y="360001"/>
            <a:ext cx="4533900" cy="2345100"/>
          </a:xfrm>
        </p:spPr>
        <p:txBody>
          <a:bodyPr anchor="ctr">
            <a:normAutofit/>
          </a:bodyPr>
          <a:lstStyle/>
          <a:p>
            <a:pPr marL="0" indent="0">
              <a:lnSpc>
                <a:spcPct val="100000"/>
              </a:lnSpc>
              <a:buNone/>
            </a:pPr>
            <a:r>
              <a:rPr lang="en-GB" sz="3500" dirty="0">
                <a:solidFill>
                  <a:srgbClr val="FFFFFF"/>
                </a:solidFill>
                <a:latin typeface="Calibri" panose="020F0502020204030204" pitchFamily="34" charset="0"/>
                <a:cs typeface="Arial" panose="020B0604020202020204" pitchFamily="34" charset="0"/>
              </a:rPr>
              <a:t>This photograph shows Memorial Square and the surrounding area in 1952.</a:t>
            </a:r>
            <a:endParaRPr lang="en-GB" sz="2000" dirty="0">
              <a:solidFill>
                <a:srgbClr val="FFFFFF"/>
              </a:solidFill>
            </a:endParaRPr>
          </a:p>
        </p:txBody>
      </p:sp>
      <p:sp>
        <p:nvSpPr>
          <p:cNvPr id="8" name="Rectangle 7">
            <a:extLst>
              <a:ext uri="{FF2B5EF4-FFF2-40B4-BE49-F238E27FC236}">
                <a16:creationId xmlns:a16="http://schemas.microsoft.com/office/drawing/2014/main" xmlns="" id="{9759CACC-1AC8-4D14-8A04-8521644273CD}"/>
              </a:ext>
            </a:extLst>
          </p:cNvPr>
          <p:cNvSpPr/>
          <p:nvPr/>
        </p:nvSpPr>
        <p:spPr>
          <a:xfrm>
            <a:off x="6872432" y="0"/>
            <a:ext cx="795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outdoor, photo&#10;&#10;Description generated with high confidence">
            <a:extLst>
              <a:ext uri="{FF2B5EF4-FFF2-40B4-BE49-F238E27FC236}">
                <a16:creationId xmlns:a16="http://schemas.microsoft.com/office/drawing/2014/main" xmlns="" id="{872F47A6-055E-4D48-9E36-D724F02AB47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6872432" cy="6858000"/>
          </a:xfrm>
          <a:prstGeom prst="rect">
            <a:avLst/>
          </a:prstGeom>
        </p:spPr>
      </p:pic>
      <p:sp>
        <p:nvSpPr>
          <p:cNvPr id="11" name="Rectangle 10">
            <a:extLst>
              <a:ext uri="{FF2B5EF4-FFF2-40B4-BE49-F238E27FC236}">
                <a16:creationId xmlns:a16="http://schemas.microsoft.com/office/drawing/2014/main" xmlns="" id="{887D59BB-B0AB-4A2D-BC89-32DB4C852E08}"/>
              </a:ext>
            </a:extLst>
          </p:cNvPr>
          <p:cNvSpPr/>
          <p:nvPr/>
        </p:nvSpPr>
        <p:spPr>
          <a:xfrm>
            <a:off x="6951962" y="3054398"/>
            <a:ext cx="5256000" cy="7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xmlns="" id="{D7F678FE-C79A-4E8E-BDAF-3806F35B482B}"/>
              </a:ext>
            </a:extLst>
          </p:cNvPr>
          <p:cNvSpPr txBox="1"/>
          <p:nvPr/>
        </p:nvSpPr>
        <p:spPr>
          <a:xfrm>
            <a:off x="7343775" y="3429000"/>
            <a:ext cx="4533900" cy="1754326"/>
          </a:xfrm>
          <a:prstGeom prst="rect">
            <a:avLst/>
          </a:prstGeom>
          <a:noFill/>
        </p:spPr>
        <p:txBody>
          <a:bodyPr wrap="square" rtlCol="0">
            <a:spAutoFit/>
          </a:bodyPr>
          <a:lstStyle/>
          <a:p>
            <a:r>
              <a:rPr lang="en-GB" sz="3600" dirty="0">
                <a:solidFill>
                  <a:srgbClr val="CAB900"/>
                </a:solidFill>
                <a:latin typeface="Calibri" panose="020F0502020204030204" pitchFamily="34" charset="0"/>
                <a:ea typeface="+mj-ea"/>
                <a:cs typeface="+mj-cs"/>
              </a:rPr>
              <a:t>How has the area changed since the photograph was taken? </a:t>
            </a:r>
            <a:endParaRPr lang="en-GB" dirty="0">
              <a:solidFill>
                <a:srgbClr val="CAB900"/>
              </a:solidFill>
            </a:endParaRPr>
          </a:p>
        </p:txBody>
      </p:sp>
    </p:spTree>
    <p:extLst>
      <p:ext uri="{BB962C8B-B14F-4D97-AF65-F5344CB8AC3E}">
        <p14:creationId xmlns:p14="http://schemas.microsoft.com/office/powerpoint/2010/main" val="58957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6EDA1F-5157-4FDE-BF62-501AF471AC24}"/>
              </a:ext>
            </a:extLst>
          </p:cNvPr>
          <p:cNvSpPr>
            <a:spLocks noGrp="1"/>
          </p:cNvSpPr>
          <p:nvPr>
            <p:ph type="title"/>
          </p:nvPr>
        </p:nvSpPr>
        <p:spPr>
          <a:xfrm>
            <a:off x="299826" y="36000"/>
            <a:ext cx="6763582" cy="1013147"/>
          </a:xfrm>
        </p:spPr>
        <p:txBody>
          <a:bodyPr>
            <a:normAutofit/>
          </a:bodyPr>
          <a:lstStyle/>
          <a:p>
            <a:r>
              <a:rPr lang="en-GB" sz="4800" b="1" dirty="0">
                <a:solidFill>
                  <a:srgbClr val="FFFFFF"/>
                </a:solidFill>
                <a:cs typeface="Arial" panose="020B0604020202020204" pitchFamily="34" charset="0"/>
              </a:rPr>
              <a:t>Special historic interest</a:t>
            </a:r>
          </a:p>
        </p:txBody>
      </p:sp>
      <p:sp>
        <p:nvSpPr>
          <p:cNvPr id="3" name="Content Placeholder 2">
            <a:extLst>
              <a:ext uri="{FF2B5EF4-FFF2-40B4-BE49-F238E27FC236}">
                <a16:creationId xmlns:a16="http://schemas.microsoft.com/office/drawing/2014/main" xmlns="" id="{43B5629A-DB9D-4E68-9CE2-DE98F2416B81}"/>
              </a:ext>
            </a:extLst>
          </p:cNvPr>
          <p:cNvSpPr>
            <a:spLocks noGrp="1"/>
          </p:cNvSpPr>
          <p:nvPr>
            <p:ph idx="1"/>
          </p:nvPr>
        </p:nvSpPr>
        <p:spPr>
          <a:xfrm>
            <a:off x="299826" y="906405"/>
            <a:ext cx="6596270" cy="2421257"/>
          </a:xfrm>
        </p:spPr>
        <p:txBody>
          <a:bodyPr>
            <a:normAutofit fontScale="92500" lnSpcReduction="10000"/>
          </a:bodyPr>
          <a:lstStyle/>
          <a:p>
            <a:pPr marL="0" indent="0">
              <a:lnSpc>
                <a:spcPct val="120000"/>
              </a:lnSpc>
              <a:buNone/>
            </a:pPr>
            <a:r>
              <a:rPr lang="en-GB" dirty="0">
                <a:solidFill>
                  <a:srgbClr val="FFFFFF"/>
                </a:solidFill>
              </a:rPr>
              <a:t>The Memorial Clock Tower is classed as </a:t>
            </a:r>
            <a:r>
              <a:rPr lang="en-GB" b="1" dirty="0">
                <a:solidFill>
                  <a:srgbClr val="FFFFFF"/>
                </a:solidFill>
              </a:rPr>
              <a:t>Grade II </a:t>
            </a:r>
            <a:r>
              <a:rPr lang="en-GB" dirty="0">
                <a:solidFill>
                  <a:srgbClr val="FFFFFF"/>
                </a:solidFill>
              </a:rPr>
              <a:t>by Historic England which means that it is protected by the law.</a:t>
            </a:r>
          </a:p>
          <a:p>
            <a:pPr marL="0" indent="0">
              <a:lnSpc>
                <a:spcPct val="120000"/>
              </a:lnSpc>
              <a:buNone/>
            </a:pPr>
            <a:r>
              <a:rPr lang="en-GB" dirty="0">
                <a:solidFill>
                  <a:srgbClr val="FFFFFF"/>
                </a:solidFill>
              </a:rPr>
              <a:t>It cannot be altered or demolished without permission. </a:t>
            </a:r>
          </a:p>
          <a:p>
            <a:pPr marL="0" indent="0">
              <a:lnSpc>
                <a:spcPct val="120000"/>
              </a:lnSpc>
              <a:buNone/>
            </a:pPr>
            <a:endParaRPr lang="en-GB" sz="2400" dirty="0"/>
          </a:p>
          <a:p>
            <a:endParaRPr lang="en-GB" sz="2400" dirty="0"/>
          </a:p>
        </p:txBody>
      </p:sp>
      <p:sp>
        <p:nvSpPr>
          <p:cNvPr id="4" name="TextBox 3">
            <a:extLst>
              <a:ext uri="{FF2B5EF4-FFF2-40B4-BE49-F238E27FC236}">
                <a16:creationId xmlns:a16="http://schemas.microsoft.com/office/drawing/2014/main" xmlns="" id="{AC276A9C-4BCF-4924-A35C-D1BF945BC103}"/>
              </a:ext>
            </a:extLst>
          </p:cNvPr>
          <p:cNvSpPr txBox="1"/>
          <p:nvPr/>
        </p:nvSpPr>
        <p:spPr>
          <a:xfrm>
            <a:off x="7428797" y="4042546"/>
            <a:ext cx="4359658" cy="1261884"/>
          </a:xfrm>
          <a:prstGeom prst="rect">
            <a:avLst/>
          </a:prstGeom>
          <a:noFill/>
          <a:ln w="38100">
            <a:solidFill>
              <a:schemeClr val="bg1"/>
            </a:solidFill>
          </a:ln>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The Clock Tower and Memorial Square are in the</a:t>
            </a:r>
            <a:r>
              <a:rPr lang="en-GB" sz="2800" dirty="0">
                <a:solidFill>
                  <a:schemeClr val="bg1"/>
                </a:solidFill>
                <a:latin typeface="Arial" panose="020B0604020202020204" pitchFamily="34" charset="0"/>
                <a:cs typeface="Arial" panose="020B0604020202020204" pitchFamily="34" charset="0"/>
              </a:rPr>
              <a:t> </a:t>
            </a:r>
            <a:r>
              <a:rPr lang="en-GB" sz="2400" b="1" dirty="0">
                <a:solidFill>
                  <a:schemeClr val="bg1"/>
                </a:solidFill>
                <a:latin typeface="Arial" panose="020B0604020202020204" pitchFamily="34" charset="0"/>
                <a:cs typeface="Arial" panose="020B0604020202020204" pitchFamily="34" charset="0"/>
              </a:rPr>
              <a:t>Coalville Conservation Area</a:t>
            </a:r>
            <a:r>
              <a:rPr lang="en-GB" sz="2400" dirty="0">
                <a:solidFill>
                  <a:schemeClr val="bg1"/>
                </a:solidFill>
                <a:latin typeface="Arial" panose="020B0604020202020204" pitchFamily="34" charset="0"/>
                <a:cs typeface="Arial" panose="020B0604020202020204" pitchFamily="34" charset="0"/>
              </a:rPr>
              <a:t> </a:t>
            </a:r>
            <a:endParaRPr lang="en-GB" sz="2400" dirty="0">
              <a:solidFill>
                <a:schemeClr val="bg1"/>
              </a:solidFill>
            </a:endParaRPr>
          </a:p>
        </p:txBody>
      </p:sp>
      <p:sp>
        <p:nvSpPr>
          <p:cNvPr id="6" name="TextBox 5">
            <a:extLst>
              <a:ext uri="{FF2B5EF4-FFF2-40B4-BE49-F238E27FC236}">
                <a16:creationId xmlns:a16="http://schemas.microsoft.com/office/drawing/2014/main" xmlns="" id="{5A09D1D8-5936-4AEC-AC9C-95EED33CE7C5}"/>
              </a:ext>
            </a:extLst>
          </p:cNvPr>
          <p:cNvSpPr txBox="1"/>
          <p:nvPr/>
        </p:nvSpPr>
        <p:spPr>
          <a:xfrm>
            <a:off x="299826" y="3890665"/>
            <a:ext cx="6159418" cy="2554545"/>
          </a:xfrm>
          <a:prstGeom prst="rect">
            <a:avLst/>
          </a:prstGeom>
          <a:noFill/>
        </p:spPr>
        <p:txBody>
          <a:bodyPr wrap="square" rtlCol="0">
            <a:spAutoFit/>
          </a:bodyPr>
          <a:lstStyle/>
          <a:p>
            <a:r>
              <a:rPr lang="en-GB" sz="2800" dirty="0">
                <a:solidFill>
                  <a:srgbClr val="CAB900"/>
                </a:solidFill>
                <a:latin typeface="Arial" panose="020B0604020202020204" pitchFamily="34" charset="0"/>
                <a:cs typeface="Arial" panose="020B0604020202020204" pitchFamily="34" charset="0"/>
              </a:rPr>
              <a:t>Why is the Memorial Clock Tower Grade II listed?</a:t>
            </a:r>
          </a:p>
          <a:p>
            <a:pPr marL="457200" indent="-457200">
              <a:spcBef>
                <a:spcPts val="800"/>
              </a:spcBef>
              <a:spcAft>
                <a:spcPts val="800"/>
              </a:spcAft>
              <a:buFont typeface="Arial" panose="020B0604020202020204" pitchFamily="34" charset="0"/>
              <a:buChar char="•"/>
            </a:pPr>
            <a:r>
              <a:rPr lang="en-GB" sz="2800" dirty="0">
                <a:solidFill>
                  <a:srgbClr val="CAB900"/>
                </a:solidFill>
                <a:latin typeface="Arial" panose="020B0604020202020204" pitchFamily="34" charset="0"/>
                <a:cs typeface="Arial" panose="020B0604020202020204" pitchFamily="34" charset="0"/>
              </a:rPr>
              <a:t>It has historic value – it teaches us about significant past events</a:t>
            </a:r>
          </a:p>
          <a:p>
            <a:pPr marL="457200" indent="-457200">
              <a:spcBef>
                <a:spcPts val="800"/>
              </a:spcBef>
              <a:spcAft>
                <a:spcPts val="800"/>
              </a:spcAft>
              <a:buFont typeface="Arial" panose="020B0604020202020204" pitchFamily="34" charset="0"/>
              <a:buChar char="•"/>
            </a:pPr>
            <a:r>
              <a:rPr lang="en-GB" sz="2800" dirty="0">
                <a:solidFill>
                  <a:srgbClr val="CAB900"/>
                </a:solidFill>
                <a:latin typeface="Arial" panose="020B0604020202020204" pitchFamily="34" charset="0"/>
                <a:cs typeface="Arial" panose="020B0604020202020204" pitchFamily="34" charset="0"/>
              </a:rPr>
              <a:t>It is a nice design and is very tall!</a:t>
            </a:r>
          </a:p>
        </p:txBody>
      </p:sp>
      <p:sp>
        <p:nvSpPr>
          <p:cNvPr id="10" name="Rectangle 1">
            <a:extLst>
              <a:ext uri="{FF2B5EF4-FFF2-40B4-BE49-F238E27FC236}">
                <a16:creationId xmlns:a16="http://schemas.microsoft.com/office/drawing/2014/main" xmlns="" id="{8597AEC5-D840-42DA-8ED5-5529B30EE8FD}"/>
              </a:ext>
            </a:extLst>
          </p:cNvPr>
          <p:cNvSpPr>
            <a:spLocks noChangeArrowheads="1"/>
          </p:cNvSpPr>
          <p:nvPr/>
        </p:nvSpPr>
        <p:spPr bwMode="auto">
          <a:xfrm>
            <a:off x="7428797" y="5748123"/>
            <a:ext cx="45778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bg1"/>
                </a:solidFill>
                <a:ea typeface="Times New Roman" panose="02020603050405020304" pitchFamily="18" charset="0"/>
                <a:cs typeface="Arial" panose="020B0604020202020204" pitchFamily="34" charset="0"/>
              </a:rPr>
              <a:t>Above: A view of the old Post Office taken in 1947. Memorial Square is to the right. You can just see Snibston mine in the background. </a:t>
            </a:r>
            <a:r>
              <a:rPr kumimoji="0" lang="en-US" altLang="en-US" b="0" i="0" u="none" strike="noStrike" cap="none" normalizeH="0" baseline="0" dirty="0">
                <a:ln>
                  <a:noFill/>
                </a:ln>
                <a:solidFill>
                  <a:schemeClr val="bg1"/>
                </a:solidFill>
                <a:effectLst/>
                <a:ea typeface="Times New Roman" panose="02020603050405020304" pitchFamily="18" charset="0"/>
                <a:cs typeface="Arial" panose="020B0604020202020204" pitchFamily="34" charset="0"/>
              </a:rPr>
              <a:t> </a:t>
            </a:r>
            <a:endParaRPr kumimoji="0" lang="en-GB" altLang="en-US" b="0" i="0" u="none" strike="noStrike" cap="none" normalizeH="0" baseline="0" dirty="0">
              <a:ln>
                <a:noFill/>
              </a:ln>
              <a:solidFill>
                <a:schemeClr val="bg1"/>
              </a:solidFill>
              <a:effectLst/>
            </a:endParaRPr>
          </a:p>
        </p:txBody>
      </p:sp>
      <p:pic>
        <p:nvPicPr>
          <p:cNvPr id="12" name="Picture 11" descr="A vintage photo of an old building&#10;&#10;Description generated with very high confidence">
            <a:extLst>
              <a:ext uri="{FF2B5EF4-FFF2-40B4-BE49-F238E27FC236}">
                <a16:creationId xmlns:a16="http://schemas.microsoft.com/office/drawing/2014/main" xmlns="" id="{DF82CC41-8205-4266-B78B-40DA44F4BB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748" r="4122"/>
          <a:stretch/>
        </p:blipFill>
        <p:spPr>
          <a:xfrm>
            <a:off x="7004114" y="0"/>
            <a:ext cx="5187886" cy="3593473"/>
          </a:xfrm>
          <a:prstGeom prst="rect">
            <a:avLst/>
          </a:prstGeom>
        </p:spPr>
      </p:pic>
      <p:sp>
        <p:nvSpPr>
          <p:cNvPr id="8" name="Rectangle 7">
            <a:extLst>
              <a:ext uri="{FF2B5EF4-FFF2-40B4-BE49-F238E27FC236}">
                <a16:creationId xmlns:a16="http://schemas.microsoft.com/office/drawing/2014/main" xmlns="" id="{7D8801B2-2C8A-4866-91CE-972DEB310808}"/>
              </a:ext>
            </a:extLst>
          </p:cNvPr>
          <p:cNvSpPr/>
          <p:nvPr/>
        </p:nvSpPr>
        <p:spPr>
          <a:xfrm>
            <a:off x="7004114" y="0"/>
            <a:ext cx="795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xmlns="" id="{2B8FEE99-3A56-4F60-8367-F2E141AE28FB}"/>
              </a:ext>
            </a:extLst>
          </p:cNvPr>
          <p:cNvSpPr/>
          <p:nvPr/>
        </p:nvSpPr>
        <p:spPr>
          <a:xfrm>
            <a:off x="0" y="3593473"/>
            <a:ext cx="12204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26442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1636D-BF95-477B-8407-BED2E72924D4}"/>
              </a:ext>
            </a:extLst>
          </p:cNvPr>
          <p:cNvSpPr>
            <a:spLocks noGrp="1"/>
          </p:cNvSpPr>
          <p:nvPr>
            <p:ph type="title"/>
          </p:nvPr>
        </p:nvSpPr>
        <p:spPr/>
        <p:txBody>
          <a:bodyPr/>
          <a:lstStyle/>
          <a:p>
            <a:r>
              <a:rPr lang="en-GB" dirty="0">
                <a:solidFill>
                  <a:schemeClr val="bg1"/>
                </a:solidFill>
              </a:rPr>
              <a:t>Image copyright</a:t>
            </a:r>
          </a:p>
        </p:txBody>
      </p:sp>
      <p:sp>
        <p:nvSpPr>
          <p:cNvPr id="3" name="Content Placeholder 2">
            <a:extLst>
              <a:ext uri="{FF2B5EF4-FFF2-40B4-BE49-F238E27FC236}">
                <a16:creationId xmlns:a16="http://schemas.microsoft.com/office/drawing/2014/main" xmlns="" id="{4C35F8D2-6D97-447F-AC86-2B0F7A228962}"/>
              </a:ext>
            </a:extLst>
          </p:cNvPr>
          <p:cNvSpPr>
            <a:spLocks noGrp="1"/>
          </p:cNvSpPr>
          <p:nvPr>
            <p:ph idx="1"/>
          </p:nvPr>
        </p:nvSpPr>
        <p:spPr/>
        <p:txBody>
          <a:bodyPr>
            <a:normAutofit lnSpcReduction="10000"/>
          </a:bodyPr>
          <a:lstStyle/>
          <a:p>
            <a:pPr marL="0" indent="0">
              <a:buNone/>
            </a:pPr>
            <a:r>
              <a:rPr lang="en-GB" sz="1400" b="1" dirty="0">
                <a:solidFill>
                  <a:schemeClr val="bg1"/>
                </a:solidFill>
              </a:rPr>
              <a:t>Slide 3 </a:t>
            </a:r>
            <a:r>
              <a:rPr lang="en-GB" sz="1400" dirty="0">
                <a:solidFill>
                  <a:schemeClr val="bg1"/>
                </a:solidFill>
              </a:rPr>
              <a:t>View taken from top of the Clock Tower; Michael Faulkner</a:t>
            </a:r>
          </a:p>
          <a:p>
            <a:pPr marL="0" lvl="0" indent="0">
              <a:buNone/>
            </a:pPr>
            <a:r>
              <a:rPr lang="en-GB" sz="1400" b="1" dirty="0">
                <a:solidFill>
                  <a:schemeClr val="bg1"/>
                </a:solidFill>
              </a:rPr>
              <a:t>Slide 4 </a:t>
            </a:r>
            <a:r>
              <a:rPr lang="en-GB" sz="1400" dirty="0">
                <a:solidFill>
                  <a:schemeClr val="bg1"/>
                </a:solidFill>
              </a:rPr>
              <a:t>Cover from the first commemorative event at the Memorial Clock Tower; Coalville Heritage Society</a:t>
            </a:r>
          </a:p>
          <a:p>
            <a:pPr marL="0" indent="0">
              <a:buNone/>
            </a:pPr>
            <a:r>
              <a:rPr lang="en-GB" sz="1400" b="1" dirty="0">
                <a:solidFill>
                  <a:schemeClr val="bg1"/>
                </a:solidFill>
              </a:rPr>
              <a:t>Slide 5 </a:t>
            </a:r>
            <a:r>
              <a:rPr lang="en-GB" sz="1400" dirty="0">
                <a:solidFill>
                  <a:schemeClr val="bg1"/>
                </a:solidFill>
              </a:rPr>
              <a:t>Image of  clock face; Michael Faulkner</a:t>
            </a:r>
            <a:endParaRPr lang="en-GB" sz="1400" dirty="0">
              <a:solidFill>
                <a:schemeClr val="bg1"/>
              </a:solidFill>
              <a:highlight>
                <a:srgbClr val="FFFF00"/>
              </a:highlight>
            </a:endParaRPr>
          </a:p>
          <a:p>
            <a:pPr marL="0" indent="0">
              <a:buNone/>
            </a:pPr>
            <a:r>
              <a:rPr lang="en-GB" sz="1400" b="1" dirty="0">
                <a:solidFill>
                  <a:schemeClr val="bg1"/>
                </a:solidFill>
              </a:rPr>
              <a:t>Slide 6 </a:t>
            </a:r>
            <a:r>
              <a:rPr lang="en-US" sz="1400" dirty="0">
                <a:solidFill>
                  <a:schemeClr val="bg1"/>
                </a:solidFill>
              </a:rPr>
              <a:t>In the early 2000s the clock was removed for restoration and repair; Coalville Heritage Society</a:t>
            </a:r>
            <a:endParaRPr lang="en-GB" sz="1400" dirty="0">
              <a:solidFill>
                <a:schemeClr val="bg1"/>
              </a:solidFill>
            </a:endParaRPr>
          </a:p>
          <a:p>
            <a:pPr marL="0" indent="0">
              <a:buNone/>
            </a:pPr>
            <a:r>
              <a:rPr lang="en-GB" sz="1400" b="1" dirty="0">
                <a:solidFill>
                  <a:schemeClr val="bg1"/>
                </a:solidFill>
              </a:rPr>
              <a:t>Slide 7 </a:t>
            </a:r>
            <a:r>
              <a:rPr lang="en-GB" sz="1400" dirty="0">
                <a:solidFill>
                  <a:schemeClr val="bg1"/>
                </a:solidFill>
              </a:rPr>
              <a:t>tablets to commemorate those who fell in WWI and WWII; Michael Faulkner</a:t>
            </a:r>
            <a:endParaRPr lang="en-GB" sz="1400" dirty="0">
              <a:solidFill>
                <a:schemeClr val="bg1"/>
              </a:solidFill>
              <a:highlight>
                <a:srgbClr val="FFFF00"/>
              </a:highlight>
            </a:endParaRPr>
          </a:p>
          <a:p>
            <a:pPr marL="0" indent="0">
              <a:buNone/>
            </a:pPr>
            <a:r>
              <a:rPr lang="en-GB" sz="1400" b="1" dirty="0">
                <a:solidFill>
                  <a:schemeClr val="bg1"/>
                </a:solidFill>
              </a:rPr>
              <a:t>Slide 8 </a:t>
            </a:r>
            <a:r>
              <a:rPr lang="en-GB" sz="1400" dirty="0">
                <a:solidFill>
                  <a:schemeClr val="bg1"/>
                </a:solidFill>
              </a:rPr>
              <a:t>Remembrance stones to commemorate those who fell in recent conflicts installed in 2014; Michael Faulkner</a:t>
            </a:r>
          </a:p>
          <a:p>
            <a:pPr marL="0" indent="0">
              <a:buNone/>
            </a:pPr>
            <a:r>
              <a:rPr lang="en-GB" sz="1400" b="1" dirty="0">
                <a:solidFill>
                  <a:schemeClr val="bg1"/>
                </a:solidFill>
              </a:rPr>
              <a:t>Slide 9 </a:t>
            </a:r>
            <a:r>
              <a:rPr lang="en-GB" sz="1400" dirty="0">
                <a:solidFill>
                  <a:schemeClr val="bg1"/>
                </a:solidFill>
              </a:rPr>
              <a:t>Plan of Memorial Square; Ordnance Survey</a:t>
            </a:r>
          </a:p>
          <a:p>
            <a:pPr marL="0" indent="0">
              <a:buNone/>
            </a:pPr>
            <a:r>
              <a:rPr lang="en-GB" sz="1400" b="1" dirty="0">
                <a:solidFill>
                  <a:schemeClr val="bg1"/>
                </a:solidFill>
              </a:rPr>
              <a:t>Slide 10 </a:t>
            </a:r>
            <a:r>
              <a:rPr lang="en-GB" sz="1400" dirty="0">
                <a:solidFill>
                  <a:schemeClr val="bg1"/>
                </a:solidFill>
              </a:rPr>
              <a:t>Extract of the 1880s and 1920s Ordnance Survey Maps; Creative Commons Attribution-</a:t>
            </a:r>
            <a:r>
              <a:rPr lang="en-GB" sz="1400" dirty="0" err="1">
                <a:solidFill>
                  <a:schemeClr val="bg1"/>
                </a:solidFill>
              </a:rPr>
              <a:t>NonCommercial</a:t>
            </a:r>
            <a:r>
              <a:rPr lang="en-GB" sz="1400" dirty="0">
                <a:solidFill>
                  <a:schemeClr val="bg1"/>
                </a:solidFill>
              </a:rPr>
              <a:t>-</a:t>
            </a:r>
            <a:r>
              <a:rPr lang="en-GB" sz="1400" dirty="0" err="1">
                <a:solidFill>
                  <a:schemeClr val="bg1"/>
                </a:solidFill>
              </a:rPr>
              <a:t>ShareAlike</a:t>
            </a:r>
            <a:r>
              <a:rPr lang="en-GB" sz="1400" dirty="0">
                <a:solidFill>
                  <a:schemeClr val="bg1"/>
                </a:solidFill>
              </a:rPr>
              <a:t> (CC-BY-NC-SA) licence, educational use.</a:t>
            </a:r>
          </a:p>
          <a:p>
            <a:pPr marL="0" indent="0">
              <a:buNone/>
            </a:pPr>
            <a:r>
              <a:rPr lang="en-GB" sz="1400" b="1" dirty="0">
                <a:solidFill>
                  <a:schemeClr val="bg1"/>
                </a:solidFill>
              </a:rPr>
              <a:t>Slide 11  </a:t>
            </a:r>
            <a:r>
              <a:rPr lang="en-GB" sz="1400" dirty="0">
                <a:solidFill>
                  <a:schemeClr val="bg1"/>
                </a:solidFill>
              </a:rPr>
              <a:t>View of the Clock Tower soon after the unveiling;</a:t>
            </a:r>
            <a:r>
              <a:rPr lang="en-US" sz="1400" dirty="0">
                <a:solidFill>
                  <a:schemeClr val="bg1"/>
                </a:solidFill>
              </a:rPr>
              <a:t> Coalville Heritage Society</a:t>
            </a:r>
          </a:p>
          <a:p>
            <a:pPr marL="0" indent="0">
              <a:spcBef>
                <a:spcPts val="0"/>
              </a:spcBef>
              <a:buNone/>
            </a:pPr>
            <a:r>
              <a:rPr lang="en-US" sz="1400" b="1" dirty="0">
                <a:solidFill>
                  <a:schemeClr val="bg1"/>
                </a:solidFill>
              </a:rPr>
              <a:t>Slide 12</a:t>
            </a:r>
            <a:r>
              <a:rPr lang="en-US" b="1" dirty="0">
                <a:solidFill>
                  <a:schemeClr val="bg1"/>
                </a:solidFill>
              </a:rPr>
              <a:t> </a:t>
            </a:r>
            <a:r>
              <a:rPr lang="en-US" sz="1400" dirty="0">
                <a:solidFill>
                  <a:schemeClr val="bg1"/>
                </a:solidFill>
              </a:rPr>
              <a:t>A view of the ‘old’ Post Office taken in 1947. The Clock Tower roundabout is just visible on the right. The chimney at Snibston Mine can be seen belching out smoke in the distance. The photograph was taken by Simeon Stacey (local photographer); Coalville Heritage Society</a:t>
            </a:r>
          </a:p>
          <a:p>
            <a:pPr marL="0" indent="0">
              <a:spcBef>
                <a:spcPts val="0"/>
              </a:spcBef>
              <a:buNone/>
            </a:pPr>
            <a:endParaRPr lang="en-US" sz="1400" dirty="0">
              <a:solidFill>
                <a:schemeClr val="bg1"/>
              </a:solidFill>
            </a:endParaRPr>
          </a:p>
          <a:p>
            <a:pPr marL="0" indent="0">
              <a:spcBef>
                <a:spcPts val="0"/>
              </a:spcBef>
              <a:buNone/>
            </a:pPr>
            <a:r>
              <a:rPr lang="en-GB" sz="1400" b="1" dirty="0">
                <a:solidFill>
                  <a:schemeClr val="bg1"/>
                </a:solidFill>
              </a:rPr>
              <a:t>Slide 13  </a:t>
            </a:r>
            <a:r>
              <a:rPr lang="en-GB" sz="1400" dirty="0">
                <a:solidFill>
                  <a:schemeClr val="bg1"/>
                </a:solidFill>
              </a:rPr>
              <a:t>Aerial photograph of Memorial Square and the surrounding area 1952;</a:t>
            </a:r>
            <a:r>
              <a:rPr lang="en-US" sz="1400" dirty="0">
                <a:solidFill>
                  <a:schemeClr val="bg1"/>
                </a:solidFill>
              </a:rPr>
              <a:t> </a:t>
            </a:r>
            <a:r>
              <a:rPr lang="en-GB" sz="1400" dirty="0">
                <a:solidFill>
                  <a:schemeClr val="bg1"/>
                </a:solidFill>
              </a:rPr>
              <a:t>www.britianfromabove.org.uk © Historic England</a:t>
            </a:r>
          </a:p>
          <a:p>
            <a:pPr marL="0" indent="0">
              <a:spcBef>
                <a:spcPts val="0"/>
              </a:spcBef>
              <a:buNone/>
            </a:pPr>
            <a:r>
              <a:rPr lang="en-GB" sz="1400" dirty="0">
                <a:solidFill>
                  <a:schemeClr val="bg1"/>
                </a:solidFill>
              </a:rPr>
              <a:t>Licenced for educational use.</a:t>
            </a:r>
            <a:endParaRPr lang="en-US" sz="1400" dirty="0">
              <a:solidFill>
                <a:schemeClr val="bg1"/>
              </a:solidFill>
            </a:endParaRPr>
          </a:p>
          <a:p>
            <a:pPr marL="0" indent="0">
              <a:spcBef>
                <a:spcPts val="0"/>
              </a:spcBef>
              <a:buNone/>
            </a:pPr>
            <a:endParaRPr lang="en-US" sz="1400" dirty="0">
              <a:solidFill>
                <a:schemeClr val="bg1"/>
              </a:solidFill>
            </a:endParaRPr>
          </a:p>
          <a:p>
            <a:pPr marL="0" indent="0">
              <a:spcBef>
                <a:spcPts val="0"/>
              </a:spcBef>
              <a:buNone/>
            </a:pPr>
            <a:r>
              <a:rPr lang="en-US" sz="1400" b="1" dirty="0">
                <a:solidFill>
                  <a:schemeClr val="bg1"/>
                </a:solidFill>
              </a:rPr>
              <a:t>Slide 14 </a:t>
            </a:r>
            <a:r>
              <a:rPr lang="en-US" sz="1400" dirty="0">
                <a:solidFill>
                  <a:schemeClr val="bg1"/>
                </a:solidFill>
              </a:rPr>
              <a:t>Looking north with the roundabout in the foreground. Taken in 1947 by Simeon Stacey (local photographer); Coalville Heritage Society</a:t>
            </a:r>
            <a:endParaRPr lang="en-US" sz="1300" dirty="0">
              <a:solidFill>
                <a:schemeClr val="bg1"/>
              </a:solidFill>
            </a:endParaRPr>
          </a:p>
          <a:p>
            <a:pPr marL="0" indent="0">
              <a:buNone/>
            </a:pPr>
            <a:endParaRPr lang="en-US" sz="1400" dirty="0"/>
          </a:p>
          <a:p>
            <a:pPr marL="0" indent="0">
              <a:buNone/>
            </a:pPr>
            <a:endParaRPr lang="en-GB" sz="1300" dirty="0"/>
          </a:p>
          <a:p>
            <a:pPr marL="0" indent="0">
              <a:buNone/>
            </a:pPr>
            <a:endParaRPr lang="en-GB" sz="1200" dirty="0"/>
          </a:p>
          <a:p>
            <a:pPr marL="0" indent="0">
              <a:buNone/>
            </a:pPr>
            <a:endParaRPr lang="en-GB" sz="1200" dirty="0"/>
          </a:p>
          <a:p>
            <a:pPr marL="0" indent="0">
              <a:buNone/>
            </a:pPr>
            <a:endParaRPr lang="en-GB" sz="1200" dirty="0"/>
          </a:p>
          <a:p>
            <a:pPr marL="0" indent="0">
              <a:buNone/>
            </a:pPr>
            <a:endParaRPr lang="en-GB" sz="1100" dirty="0"/>
          </a:p>
        </p:txBody>
      </p:sp>
    </p:spTree>
    <p:extLst>
      <p:ext uri="{BB962C8B-B14F-4D97-AF65-F5344CB8AC3E}">
        <p14:creationId xmlns:p14="http://schemas.microsoft.com/office/powerpoint/2010/main" val="219213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95A1767-7E04-4C08-8AF9-F297EF565BF4}"/>
              </a:ext>
            </a:extLst>
          </p:cNvPr>
          <p:cNvSpPr txBox="1"/>
          <p:nvPr/>
        </p:nvSpPr>
        <p:spPr>
          <a:xfrm>
            <a:off x="247111" y="476071"/>
            <a:ext cx="660226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These teacher’s slides form part of the education resources that were produced as part of the Memorial Clock Tower Project that was undertaken by North West Leicestershire District Council in 2018. The project was helped with funding from the Heritage Lottery Fund and the War Memorials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Further details of the project and downloads are available at: heritage-consultant.com</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mn-cs"/>
              </a:rPr>
              <a:t>/downloads</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xmlns="" id="{616423C4-2FF8-4A23-9A0E-951B34A8EDF7}"/>
              </a:ext>
            </a:extLst>
          </p:cNvPr>
          <p:cNvSpPr/>
          <p:nvPr/>
        </p:nvSpPr>
        <p:spPr>
          <a:xfrm>
            <a:off x="0" y="4857750"/>
            <a:ext cx="12192000" cy="200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823750E6-5D18-4F08-9DC5-0DA1A0C15F91}"/>
              </a:ext>
            </a:extLst>
          </p:cNvPr>
          <p:cNvSpPr txBox="1"/>
          <p:nvPr/>
        </p:nvSpPr>
        <p:spPr>
          <a:xfrm>
            <a:off x="333375" y="5181600"/>
            <a:ext cx="5038725"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This education resource was produced by Heritage First Ltd with copywriting services provided by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Well Read.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Copyright: Heritage First Ltd 2018</a:t>
            </a:r>
          </a:p>
        </p:txBody>
      </p:sp>
      <p:pic>
        <p:nvPicPr>
          <p:cNvPr id="8" name="Picture 7" descr="A picture containing clipart&#10;&#10;Description generated with very high confidence">
            <a:extLst>
              <a:ext uri="{FF2B5EF4-FFF2-40B4-BE49-F238E27FC236}">
                <a16:creationId xmlns:a16="http://schemas.microsoft.com/office/drawing/2014/main" xmlns="" id="{580E2F60-FA20-4009-A3FF-7ED301E176F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36839" y="5430929"/>
            <a:ext cx="1828800" cy="951000"/>
          </a:xfrm>
          <a:prstGeom prst="rect">
            <a:avLst/>
          </a:prstGeom>
        </p:spPr>
      </p:pic>
      <p:pic>
        <p:nvPicPr>
          <p:cNvPr id="10" name="Picture 9" descr="A picture containing clipart&#10;&#10;Description generated with very high confidence">
            <a:extLst>
              <a:ext uri="{FF2B5EF4-FFF2-40B4-BE49-F238E27FC236}">
                <a16:creationId xmlns:a16="http://schemas.microsoft.com/office/drawing/2014/main" xmlns="" id="{A92E5C31-46C9-4728-B79C-435074A7E3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0379" y="5581650"/>
            <a:ext cx="2328084" cy="800279"/>
          </a:xfrm>
          <a:prstGeom prst="rect">
            <a:avLst/>
          </a:prstGeom>
        </p:spPr>
      </p:pic>
    </p:spTree>
    <p:extLst>
      <p:ext uri="{BB962C8B-B14F-4D97-AF65-F5344CB8AC3E}">
        <p14:creationId xmlns:p14="http://schemas.microsoft.com/office/powerpoint/2010/main" val="201695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BB43F5-95CD-441C-88DC-35146EAB5CFA}"/>
              </a:ext>
            </a:extLst>
          </p:cNvPr>
          <p:cNvSpPr>
            <a:spLocks noGrp="1"/>
          </p:cNvSpPr>
          <p:nvPr>
            <p:ph type="title"/>
          </p:nvPr>
        </p:nvSpPr>
        <p:spPr>
          <a:xfrm>
            <a:off x="655320" y="36000"/>
            <a:ext cx="9013052" cy="1065116"/>
          </a:xfrm>
        </p:spPr>
        <p:txBody>
          <a:bodyPr anchor="b">
            <a:normAutofit/>
          </a:bodyPr>
          <a:lstStyle/>
          <a:p>
            <a:r>
              <a:rPr lang="en-GB" sz="4800" b="1" dirty="0">
                <a:cs typeface="Arial" panose="020B0604020202020204" pitchFamily="34" charset="0"/>
              </a:rPr>
              <a:t>The Clock Tower in numbers</a:t>
            </a:r>
          </a:p>
        </p:txBody>
      </p:sp>
      <p:sp>
        <p:nvSpPr>
          <p:cNvPr id="3" name="Content Placeholder 2">
            <a:extLst>
              <a:ext uri="{FF2B5EF4-FFF2-40B4-BE49-F238E27FC236}">
                <a16:creationId xmlns:a16="http://schemas.microsoft.com/office/drawing/2014/main" xmlns="" id="{13B04D21-C92B-4494-8D50-E9755CA16EAE}"/>
              </a:ext>
            </a:extLst>
          </p:cNvPr>
          <p:cNvSpPr>
            <a:spLocks noGrp="1"/>
          </p:cNvSpPr>
          <p:nvPr>
            <p:ph idx="1"/>
          </p:nvPr>
        </p:nvSpPr>
        <p:spPr>
          <a:xfrm>
            <a:off x="655320" y="1457591"/>
            <a:ext cx="9013052" cy="4287935"/>
          </a:xfrm>
        </p:spPr>
        <p:txBody>
          <a:bodyPr>
            <a:noAutofit/>
          </a:bodyPr>
          <a:lstStyle/>
          <a:p>
            <a:r>
              <a:rPr lang="en-GB" dirty="0">
                <a:solidFill>
                  <a:srgbClr val="CAB900"/>
                </a:solidFill>
              </a:rPr>
              <a:t>21 metres high</a:t>
            </a:r>
          </a:p>
          <a:p>
            <a:r>
              <a:rPr lang="en-GB" dirty="0">
                <a:solidFill>
                  <a:srgbClr val="CAB900"/>
                </a:solidFill>
              </a:rPr>
              <a:t>4 metres square base</a:t>
            </a:r>
          </a:p>
          <a:p>
            <a:r>
              <a:rPr lang="en-GB" dirty="0">
                <a:solidFill>
                  <a:srgbClr val="CAB900"/>
                </a:solidFill>
              </a:rPr>
              <a:t>54,000 bricks</a:t>
            </a:r>
          </a:p>
          <a:p>
            <a:r>
              <a:rPr lang="en-GB" dirty="0">
                <a:solidFill>
                  <a:srgbClr val="CAB900"/>
                </a:solidFill>
              </a:rPr>
              <a:t>3 commemorative tablets for WWI</a:t>
            </a:r>
          </a:p>
          <a:p>
            <a:r>
              <a:rPr lang="en-GB" dirty="0">
                <a:solidFill>
                  <a:srgbClr val="CAB900"/>
                </a:solidFill>
              </a:rPr>
              <a:t>4 commemorative tablets for WWII added in 1950</a:t>
            </a:r>
          </a:p>
          <a:p>
            <a:r>
              <a:rPr lang="en-GB" dirty="0">
                <a:solidFill>
                  <a:srgbClr val="CAB900"/>
                </a:solidFill>
              </a:rPr>
              <a:t>1 tablet to commemorate the 50</a:t>
            </a:r>
            <a:r>
              <a:rPr lang="en-GB" baseline="30000" dirty="0">
                <a:solidFill>
                  <a:srgbClr val="CAB900"/>
                </a:solidFill>
              </a:rPr>
              <a:t>th</a:t>
            </a:r>
            <a:r>
              <a:rPr lang="en-GB" dirty="0">
                <a:solidFill>
                  <a:srgbClr val="CAB900"/>
                </a:solidFill>
              </a:rPr>
              <a:t> anniversary of WWII 1995</a:t>
            </a:r>
            <a:endParaRPr lang="en-GB" dirty="0">
              <a:solidFill>
                <a:srgbClr val="CAB900"/>
              </a:solidFill>
              <a:highlight>
                <a:srgbClr val="FFFF00"/>
              </a:highlight>
            </a:endParaRPr>
          </a:p>
          <a:p>
            <a:r>
              <a:rPr lang="en-GB" dirty="0">
                <a:solidFill>
                  <a:srgbClr val="CAB900"/>
                </a:solidFill>
              </a:rPr>
              <a:t>2 tablet added in 2014 to commemorate those who have died in recent wars </a:t>
            </a:r>
          </a:p>
        </p:txBody>
      </p:sp>
    </p:spTree>
    <p:extLst>
      <p:ext uri="{BB962C8B-B14F-4D97-AF65-F5344CB8AC3E}">
        <p14:creationId xmlns:p14="http://schemas.microsoft.com/office/powerpoint/2010/main" val="203805945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920EF-8360-4056-A557-15265C6ED533}"/>
              </a:ext>
            </a:extLst>
          </p:cNvPr>
          <p:cNvSpPr>
            <a:spLocks noGrp="1"/>
          </p:cNvSpPr>
          <p:nvPr>
            <p:ph type="title"/>
          </p:nvPr>
        </p:nvSpPr>
        <p:spPr>
          <a:xfrm>
            <a:off x="464357" y="615187"/>
            <a:ext cx="3363974" cy="1597315"/>
          </a:xfrm>
          <a:noFill/>
          <a:ln w="38100">
            <a:solidFill>
              <a:schemeClr val="bg1"/>
            </a:solidFill>
          </a:ln>
        </p:spPr>
        <p:txBody>
          <a:bodyPr wrap="square">
            <a:normAutofit/>
          </a:bodyPr>
          <a:lstStyle/>
          <a:p>
            <a:pPr algn="ctr"/>
            <a:r>
              <a:rPr lang="en-GB" sz="4000" b="1" dirty="0">
                <a:solidFill>
                  <a:schemeClr val="bg1"/>
                </a:solidFill>
                <a:cs typeface="Arial" panose="020B0604020202020204" pitchFamily="34" charset="0"/>
              </a:rPr>
              <a:t>Sky’s the limit!</a:t>
            </a:r>
          </a:p>
        </p:txBody>
      </p:sp>
      <p:sp>
        <p:nvSpPr>
          <p:cNvPr id="3" name="Content Placeholder 2">
            <a:extLst>
              <a:ext uri="{FF2B5EF4-FFF2-40B4-BE49-F238E27FC236}">
                <a16:creationId xmlns:a16="http://schemas.microsoft.com/office/drawing/2014/main" xmlns="" id="{DB2A453B-7F09-4CFD-9466-AE52E54F793F}"/>
              </a:ext>
            </a:extLst>
          </p:cNvPr>
          <p:cNvSpPr>
            <a:spLocks noGrp="1"/>
          </p:cNvSpPr>
          <p:nvPr>
            <p:ph idx="1"/>
          </p:nvPr>
        </p:nvSpPr>
        <p:spPr>
          <a:xfrm>
            <a:off x="643468" y="2638044"/>
            <a:ext cx="3363974" cy="3415622"/>
          </a:xfrm>
        </p:spPr>
        <p:txBody>
          <a:bodyPr>
            <a:normAutofit/>
          </a:bodyPr>
          <a:lstStyle/>
          <a:p>
            <a:pPr marL="0" indent="0">
              <a:lnSpc>
                <a:spcPct val="100000"/>
              </a:lnSpc>
              <a:buNone/>
            </a:pPr>
            <a:r>
              <a:rPr lang="en-GB" sz="3200" dirty="0">
                <a:solidFill>
                  <a:schemeClr val="bg1"/>
                </a:solidFill>
              </a:rPr>
              <a:t>The Clock Tower stands at 21 metres above the pavement level  </a:t>
            </a:r>
          </a:p>
          <a:p>
            <a:endParaRPr lang="en-GB" sz="2000" dirty="0">
              <a:solidFill>
                <a:schemeClr val="bg1"/>
              </a:solidFill>
            </a:endParaRPr>
          </a:p>
          <a:p>
            <a:pPr marL="0" indent="0">
              <a:buNone/>
            </a:pPr>
            <a:endParaRPr lang="en-GB" sz="2000" dirty="0">
              <a:solidFill>
                <a:schemeClr val="bg1"/>
              </a:solidFill>
            </a:endParaRPr>
          </a:p>
        </p:txBody>
      </p:sp>
      <p:pic>
        <p:nvPicPr>
          <p:cNvPr id="5" name="Picture 4">
            <a:extLst>
              <a:ext uri="{FF2B5EF4-FFF2-40B4-BE49-F238E27FC236}">
                <a16:creationId xmlns:a16="http://schemas.microsoft.com/office/drawing/2014/main" xmlns="" id="{1F7D80EC-9CFA-486C-91A3-38FD84672D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38250" y="0"/>
            <a:ext cx="9144000" cy="6858000"/>
          </a:xfrm>
          <a:prstGeom prst="rect">
            <a:avLst/>
          </a:prstGeom>
        </p:spPr>
      </p:pic>
      <p:sp>
        <p:nvSpPr>
          <p:cNvPr id="4" name="Rectangle 3">
            <a:extLst>
              <a:ext uri="{FF2B5EF4-FFF2-40B4-BE49-F238E27FC236}">
                <a16:creationId xmlns:a16="http://schemas.microsoft.com/office/drawing/2014/main" xmlns="" id="{08BD054D-0C9B-4562-929D-EA5C7B9D6058}"/>
              </a:ext>
            </a:extLst>
          </p:cNvPr>
          <p:cNvSpPr/>
          <p:nvPr/>
        </p:nvSpPr>
        <p:spPr>
          <a:xfrm>
            <a:off x="4238250" y="0"/>
            <a:ext cx="108000" cy="687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0805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6EBD5E-F1AA-4D4D-9AC6-87063238D3F6}"/>
              </a:ext>
            </a:extLst>
          </p:cNvPr>
          <p:cNvSpPr>
            <a:spLocks noGrp="1"/>
          </p:cNvSpPr>
          <p:nvPr>
            <p:ph type="title"/>
          </p:nvPr>
        </p:nvSpPr>
        <p:spPr>
          <a:xfrm>
            <a:off x="5300146" y="36000"/>
            <a:ext cx="6183838" cy="1325563"/>
          </a:xfrm>
        </p:spPr>
        <p:txBody>
          <a:bodyPr>
            <a:normAutofit/>
          </a:bodyPr>
          <a:lstStyle/>
          <a:p>
            <a:r>
              <a:rPr lang="en-GB" sz="4800" b="1" dirty="0">
                <a:cs typeface="Arial" panose="020B0604020202020204" pitchFamily="34" charset="0"/>
              </a:rPr>
              <a:t>The unveiling</a:t>
            </a:r>
          </a:p>
        </p:txBody>
      </p:sp>
      <p:sp>
        <p:nvSpPr>
          <p:cNvPr id="3" name="Content Placeholder 2">
            <a:extLst>
              <a:ext uri="{FF2B5EF4-FFF2-40B4-BE49-F238E27FC236}">
                <a16:creationId xmlns:a16="http://schemas.microsoft.com/office/drawing/2014/main" xmlns="" id="{E52C1972-C6BC-428B-BF67-3E297291F2D7}"/>
              </a:ext>
            </a:extLst>
          </p:cNvPr>
          <p:cNvSpPr>
            <a:spLocks noGrp="1"/>
          </p:cNvSpPr>
          <p:nvPr>
            <p:ph idx="1"/>
          </p:nvPr>
        </p:nvSpPr>
        <p:spPr>
          <a:xfrm>
            <a:off x="5373278" y="1108570"/>
            <a:ext cx="6606688" cy="2561753"/>
          </a:xfrm>
        </p:spPr>
        <p:txBody>
          <a:bodyPr anchor="t">
            <a:normAutofit/>
          </a:bodyPr>
          <a:lstStyle/>
          <a:p>
            <a:pPr marL="0" indent="0">
              <a:buNone/>
            </a:pPr>
            <a:r>
              <a:rPr lang="en-GB" sz="3200" dirty="0">
                <a:latin typeface="Calibri" panose="020F0502020204030204" pitchFamily="34" charset="0"/>
                <a:cs typeface="Arial" panose="020B0604020202020204" pitchFamily="34" charset="0"/>
              </a:rPr>
              <a:t>The Memorial Clock Tower was unveiled on the 31 October 1924 by Mary Booth.</a:t>
            </a:r>
          </a:p>
          <a:p>
            <a:pPr marL="0" indent="0">
              <a:buNone/>
            </a:pPr>
            <a:r>
              <a:rPr lang="en-GB" sz="3200" dirty="0">
                <a:latin typeface="Calibri" panose="020F0502020204030204" pitchFamily="34" charset="0"/>
                <a:cs typeface="Arial" panose="020B0604020202020204" pitchFamily="34" charset="0"/>
              </a:rPr>
              <a:t>The event was attended by some 10,000 people.</a:t>
            </a: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dirty="0"/>
          </a:p>
          <a:p>
            <a:pPr marL="0" indent="0">
              <a:buNone/>
            </a:pPr>
            <a:endParaRPr lang="en-GB" sz="1800" dirty="0"/>
          </a:p>
        </p:txBody>
      </p:sp>
      <p:pic>
        <p:nvPicPr>
          <p:cNvPr id="5" name="Picture 4" descr="A picture containing text&#10;&#10;Description generated with very high confidence">
            <a:extLst>
              <a:ext uri="{FF2B5EF4-FFF2-40B4-BE49-F238E27FC236}">
                <a16:creationId xmlns:a16="http://schemas.microsoft.com/office/drawing/2014/main" xmlns="" id="{A763D731-BEE0-4596-A94A-1DECE19D9A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4449452" cy="6888008"/>
          </a:xfrm>
          <a:prstGeom prst="rect">
            <a:avLst/>
          </a:prstGeom>
        </p:spPr>
      </p:pic>
      <p:sp>
        <p:nvSpPr>
          <p:cNvPr id="6" name="TextBox 5">
            <a:extLst>
              <a:ext uri="{FF2B5EF4-FFF2-40B4-BE49-F238E27FC236}">
                <a16:creationId xmlns:a16="http://schemas.microsoft.com/office/drawing/2014/main" xmlns="" id="{2643C1C9-D349-4DA5-A674-6B68ECC103E0}"/>
              </a:ext>
            </a:extLst>
          </p:cNvPr>
          <p:cNvSpPr txBox="1"/>
          <p:nvPr/>
        </p:nvSpPr>
        <p:spPr>
          <a:xfrm>
            <a:off x="5306975" y="6412722"/>
            <a:ext cx="6061752" cy="338554"/>
          </a:xfrm>
          <a:prstGeom prst="rect">
            <a:avLst/>
          </a:prstGeom>
          <a:noFill/>
        </p:spPr>
        <p:txBody>
          <a:bodyPr wrap="square" rtlCol="0">
            <a:spAutoFit/>
          </a:bodyPr>
          <a:lstStyle/>
          <a:p>
            <a:r>
              <a:rPr lang="en-GB" sz="1600" dirty="0">
                <a:solidFill>
                  <a:srgbClr val="CAB900"/>
                </a:solidFill>
              </a:rPr>
              <a:t>Left: cover of the programme from the first Commemoration Service </a:t>
            </a:r>
          </a:p>
        </p:txBody>
      </p:sp>
      <p:sp>
        <p:nvSpPr>
          <p:cNvPr id="4" name="TextBox 3">
            <a:extLst>
              <a:ext uri="{FF2B5EF4-FFF2-40B4-BE49-F238E27FC236}">
                <a16:creationId xmlns:a16="http://schemas.microsoft.com/office/drawing/2014/main" xmlns="" id="{B5CE5729-D567-4FEE-947F-242F0985714E}"/>
              </a:ext>
            </a:extLst>
          </p:cNvPr>
          <p:cNvSpPr txBox="1"/>
          <p:nvPr/>
        </p:nvSpPr>
        <p:spPr>
          <a:xfrm>
            <a:off x="5373278" y="3582112"/>
            <a:ext cx="6606688" cy="2062103"/>
          </a:xfrm>
          <a:prstGeom prst="rect">
            <a:avLst/>
          </a:prstGeom>
          <a:noFill/>
        </p:spPr>
        <p:txBody>
          <a:bodyPr wrap="square" rtlCol="0">
            <a:spAutoFit/>
          </a:bodyPr>
          <a:lstStyle/>
          <a:p>
            <a:r>
              <a:rPr lang="en-GB" sz="3200" dirty="0">
                <a:latin typeface="Calibri" panose="020F0502020204030204" pitchFamily="34" charset="0"/>
                <a:cs typeface="Arial" panose="020B0604020202020204" pitchFamily="34" charset="0"/>
              </a:rPr>
              <a:t>Every year since then there has been a Commemoration Service at the Clock Tower to remember all the people whose names are on the Memorial.</a:t>
            </a:r>
          </a:p>
        </p:txBody>
      </p:sp>
      <p:pic>
        <p:nvPicPr>
          <p:cNvPr id="7" name="Picture 6">
            <a:extLst>
              <a:ext uri="{FF2B5EF4-FFF2-40B4-BE49-F238E27FC236}">
                <a16:creationId xmlns:a16="http://schemas.microsoft.com/office/drawing/2014/main" xmlns="" id="{01259923-1147-4E4D-8EC8-24AD3EEBA3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49452" y="0"/>
            <a:ext cx="109437" cy="6858000"/>
          </a:xfrm>
          <a:prstGeom prst="rect">
            <a:avLst/>
          </a:prstGeom>
        </p:spPr>
      </p:pic>
    </p:spTree>
    <p:extLst>
      <p:ext uri="{BB962C8B-B14F-4D97-AF65-F5344CB8AC3E}">
        <p14:creationId xmlns:p14="http://schemas.microsoft.com/office/powerpoint/2010/main" val="23591491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912975-5818-410E-99C0-1C6662E09054}"/>
              </a:ext>
            </a:extLst>
          </p:cNvPr>
          <p:cNvSpPr>
            <a:spLocks noGrp="1"/>
          </p:cNvSpPr>
          <p:nvPr>
            <p:ph type="title"/>
          </p:nvPr>
        </p:nvSpPr>
        <p:spPr>
          <a:xfrm>
            <a:off x="6002101" y="539886"/>
            <a:ext cx="4645250" cy="2889114"/>
          </a:xfrm>
        </p:spPr>
        <p:txBody>
          <a:bodyPr vert="horz" lIns="91440" tIns="45720" rIns="91440" bIns="45720" rtlCol="0" anchor="b">
            <a:normAutofit/>
          </a:bodyPr>
          <a:lstStyle/>
          <a:p>
            <a:pPr>
              <a:lnSpc>
                <a:spcPct val="100000"/>
              </a:lnSpc>
            </a:pPr>
            <a:r>
              <a:rPr lang="en-US" sz="4800" b="1" dirty="0"/>
              <a:t>The Clock Tower still has its original clock faces….</a:t>
            </a:r>
            <a:endParaRPr lang="en-US" sz="4800" dirty="0"/>
          </a:p>
        </p:txBody>
      </p:sp>
      <p:pic>
        <p:nvPicPr>
          <p:cNvPr id="7" name="Picture 6">
            <a:extLst>
              <a:ext uri="{FF2B5EF4-FFF2-40B4-BE49-F238E27FC236}">
                <a16:creationId xmlns:a16="http://schemas.microsoft.com/office/drawing/2014/main" xmlns="" id="{1F5068DE-ADA5-489A-A0D8-9EE5AC0AB6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00"/>
            <a:ext cx="5140007" cy="68542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effectLst>
            <a:outerShdw sx="107000" sy="107000" algn="ctr" rotWithShape="0">
              <a:schemeClr val="tx1"/>
            </a:outerShdw>
          </a:effectLst>
        </p:spPr>
      </p:pic>
    </p:spTree>
    <p:extLst>
      <p:ext uri="{BB962C8B-B14F-4D97-AF65-F5344CB8AC3E}">
        <p14:creationId xmlns:p14="http://schemas.microsoft.com/office/powerpoint/2010/main" val="20158727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1919C0-11D0-4B0B-8173-B2512B1E4AFA}"/>
              </a:ext>
            </a:extLst>
          </p:cNvPr>
          <p:cNvSpPr>
            <a:spLocks noGrp="1"/>
          </p:cNvSpPr>
          <p:nvPr>
            <p:ph type="title"/>
          </p:nvPr>
        </p:nvSpPr>
        <p:spPr>
          <a:xfrm>
            <a:off x="1142221" y="947738"/>
            <a:ext cx="3476625" cy="4962524"/>
          </a:xfrm>
        </p:spPr>
        <p:txBody>
          <a:bodyPr vert="horz" lIns="91440" tIns="45720" rIns="91440" bIns="45720" rtlCol="0" anchor="ctr">
            <a:normAutofit/>
          </a:bodyPr>
          <a:lstStyle/>
          <a:p>
            <a:pPr algn="ctr"/>
            <a:r>
              <a:rPr lang="en-US" sz="4800" b="1" kern="1200" dirty="0">
                <a:solidFill>
                  <a:srgbClr val="CAB900"/>
                </a:solidFill>
                <a:ea typeface="+mj-ea"/>
                <a:cs typeface="+mj-cs"/>
              </a:rPr>
              <a:t>Can you spot what’s wrong with this picture?</a:t>
            </a:r>
            <a:br>
              <a:rPr lang="en-US" sz="4800" b="1" kern="1200" dirty="0">
                <a:solidFill>
                  <a:srgbClr val="CAB900"/>
                </a:solidFill>
                <a:ea typeface="+mj-ea"/>
                <a:cs typeface="+mj-cs"/>
              </a:rPr>
            </a:br>
            <a:r>
              <a:rPr lang="en-US" sz="4800" b="1" kern="1200" dirty="0">
                <a:solidFill>
                  <a:srgbClr val="FFFFFF"/>
                </a:solidFill>
                <a:latin typeface="+mj-lt"/>
                <a:ea typeface="+mj-ea"/>
                <a:cs typeface="+mj-cs"/>
              </a:rPr>
              <a:t/>
            </a:r>
            <a:br>
              <a:rPr lang="en-US" sz="4800" b="1" kern="1200" dirty="0">
                <a:solidFill>
                  <a:srgbClr val="FFFFFF"/>
                </a:solidFill>
                <a:latin typeface="+mj-lt"/>
                <a:ea typeface="+mj-ea"/>
                <a:cs typeface="+mj-cs"/>
              </a:rPr>
            </a:br>
            <a:endParaRPr lang="en-US" sz="4800" b="1" kern="1200" dirty="0">
              <a:solidFill>
                <a:srgbClr val="FFFFFF"/>
              </a:solidFill>
              <a:latin typeface="+mj-lt"/>
              <a:ea typeface="+mj-ea"/>
              <a:cs typeface="+mj-cs"/>
            </a:endParaRPr>
          </a:p>
        </p:txBody>
      </p:sp>
      <p:pic>
        <p:nvPicPr>
          <p:cNvPr id="5" name="Content Placeholder 4" descr="A large tall tower with a clock on the side of a building&#10;&#10;Description generated with high confidence">
            <a:extLst>
              <a:ext uri="{FF2B5EF4-FFF2-40B4-BE49-F238E27FC236}">
                <a16:creationId xmlns:a16="http://schemas.microsoft.com/office/drawing/2014/main" xmlns="" id="{2FF85F1E-D15D-44A8-96B4-ADE12565350B}"/>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16650" r="-1" b="-1"/>
          <a:stretch/>
        </p:blipFill>
        <p:spPr>
          <a:xfrm>
            <a:off x="6411877" y="0"/>
            <a:ext cx="5780123" cy="6858000"/>
          </a:xfrm>
          <a:prstGeom prst="rect">
            <a:avLst/>
          </a:prstGeom>
        </p:spPr>
      </p:pic>
      <p:pic>
        <p:nvPicPr>
          <p:cNvPr id="3" name="Picture 2">
            <a:extLst>
              <a:ext uri="{FF2B5EF4-FFF2-40B4-BE49-F238E27FC236}">
                <a16:creationId xmlns:a16="http://schemas.microsoft.com/office/drawing/2014/main" xmlns="" id="{0AD90102-1531-49CE-BA8C-C5DFE91ADC4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02440" y="0"/>
            <a:ext cx="109437" cy="6858000"/>
          </a:xfrm>
          <a:prstGeom prst="rect">
            <a:avLst/>
          </a:prstGeom>
          <a:solidFill>
            <a:schemeClr val="accent2">
              <a:alpha val="80000"/>
            </a:schemeClr>
          </a:solidFill>
        </p:spPr>
      </p:pic>
    </p:spTree>
    <p:extLst>
      <p:ext uri="{BB962C8B-B14F-4D97-AF65-F5344CB8AC3E}">
        <p14:creationId xmlns:p14="http://schemas.microsoft.com/office/powerpoint/2010/main" val="382431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242DF-91C9-4046-ABAA-75E529BEB15A}"/>
              </a:ext>
            </a:extLst>
          </p:cNvPr>
          <p:cNvSpPr>
            <a:spLocks noGrp="1"/>
          </p:cNvSpPr>
          <p:nvPr>
            <p:ph type="title"/>
          </p:nvPr>
        </p:nvSpPr>
        <p:spPr>
          <a:xfrm>
            <a:off x="-12000" y="4363826"/>
            <a:ext cx="12192000" cy="1115415"/>
          </a:xfrm>
        </p:spPr>
        <p:txBody>
          <a:bodyPr vert="horz" lIns="91440" tIns="45720" rIns="91440" bIns="45720" rtlCol="0" anchor="b">
            <a:normAutofit/>
          </a:bodyPr>
          <a:lstStyle/>
          <a:p>
            <a:pPr algn="ctr"/>
            <a:r>
              <a:rPr lang="en-US" sz="4800" b="1" kern="1200" dirty="0">
                <a:solidFill>
                  <a:srgbClr val="FFFFFF"/>
                </a:solidFill>
                <a:ea typeface="+mj-ea"/>
                <a:cs typeface="+mj-cs"/>
              </a:rPr>
              <a:t>Remembering the fallen in the World Wars</a:t>
            </a:r>
          </a:p>
        </p:txBody>
      </p:sp>
      <p:pic>
        <p:nvPicPr>
          <p:cNvPr id="6" name="Picture 5" descr="A sign on the side of a brick building&#10;&#10;Description generated with very high confidence">
            <a:extLst>
              <a:ext uri="{FF2B5EF4-FFF2-40B4-BE49-F238E27FC236}">
                <a16:creationId xmlns:a16="http://schemas.microsoft.com/office/drawing/2014/main" xmlns="" id="{528C5FC6-2C16-4618-8AD4-121048CCCE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411" r="13014" b="-1"/>
          <a:stretch/>
        </p:blipFill>
        <p:spPr>
          <a:xfrm>
            <a:off x="0" y="-1"/>
            <a:ext cx="4039084" cy="4184072"/>
          </a:xfrm>
          <a:prstGeom prst="rect">
            <a:avLst/>
          </a:prstGeom>
          <a:noFill/>
        </p:spPr>
      </p:pic>
      <p:pic>
        <p:nvPicPr>
          <p:cNvPr id="8" name="Picture 7" descr="A sign in front of a brick building&#10;&#10;Description generated with very high confidence">
            <a:extLst>
              <a:ext uri="{FF2B5EF4-FFF2-40B4-BE49-F238E27FC236}">
                <a16:creationId xmlns:a16="http://schemas.microsoft.com/office/drawing/2014/main" xmlns="" id="{AF8812AD-A5D1-4D63-8067-B02E1CB33D7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8353" r="14071" b="-1"/>
          <a:stretch/>
        </p:blipFill>
        <p:spPr>
          <a:xfrm>
            <a:off x="4082742" y="13861"/>
            <a:ext cx="4039085" cy="4184073"/>
          </a:xfrm>
          <a:prstGeom prst="rect">
            <a:avLst/>
          </a:prstGeom>
          <a:noFill/>
        </p:spPr>
      </p:pic>
      <p:pic>
        <p:nvPicPr>
          <p:cNvPr id="5" name="Picture 4">
            <a:extLst>
              <a:ext uri="{FF2B5EF4-FFF2-40B4-BE49-F238E27FC236}">
                <a16:creationId xmlns:a16="http://schemas.microsoft.com/office/drawing/2014/main" xmlns="" id="{DF565E52-4E11-4259-A559-B43C0DC4B53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0037" r="15527" b="2"/>
          <a:stretch/>
        </p:blipFill>
        <p:spPr>
          <a:xfrm>
            <a:off x="8152916" y="0"/>
            <a:ext cx="4039084" cy="4184072"/>
          </a:xfrm>
          <a:prstGeom prst="rect">
            <a:avLst/>
          </a:prstGeom>
          <a:noFill/>
        </p:spPr>
      </p:pic>
      <p:sp>
        <p:nvSpPr>
          <p:cNvPr id="3" name="Rectangle 2">
            <a:extLst>
              <a:ext uri="{FF2B5EF4-FFF2-40B4-BE49-F238E27FC236}">
                <a16:creationId xmlns:a16="http://schemas.microsoft.com/office/drawing/2014/main" xmlns="" id="{F0803CBB-8981-4261-AC23-8EB231626B6A}"/>
              </a:ext>
            </a:extLst>
          </p:cNvPr>
          <p:cNvSpPr/>
          <p:nvPr/>
        </p:nvSpPr>
        <p:spPr>
          <a:xfrm>
            <a:off x="-12000" y="4161934"/>
            <a:ext cx="122040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xmlns="" id="{E6435D9A-CE2D-4B86-AB07-7CD269538C26}"/>
              </a:ext>
            </a:extLst>
          </p:cNvPr>
          <p:cNvSpPr/>
          <p:nvPr/>
        </p:nvSpPr>
        <p:spPr>
          <a:xfrm>
            <a:off x="4039084" y="-22139"/>
            <a:ext cx="72000" cy="4197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xmlns="" id="{F0120EE5-1422-4EDF-9971-13FEB2022316}"/>
              </a:ext>
            </a:extLst>
          </p:cNvPr>
          <p:cNvSpPr/>
          <p:nvPr/>
        </p:nvSpPr>
        <p:spPr>
          <a:xfrm>
            <a:off x="8093485" y="-11070"/>
            <a:ext cx="72000" cy="4197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9295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C56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10D426-FF13-4CA8-A6BE-0969B7200832}"/>
              </a:ext>
            </a:extLst>
          </p:cNvPr>
          <p:cNvSpPr>
            <a:spLocks noGrp="1"/>
          </p:cNvSpPr>
          <p:nvPr>
            <p:ph type="title"/>
          </p:nvPr>
        </p:nvSpPr>
        <p:spPr>
          <a:xfrm>
            <a:off x="339364" y="4874021"/>
            <a:ext cx="11538409" cy="1317643"/>
          </a:xfrm>
        </p:spPr>
        <p:txBody>
          <a:bodyPr vert="horz" lIns="91440" tIns="45720" rIns="91440" bIns="45720" rtlCol="0" anchor="b">
            <a:noAutofit/>
          </a:bodyPr>
          <a:lstStyle/>
          <a:p>
            <a:pPr algn="ctr"/>
            <a:r>
              <a:rPr lang="en-US" sz="4800" b="1" kern="1200" dirty="0">
                <a:solidFill>
                  <a:schemeClr val="tx1"/>
                </a:solidFill>
                <a:ea typeface="+mj-ea"/>
                <a:cs typeface="+mj-cs"/>
              </a:rPr>
              <a:t>The Memorial Clock Tower remembers those who have died in recent conflicts</a:t>
            </a:r>
          </a:p>
        </p:txBody>
      </p:sp>
      <p:pic>
        <p:nvPicPr>
          <p:cNvPr id="7" name="Picture 6">
            <a:extLst>
              <a:ext uri="{FF2B5EF4-FFF2-40B4-BE49-F238E27FC236}">
                <a16:creationId xmlns:a16="http://schemas.microsoft.com/office/drawing/2014/main" xmlns="" id="{6A21563B-4761-4F3B-856F-1A1CD0E883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 y="-8389"/>
            <a:ext cx="4059916" cy="4241444"/>
          </a:xfrm>
          <a:prstGeom prst="rect">
            <a:avLst/>
          </a:prstGeom>
        </p:spPr>
      </p:pic>
      <p:pic>
        <p:nvPicPr>
          <p:cNvPr id="9" name="Picture 8">
            <a:extLst>
              <a:ext uri="{FF2B5EF4-FFF2-40B4-BE49-F238E27FC236}">
                <a16:creationId xmlns:a16="http://schemas.microsoft.com/office/drawing/2014/main" xmlns="" id="{80D41251-1914-4268-85B9-E3D0A77E46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9146" y="-8390"/>
            <a:ext cx="4062918" cy="4241439"/>
          </a:xfrm>
          <a:prstGeom prst="rect">
            <a:avLst/>
          </a:prstGeom>
        </p:spPr>
      </p:pic>
      <p:pic>
        <p:nvPicPr>
          <p:cNvPr id="5" name="Picture 4">
            <a:extLst>
              <a:ext uri="{FF2B5EF4-FFF2-40B4-BE49-F238E27FC236}">
                <a16:creationId xmlns:a16="http://schemas.microsoft.com/office/drawing/2014/main" xmlns="" id="{0F8A60C1-88BC-460F-8300-09C436CE55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32064" y="0"/>
            <a:ext cx="4059936" cy="4233049"/>
          </a:xfrm>
          <a:prstGeom prst="rect">
            <a:avLst/>
          </a:prstGeom>
        </p:spPr>
      </p:pic>
      <p:sp>
        <p:nvSpPr>
          <p:cNvPr id="10" name="Rectangle 9">
            <a:extLst>
              <a:ext uri="{FF2B5EF4-FFF2-40B4-BE49-F238E27FC236}">
                <a16:creationId xmlns:a16="http://schemas.microsoft.com/office/drawing/2014/main" xmlns="" id="{FA4C7839-9A8F-4227-9413-43FC8DABDC3D}"/>
              </a:ext>
            </a:extLst>
          </p:cNvPr>
          <p:cNvSpPr/>
          <p:nvPr/>
        </p:nvSpPr>
        <p:spPr>
          <a:xfrm>
            <a:off x="-12000" y="4161934"/>
            <a:ext cx="12204000" cy="720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210A9C89-89AF-4298-8692-B64C72D4C40D}"/>
              </a:ext>
            </a:extLst>
          </p:cNvPr>
          <p:cNvSpPr/>
          <p:nvPr/>
        </p:nvSpPr>
        <p:spPr>
          <a:xfrm>
            <a:off x="4039084" y="-22139"/>
            <a:ext cx="72000" cy="419793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DA4A8275-3F12-4F19-A977-48E473131613}"/>
              </a:ext>
            </a:extLst>
          </p:cNvPr>
          <p:cNvSpPr/>
          <p:nvPr/>
        </p:nvSpPr>
        <p:spPr>
          <a:xfrm>
            <a:off x="8093485" y="-11070"/>
            <a:ext cx="72000" cy="4197935"/>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71550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2AE6758-E4DC-4BBA-B6BC-08DA1A7B5A2E}"/>
              </a:ext>
            </a:extLst>
          </p:cNvPr>
          <p:cNvSpPr/>
          <p:nvPr/>
        </p:nvSpPr>
        <p:spPr>
          <a:xfrm>
            <a:off x="0" y="0"/>
            <a:ext cx="5374888" cy="6858000"/>
          </a:xfrm>
          <a:prstGeom prst="rect">
            <a:avLst/>
          </a:prstGeom>
          <a:solidFill>
            <a:srgbClr val="4C56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xmlns="" id="{8BD5D3A8-F4CA-4322-8A45-8BA7515F81E6}"/>
              </a:ext>
            </a:extLst>
          </p:cNvPr>
          <p:cNvSpPr txBox="1"/>
          <p:nvPr/>
        </p:nvSpPr>
        <p:spPr>
          <a:xfrm>
            <a:off x="674237" y="914400"/>
            <a:ext cx="3657600" cy="288757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dirty="0">
                <a:solidFill>
                  <a:srgbClr val="FFFFFF"/>
                </a:solidFill>
                <a:latin typeface="+mj-lt"/>
                <a:ea typeface="+mj-ea"/>
                <a:cs typeface="+mj-cs"/>
              </a:rPr>
              <a:t>Plan of Memorial Square now</a:t>
            </a:r>
          </a:p>
        </p:txBody>
      </p:sp>
      <p:pic>
        <p:nvPicPr>
          <p:cNvPr id="5" name="Picture 4" descr="A picture containing text, map&#10;&#10;Description generated with very high confidence">
            <a:extLst>
              <a:ext uri="{FF2B5EF4-FFF2-40B4-BE49-F238E27FC236}">
                <a16:creationId xmlns:a16="http://schemas.microsoft.com/office/drawing/2014/main" xmlns="" id="{056FD4B2-EAB4-4A57-A42C-90D3C4EDF0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2869" y="0"/>
            <a:ext cx="6412229" cy="6857999"/>
          </a:xfrm>
          <a:prstGeom prst="rect">
            <a:avLst/>
          </a:prstGeom>
        </p:spPr>
      </p:pic>
    </p:spTree>
    <p:extLst>
      <p:ext uri="{BB962C8B-B14F-4D97-AF65-F5344CB8AC3E}">
        <p14:creationId xmlns:p14="http://schemas.microsoft.com/office/powerpoint/2010/main" val="1191846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742</TotalTime>
  <Words>785</Words>
  <Application>Microsoft Office PowerPoint</Application>
  <PresentationFormat>Widescreen</PresentationFormat>
  <Paragraphs>72</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Times New Roman</vt:lpstr>
      <vt:lpstr>Office Theme</vt:lpstr>
      <vt:lpstr>1_Office Theme</vt:lpstr>
      <vt:lpstr>PowerPoint Presentation</vt:lpstr>
      <vt:lpstr>The Clock Tower in numbers</vt:lpstr>
      <vt:lpstr>Sky’s the limit!</vt:lpstr>
      <vt:lpstr>The unveiling</vt:lpstr>
      <vt:lpstr>The Clock Tower still has its original clock faces….</vt:lpstr>
      <vt:lpstr>Can you spot what’s wrong with this picture?  </vt:lpstr>
      <vt:lpstr>Remembering the fallen in the World Wars</vt:lpstr>
      <vt:lpstr>The Memorial Clock Tower remembers those who have died in recent conflicts</vt:lpstr>
      <vt:lpstr>PowerPoint Presentation</vt:lpstr>
      <vt:lpstr>PowerPoint Presentation</vt:lpstr>
      <vt:lpstr>PowerPoint Presentation</vt:lpstr>
      <vt:lpstr>PowerPoint Presentation</vt:lpstr>
      <vt:lpstr>PowerPoint Presentation</vt:lpstr>
      <vt:lpstr>Special historic interest</vt:lpstr>
      <vt:lpstr>Image copyright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Coalville’s Memorial Clock Tower</dc:title>
  <dc:creator>michael@h1st.co.uk;Kate Dawson</dc:creator>
  <cp:lastModifiedBy>JAMES WHITE</cp:lastModifiedBy>
  <cp:revision>84</cp:revision>
  <dcterms:created xsi:type="dcterms:W3CDTF">2018-07-26T10:19:10Z</dcterms:created>
  <dcterms:modified xsi:type="dcterms:W3CDTF">2018-10-26T13:50:20Z</dcterms:modified>
</cp:coreProperties>
</file>